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409" r:id="rId3"/>
    <p:sldId id="446" r:id="rId4"/>
    <p:sldId id="353" r:id="rId5"/>
    <p:sldId id="415" r:id="rId6"/>
    <p:sldId id="416" r:id="rId7"/>
    <p:sldId id="448" r:id="rId8"/>
    <p:sldId id="417" r:id="rId9"/>
    <p:sldId id="418" r:id="rId10"/>
    <p:sldId id="419" r:id="rId11"/>
    <p:sldId id="445" r:id="rId12"/>
    <p:sldId id="356" r:id="rId13"/>
    <p:sldId id="357" r:id="rId14"/>
    <p:sldId id="361" r:id="rId15"/>
    <p:sldId id="359" r:id="rId16"/>
    <p:sldId id="360" r:id="rId17"/>
    <p:sldId id="362" r:id="rId18"/>
    <p:sldId id="444" r:id="rId19"/>
    <p:sldId id="348" r:id="rId20"/>
    <p:sldId id="328" r:id="rId21"/>
    <p:sldId id="458" r:id="rId22"/>
    <p:sldId id="388" r:id="rId23"/>
    <p:sldId id="422" r:id="rId24"/>
    <p:sldId id="457" r:id="rId25"/>
    <p:sldId id="424" r:id="rId26"/>
    <p:sldId id="282" r:id="rId27"/>
    <p:sldId id="377" r:id="rId28"/>
    <p:sldId id="378" r:id="rId29"/>
    <p:sldId id="379" r:id="rId30"/>
    <p:sldId id="380" r:id="rId31"/>
    <p:sldId id="459" r:id="rId32"/>
    <p:sldId id="382" r:id="rId33"/>
    <p:sldId id="385" r:id="rId34"/>
    <p:sldId id="383" r:id="rId35"/>
    <p:sldId id="426" r:id="rId36"/>
    <p:sldId id="384" r:id="rId37"/>
    <p:sldId id="386" r:id="rId38"/>
    <p:sldId id="387" r:id="rId39"/>
    <p:sldId id="427" r:id="rId40"/>
    <p:sldId id="450" r:id="rId41"/>
    <p:sldId id="442" r:id="rId42"/>
    <p:sldId id="393" r:id="rId43"/>
    <p:sldId id="397" r:id="rId44"/>
    <p:sldId id="453" r:id="rId45"/>
    <p:sldId id="454" r:id="rId46"/>
    <p:sldId id="439" r:id="rId47"/>
    <p:sldId id="401" r:id="rId48"/>
    <p:sldId id="402" r:id="rId49"/>
    <p:sldId id="407" r:id="rId50"/>
    <p:sldId id="438" r:id="rId51"/>
    <p:sldId id="430" r:id="rId52"/>
    <p:sldId id="412" r:id="rId53"/>
    <p:sldId id="376" r:id="rId54"/>
    <p:sldId id="432" r:id="rId55"/>
    <p:sldId id="440" r:id="rId56"/>
    <p:sldId id="449" r:id="rId57"/>
    <p:sldId id="455" r:id="rId58"/>
    <p:sldId id="364" r:id="rId59"/>
    <p:sldId id="365" r:id="rId60"/>
    <p:sldId id="366" r:id="rId61"/>
    <p:sldId id="391" r:id="rId62"/>
    <p:sldId id="389" r:id="rId63"/>
    <p:sldId id="367" r:id="rId64"/>
    <p:sldId id="390" r:id="rId65"/>
    <p:sldId id="368" r:id="rId66"/>
    <p:sldId id="369" r:id="rId67"/>
    <p:sldId id="434" r:id="rId68"/>
    <p:sldId id="460" r:id="rId69"/>
    <p:sldId id="437" r:id="rId70"/>
    <p:sldId id="749" r:id="rId71"/>
    <p:sldId id="375" r:id="rId72"/>
    <p:sldId id="451" r:id="rId73"/>
    <p:sldId id="456" r:id="rId74"/>
    <p:sldId id="374" r:id="rId75"/>
    <p:sldId id="433" r:id="rId76"/>
  </p:sldIdLst>
  <p:sldSz cx="10858500" cy="7239000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51704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03409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55114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6819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585237" algn="l" defTabSz="103409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3102285" algn="l" defTabSz="103409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619332" algn="l" defTabSz="103409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4136380" algn="l" defTabSz="103409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EC"/>
    <a:srgbClr val="DBDBF5"/>
    <a:srgbClr val="EBEBF9"/>
    <a:srgbClr val="252583"/>
    <a:srgbClr val="3333B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0" autoAdjust="0"/>
    <p:restoredTop sz="85516" autoAdjust="0"/>
  </p:normalViewPr>
  <p:slideViewPr>
    <p:cSldViewPr>
      <p:cViewPr varScale="1">
        <p:scale>
          <a:sx n="73" d="100"/>
          <a:sy n="73" d="100"/>
        </p:scale>
        <p:origin x="1386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2298B0C-C780-444F-BF0D-8A0C668BD008}" type="datetimeFigureOut">
              <a:rPr lang="en-US"/>
              <a:pPr>
                <a:defRPr/>
              </a:pPr>
              <a:t>7/4/2020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F7B74507-E8B4-4766-A2B6-D74CEF847F5E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9320679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57" kern="1200">
        <a:solidFill>
          <a:schemeClr val="tx1"/>
        </a:solidFill>
        <a:latin typeface="+mn-lt"/>
        <a:ea typeface="+mn-ea"/>
        <a:cs typeface="+mn-cs"/>
      </a:defRPr>
    </a:lvl1pPr>
    <a:lvl2pPr marL="517047" algn="l" rtl="0" eaLnBrk="0" fontAlgn="base" hangingPunct="0">
      <a:spcBef>
        <a:spcPct val="30000"/>
      </a:spcBef>
      <a:spcAft>
        <a:spcPct val="0"/>
      </a:spcAft>
      <a:defRPr sz="1357" kern="1200">
        <a:solidFill>
          <a:schemeClr val="tx1"/>
        </a:solidFill>
        <a:latin typeface="+mn-lt"/>
        <a:ea typeface="+mn-ea"/>
        <a:cs typeface="+mn-cs"/>
      </a:defRPr>
    </a:lvl2pPr>
    <a:lvl3pPr marL="1034095" algn="l" rtl="0" eaLnBrk="0" fontAlgn="base" hangingPunct="0">
      <a:spcBef>
        <a:spcPct val="30000"/>
      </a:spcBef>
      <a:spcAft>
        <a:spcPct val="0"/>
      </a:spcAft>
      <a:defRPr sz="1357" kern="1200">
        <a:solidFill>
          <a:schemeClr val="tx1"/>
        </a:solidFill>
        <a:latin typeface="+mn-lt"/>
        <a:ea typeface="+mn-ea"/>
        <a:cs typeface="+mn-cs"/>
      </a:defRPr>
    </a:lvl3pPr>
    <a:lvl4pPr marL="1551142" algn="l" rtl="0" eaLnBrk="0" fontAlgn="base" hangingPunct="0">
      <a:spcBef>
        <a:spcPct val="30000"/>
      </a:spcBef>
      <a:spcAft>
        <a:spcPct val="0"/>
      </a:spcAft>
      <a:defRPr sz="1357" kern="1200">
        <a:solidFill>
          <a:schemeClr val="tx1"/>
        </a:solidFill>
        <a:latin typeface="+mn-lt"/>
        <a:ea typeface="+mn-ea"/>
        <a:cs typeface="+mn-cs"/>
      </a:defRPr>
    </a:lvl4pPr>
    <a:lvl5pPr marL="2068190" algn="l" rtl="0" eaLnBrk="0" fontAlgn="base" hangingPunct="0">
      <a:spcBef>
        <a:spcPct val="30000"/>
      </a:spcBef>
      <a:spcAft>
        <a:spcPct val="0"/>
      </a:spcAft>
      <a:defRPr sz="1357" kern="1200">
        <a:solidFill>
          <a:schemeClr val="tx1"/>
        </a:solidFill>
        <a:latin typeface="+mn-lt"/>
        <a:ea typeface="+mn-ea"/>
        <a:cs typeface="+mn-cs"/>
      </a:defRPr>
    </a:lvl5pPr>
    <a:lvl6pPr marL="2585237" algn="l" defTabSz="1034095" rtl="0" eaLnBrk="1" latinLnBrk="0" hangingPunct="1">
      <a:defRPr sz="1357" kern="1200">
        <a:solidFill>
          <a:schemeClr val="tx1"/>
        </a:solidFill>
        <a:latin typeface="+mn-lt"/>
        <a:ea typeface="+mn-ea"/>
        <a:cs typeface="+mn-cs"/>
      </a:defRPr>
    </a:lvl6pPr>
    <a:lvl7pPr marL="3102285" algn="l" defTabSz="1034095" rtl="0" eaLnBrk="1" latinLnBrk="0" hangingPunct="1">
      <a:defRPr sz="1357" kern="1200">
        <a:solidFill>
          <a:schemeClr val="tx1"/>
        </a:solidFill>
        <a:latin typeface="+mn-lt"/>
        <a:ea typeface="+mn-ea"/>
        <a:cs typeface="+mn-cs"/>
      </a:defRPr>
    </a:lvl7pPr>
    <a:lvl8pPr marL="3619332" algn="l" defTabSz="1034095" rtl="0" eaLnBrk="1" latinLnBrk="0" hangingPunct="1">
      <a:defRPr sz="1357" kern="1200">
        <a:solidFill>
          <a:schemeClr val="tx1"/>
        </a:solidFill>
        <a:latin typeface="+mn-lt"/>
        <a:ea typeface="+mn-ea"/>
        <a:cs typeface="+mn-cs"/>
      </a:defRPr>
    </a:lvl8pPr>
    <a:lvl9pPr marL="4136380" algn="l" defTabSz="1034095" rtl="0" eaLnBrk="1" latinLnBrk="0" hangingPunct="1">
      <a:defRPr sz="13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1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745347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The prediction is not just an estimate for that point, but also has uncertainty information -- it is a one-dimensional Gaussian distribution (which is the marginal distribution at that point).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21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255915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22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023211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23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530931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24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542219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25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260125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26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178379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27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806769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28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610527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29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810229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30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111769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6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220563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32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247064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33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772814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34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723278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35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072757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36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949849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37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291373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38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868790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39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6007834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40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07092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50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658469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7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663702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52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5836558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53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5079143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54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987798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56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5271344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57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336939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58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1673370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59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0351312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60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428125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The prediction is not just an estimate for that point, but also has uncertainty information -- it is a one-dimensional Gaussian distribution (which is the marginal distribution at that point).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61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4588914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Calphad</a:t>
            </a:r>
            <a:r>
              <a:rPr lang="en-AU" dirty="0"/>
              <a:t>: 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Coupling of Phase Diagrams and Thermochemistry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0989E-F359-4E1A-B1BC-1F022ACF8D6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71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8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8916660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The prediction is not just an estimate for that point, but also has uncertainty information -- it is a one-dimensional Gaussian distribution (which is the marginal distribution at that point).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63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0342735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The prediction is not just an estimate for that point, but also has uncertainty information -- it is a one-dimensional Gaussian distribution (which is the marginal distribution at that point).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65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3008629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66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7472778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67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1117389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68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1117389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69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7588361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71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4903506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72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0880154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73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9055256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74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438404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9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7428371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75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564625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12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522365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15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074308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19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641278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74507-E8B4-4766-A2B6-D74CEF847F5E}" type="slidenum">
              <a:rPr lang="en-AU" altLang="en-US" smtClean="0"/>
              <a:pPr/>
              <a:t>20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271351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29250" y="6836833"/>
            <a:ext cx="5429250" cy="402167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836833"/>
            <a:ext cx="5429250" cy="402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2438" y="1367367"/>
            <a:ext cx="9772650" cy="217170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63711" y="6848564"/>
            <a:ext cx="1036762" cy="390436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rPr>
              <a:t>Vu Nguyen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900" y="1528233"/>
            <a:ext cx="9229725" cy="88476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2815167"/>
            <a:ext cx="7600950" cy="563033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9749730" y="6853591"/>
            <a:ext cx="1272481" cy="385410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722ED4E4-0565-49FB-827C-023D5C5E4111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9250" y="6853591"/>
            <a:ext cx="4071938" cy="385410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01187" y="6853591"/>
            <a:ext cx="1357313" cy="38541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fld id="{FA9B9C9A-CAB4-431F-BC34-A78CD4725034}" type="slidenum">
              <a:rPr lang="en-AU" altLang="en-US" smtClean="0"/>
              <a:pPr/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78846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29250" y="6836833"/>
            <a:ext cx="5429250" cy="402167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36833"/>
            <a:ext cx="5429250" cy="402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8650" y="6039853"/>
            <a:ext cx="10858500" cy="804333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3333B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2482" y="6848564"/>
            <a:ext cx="4156769" cy="390436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rPr>
              <a:t>Dinh</a:t>
            </a:r>
            <a:r>
              <a:rPr lang="en-US" sz="1200" baseline="0" dirty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rPr>
              <a:t> Phung</a:t>
            </a:r>
            <a:endParaRPr lang="en-US" sz="1200" dirty="0">
              <a:solidFill>
                <a:schemeClr val="bg1"/>
              </a:solidFill>
              <a:latin typeface="Calibri Light" panose="020F030202020403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8650" y="6052379"/>
            <a:ext cx="10858500" cy="804333"/>
          </a:xfrm>
          <a:noFill/>
        </p:spPr>
        <p:txBody>
          <a:bodyPr/>
          <a:lstStyle>
            <a:lvl1pPr marL="182880" algn="r">
              <a:defRPr sz="4000" baseline="0">
                <a:solidFill>
                  <a:srgbClr val="3333B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853591"/>
            <a:ext cx="1266825" cy="385410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A5AFC2EF-7A01-492D-B90B-45271AEFDEEE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29250" y="6853591"/>
            <a:ext cx="4162425" cy="385410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591675" y="6853591"/>
            <a:ext cx="1266825" cy="38541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fld id="{A9F2FF81-72CE-4FA3-8386-F8A9B7A6E7C2}" type="slidenum">
              <a:rPr lang="en-AU" altLang="en-US" smtClean="0"/>
              <a:pPr/>
              <a:t>‹#›</a:t>
            </a:fld>
            <a:endParaRPr lang="en-AU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650" y="199143"/>
            <a:ext cx="5184576" cy="5589777"/>
          </a:xfrm>
        </p:spPr>
        <p:txBody>
          <a:bodyPr/>
          <a:lstStyle>
            <a:lvl1pPr marL="180975" indent="-180975">
              <a:buSzPct val="65000"/>
              <a:buFontTx/>
              <a:buBlip>
                <a:blip r:embed="rId2"/>
              </a:buBlip>
              <a:defRPr sz="2000">
                <a:latin typeface="Calibri Light" panose="020F0302020204030204" pitchFamily="34" charset="0"/>
              </a:defRPr>
            </a:lvl1pPr>
            <a:lvl2pPr marL="627063" indent="-169863">
              <a:buClr>
                <a:srgbClr val="533771"/>
              </a:buClr>
              <a:buSzPct val="65000"/>
              <a:buFontTx/>
              <a:buBlip>
                <a:blip r:embed="rId2"/>
              </a:buBlip>
              <a:defRPr sz="1800">
                <a:latin typeface="Calibri Light" panose="020F0302020204030204" pitchFamily="34" charset="0"/>
              </a:defRPr>
            </a:lvl2pPr>
            <a:lvl3pPr marL="1073150" indent="-158750">
              <a:buClr>
                <a:srgbClr val="3333B2"/>
              </a:buClr>
              <a:buSzPct val="65000"/>
              <a:buFontTx/>
              <a:buBlip>
                <a:blip r:embed="rId2"/>
              </a:buBlip>
              <a:defRPr sz="1600">
                <a:latin typeface="Calibri Light" panose="020F0302020204030204" pitchFamily="34" charset="0"/>
              </a:defRPr>
            </a:lvl3pPr>
            <a:lvl4pPr marL="1520825" indent="-149225">
              <a:buSzPct val="65000"/>
              <a:buFontTx/>
              <a:buBlip>
                <a:blip r:embed="rId2"/>
              </a:buBlip>
              <a:defRPr sz="1400">
                <a:latin typeface="Calibri Light" panose="020F0302020204030204" pitchFamily="34" charset="0"/>
              </a:defRPr>
            </a:lvl4pPr>
            <a:lvl5pPr marL="1978025" indent="-149225">
              <a:buClr>
                <a:srgbClr val="252583"/>
              </a:buClr>
              <a:defRPr sz="12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3"/>
          </p:nvPr>
        </p:nvSpPr>
        <p:spPr>
          <a:xfrm>
            <a:off x="5429250" y="181036"/>
            <a:ext cx="5328592" cy="5589777"/>
          </a:xfrm>
        </p:spPr>
        <p:txBody>
          <a:bodyPr/>
          <a:lstStyle>
            <a:lvl1pPr marL="180975" indent="-180975">
              <a:buSzPct val="65000"/>
              <a:buFontTx/>
              <a:buBlip>
                <a:blip r:embed="rId2"/>
              </a:buBlip>
              <a:defRPr sz="2000">
                <a:latin typeface="Calibri Light" panose="020F0302020204030204" pitchFamily="34" charset="0"/>
              </a:defRPr>
            </a:lvl1pPr>
            <a:lvl2pPr marL="627063" indent="-169863">
              <a:buClr>
                <a:srgbClr val="533771"/>
              </a:buClr>
              <a:buSzPct val="65000"/>
              <a:buFontTx/>
              <a:buBlip>
                <a:blip r:embed="rId2"/>
              </a:buBlip>
              <a:defRPr sz="1800">
                <a:latin typeface="Calibri Light" panose="020F0302020204030204" pitchFamily="34" charset="0"/>
              </a:defRPr>
            </a:lvl2pPr>
            <a:lvl3pPr marL="1073150" indent="-158750">
              <a:buClr>
                <a:srgbClr val="3333B2"/>
              </a:buClr>
              <a:buSzPct val="65000"/>
              <a:buFontTx/>
              <a:buBlip>
                <a:blip r:embed="rId2"/>
              </a:buBlip>
              <a:defRPr sz="1600">
                <a:latin typeface="Calibri Light" panose="020F0302020204030204" pitchFamily="34" charset="0"/>
              </a:defRPr>
            </a:lvl3pPr>
            <a:lvl4pPr marL="1520825" indent="-149225">
              <a:buSzPct val="65000"/>
              <a:buFontTx/>
              <a:buBlip>
                <a:blip r:embed="rId2"/>
              </a:buBlip>
              <a:defRPr sz="1400">
                <a:latin typeface="Calibri Light" panose="020F0302020204030204" pitchFamily="34" charset="0"/>
              </a:defRPr>
            </a:lvl4pPr>
            <a:lvl5pPr marL="1978025" indent="-149225">
              <a:buClr>
                <a:srgbClr val="252583"/>
              </a:buClr>
              <a:defRPr sz="12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13434" y="257028"/>
            <a:ext cx="0" cy="5760640"/>
          </a:xfrm>
          <a:prstGeom prst="line">
            <a:avLst/>
          </a:prstGeom>
          <a:ln w="12700">
            <a:solidFill>
              <a:srgbClr val="252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778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29250" y="6836833"/>
            <a:ext cx="5429250" cy="402167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36833"/>
            <a:ext cx="5429250" cy="402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0858500" cy="80433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72482" y="6848564"/>
            <a:ext cx="4156769" cy="390436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rPr>
              <a:t>Dinh</a:t>
            </a:r>
            <a:r>
              <a:rPr lang="en-US" sz="1200" baseline="0" dirty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rPr>
              <a:t> Phung</a:t>
            </a:r>
            <a:endParaRPr lang="en-US" sz="1200" dirty="0">
              <a:solidFill>
                <a:schemeClr val="bg1"/>
              </a:solidFill>
              <a:latin typeface="Calibri Light" panose="020F030202020403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496550" cy="804333"/>
          </a:xfrm>
        </p:spPr>
        <p:txBody>
          <a:bodyPr/>
          <a:lstStyle>
            <a:lvl1pPr marL="182880" algn="l">
              <a:defRPr sz="40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853591"/>
            <a:ext cx="1266825" cy="385410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654BFA94-4862-45E4-BC08-086A080B58C6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29250" y="6853591"/>
            <a:ext cx="4162425" cy="385410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591675" y="6853591"/>
            <a:ext cx="1266825" cy="38541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fld id="{A9F2FF81-72CE-4FA3-8386-F8A9B7A6E7C2}" type="slidenum">
              <a:rPr lang="en-AU" altLang="en-US" smtClean="0"/>
              <a:pPr/>
              <a:t>‹#›</a:t>
            </a:fld>
            <a:endParaRPr lang="en-AU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650" y="1126067"/>
            <a:ext cx="5256584" cy="5589777"/>
          </a:xfrm>
        </p:spPr>
        <p:txBody>
          <a:bodyPr/>
          <a:lstStyle>
            <a:lvl1pPr marL="180975" indent="-180975">
              <a:buSzPct val="65000"/>
              <a:buFontTx/>
              <a:buBlip>
                <a:blip r:embed="rId2"/>
              </a:buBlip>
              <a:defRPr sz="1600">
                <a:latin typeface="Calibri Light" panose="020F0302020204030204" pitchFamily="34" charset="0"/>
              </a:defRPr>
            </a:lvl1pPr>
            <a:lvl2pPr marL="627063" indent="-169863">
              <a:buClr>
                <a:srgbClr val="533771"/>
              </a:buClr>
              <a:buSzPct val="65000"/>
              <a:buFontTx/>
              <a:buBlip>
                <a:blip r:embed="rId2"/>
              </a:buBlip>
              <a:defRPr sz="1400">
                <a:latin typeface="Calibri Light" panose="020F0302020204030204" pitchFamily="34" charset="0"/>
              </a:defRPr>
            </a:lvl2pPr>
            <a:lvl3pPr marL="1073150" indent="-158750">
              <a:buClr>
                <a:srgbClr val="3333B2"/>
              </a:buClr>
              <a:buSzPct val="65000"/>
              <a:buFontTx/>
              <a:buBlip>
                <a:blip r:embed="rId2"/>
              </a:buBlip>
              <a:defRPr sz="1200">
                <a:latin typeface="Calibri Light" panose="020F0302020204030204" pitchFamily="34" charset="0"/>
              </a:defRPr>
            </a:lvl3pPr>
            <a:lvl4pPr marL="1520825" indent="-149225">
              <a:buSzPct val="65000"/>
              <a:buFontTx/>
              <a:buBlip>
                <a:blip r:embed="rId2"/>
              </a:buBlip>
              <a:defRPr sz="1000">
                <a:latin typeface="Calibri Light" panose="020F0302020204030204" pitchFamily="34" charset="0"/>
              </a:defRPr>
            </a:lvl4pPr>
            <a:lvl5pPr marL="1978025" indent="-149225">
              <a:buClr>
                <a:srgbClr val="252583"/>
              </a:buClr>
              <a:defRPr sz="8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5456194" y="1126067"/>
            <a:ext cx="5339225" cy="5589777"/>
          </a:xfrm>
        </p:spPr>
        <p:txBody>
          <a:bodyPr/>
          <a:lstStyle>
            <a:lvl1pPr marL="180975" indent="-180975">
              <a:buSzPct val="65000"/>
              <a:buFontTx/>
              <a:buBlip>
                <a:blip r:embed="rId2"/>
              </a:buBlip>
              <a:defRPr sz="1600">
                <a:latin typeface="Calibri Light" panose="020F0302020204030204" pitchFamily="34" charset="0"/>
              </a:defRPr>
            </a:lvl1pPr>
            <a:lvl2pPr marL="627063" indent="-169863">
              <a:buClr>
                <a:srgbClr val="533771"/>
              </a:buClr>
              <a:buSzPct val="65000"/>
              <a:buFontTx/>
              <a:buBlip>
                <a:blip r:embed="rId2"/>
              </a:buBlip>
              <a:defRPr sz="1400">
                <a:latin typeface="Calibri Light" panose="020F0302020204030204" pitchFamily="34" charset="0"/>
              </a:defRPr>
            </a:lvl2pPr>
            <a:lvl3pPr marL="1073150" indent="-158750">
              <a:buClr>
                <a:srgbClr val="3333B2"/>
              </a:buClr>
              <a:buSzPct val="65000"/>
              <a:buFontTx/>
              <a:buBlip>
                <a:blip r:embed="rId2"/>
              </a:buBlip>
              <a:defRPr sz="1200">
                <a:latin typeface="Calibri Light" panose="020F0302020204030204" pitchFamily="34" charset="0"/>
              </a:defRPr>
            </a:lvl3pPr>
            <a:lvl4pPr marL="1520825" indent="-149225">
              <a:buSzPct val="65000"/>
              <a:buFontTx/>
              <a:buBlip>
                <a:blip r:embed="rId2"/>
              </a:buBlip>
              <a:defRPr sz="1000">
                <a:latin typeface="Calibri Light" panose="020F0302020204030204" pitchFamily="34" charset="0"/>
              </a:defRPr>
            </a:lvl4pPr>
            <a:lvl5pPr marL="1978025" indent="-149225">
              <a:buClr>
                <a:srgbClr val="252583"/>
              </a:buClr>
              <a:defRPr sz="8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366620" y="1058692"/>
            <a:ext cx="0" cy="5760640"/>
          </a:xfrm>
          <a:prstGeom prst="line">
            <a:avLst/>
          </a:prstGeom>
          <a:ln w="12700">
            <a:solidFill>
              <a:srgbClr val="252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844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29250" y="6836833"/>
            <a:ext cx="5429250" cy="402167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36833"/>
            <a:ext cx="5429250" cy="402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0858500" cy="804333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3333B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2482" y="6848564"/>
            <a:ext cx="4156769" cy="390436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rPr>
              <a:t>Dinh</a:t>
            </a:r>
            <a:r>
              <a:rPr lang="en-US" sz="1200" baseline="0" dirty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rPr>
              <a:t> Phung</a:t>
            </a:r>
            <a:endParaRPr lang="en-US" sz="1200" dirty="0">
              <a:solidFill>
                <a:schemeClr val="bg1"/>
              </a:solidFill>
              <a:latin typeface="Calibri Light" panose="020F030202020403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858500" cy="804333"/>
          </a:xfrm>
        </p:spPr>
        <p:txBody>
          <a:bodyPr/>
          <a:lstStyle>
            <a:lvl1pPr marL="182880" algn="l">
              <a:defRPr sz="4000" baseline="0">
                <a:solidFill>
                  <a:srgbClr val="3333B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853591"/>
            <a:ext cx="1266825" cy="385410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8AC581F4-CAAB-448F-A46F-3C4648B66AFD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29250" y="6853591"/>
            <a:ext cx="4162425" cy="385410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591675" y="6853591"/>
            <a:ext cx="1266825" cy="38541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fld id="{A9F2FF81-72CE-4FA3-8386-F8A9B7A6E7C2}" type="slidenum">
              <a:rPr lang="en-AU" altLang="en-US" smtClean="0"/>
              <a:pPr/>
              <a:t>‹#›</a:t>
            </a:fld>
            <a:endParaRPr lang="en-AU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650" y="1126067"/>
            <a:ext cx="5256584" cy="5589777"/>
          </a:xfrm>
        </p:spPr>
        <p:txBody>
          <a:bodyPr/>
          <a:lstStyle>
            <a:lvl1pPr marL="180975" indent="-180975">
              <a:buSzPct val="65000"/>
              <a:buFontTx/>
              <a:buBlip>
                <a:blip r:embed="rId2"/>
              </a:buBlip>
              <a:defRPr sz="1600">
                <a:latin typeface="Calibri Light" panose="020F0302020204030204" pitchFamily="34" charset="0"/>
              </a:defRPr>
            </a:lvl1pPr>
            <a:lvl2pPr marL="627063" indent="-169863">
              <a:buClr>
                <a:srgbClr val="533771"/>
              </a:buClr>
              <a:buSzPct val="65000"/>
              <a:buFontTx/>
              <a:buBlip>
                <a:blip r:embed="rId2"/>
              </a:buBlip>
              <a:defRPr sz="1400">
                <a:latin typeface="Calibri Light" panose="020F0302020204030204" pitchFamily="34" charset="0"/>
              </a:defRPr>
            </a:lvl2pPr>
            <a:lvl3pPr marL="1073150" indent="-158750">
              <a:buClr>
                <a:srgbClr val="3333B2"/>
              </a:buClr>
              <a:buSzPct val="65000"/>
              <a:buFontTx/>
              <a:buBlip>
                <a:blip r:embed="rId2"/>
              </a:buBlip>
              <a:defRPr sz="1200">
                <a:latin typeface="Calibri Light" panose="020F0302020204030204" pitchFamily="34" charset="0"/>
              </a:defRPr>
            </a:lvl3pPr>
            <a:lvl4pPr marL="1520825" indent="-149225">
              <a:buSzPct val="65000"/>
              <a:buFontTx/>
              <a:buBlip>
                <a:blip r:embed="rId2"/>
              </a:buBlip>
              <a:defRPr sz="1000">
                <a:latin typeface="Calibri Light" panose="020F0302020204030204" pitchFamily="34" charset="0"/>
              </a:defRPr>
            </a:lvl4pPr>
            <a:lvl5pPr marL="1978025" indent="-149225">
              <a:buClr>
                <a:srgbClr val="252583"/>
              </a:buClr>
              <a:defRPr sz="8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5468720" y="1126067"/>
            <a:ext cx="5339225" cy="5589777"/>
          </a:xfrm>
        </p:spPr>
        <p:txBody>
          <a:bodyPr/>
          <a:lstStyle>
            <a:lvl1pPr marL="180975" indent="-180975">
              <a:buSzPct val="65000"/>
              <a:buFontTx/>
              <a:buBlip>
                <a:blip r:embed="rId2"/>
              </a:buBlip>
              <a:defRPr sz="1600">
                <a:latin typeface="Calibri Light" panose="020F0302020204030204" pitchFamily="34" charset="0"/>
              </a:defRPr>
            </a:lvl1pPr>
            <a:lvl2pPr marL="627063" indent="-169863">
              <a:buClr>
                <a:srgbClr val="533771"/>
              </a:buClr>
              <a:buSzPct val="65000"/>
              <a:buFontTx/>
              <a:buBlip>
                <a:blip r:embed="rId2"/>
              </a:buBlip>
              <a:defRPr sz="1400">
                <a:latin typeface="Calibri Light" panose="020F0302020204030204" pitchFamily="34" charset="0"/>
              </a:defRPr>
            </a:lvl2pPr>
            <a:lvl3pPr marL="1073150" indent="-158750">
              <a:buClr>
                <a:srgbClr val="3333B2"/>
              </a:buClr>
              <a:buSzPct val="65000"/>
              <a:buFontTx/>
              <a:buBlip>
                <a:blip r:embed="rId2"/>
              </a:buBlip>
              <a:defRPr sz="1200">
                <a:latin typeface="Calibri Light" panose="020F0302020204030204" pitchFamily="34" charset="0"/>
              </a:defRPr>
            </a:lvl3pPr>
            <a:lvl4pPr marL="1520825" indent="-149225">
              <a:buSzPct val="65000"/>
              <a:buFontTx/>
              <a:buBlip>
                <a:blip r:embed="rId2"/>
              </a:buBlip>
              <a:defRPr sz="1000">
                <a:latin typeface="Calibri Light" panose="020F0302020204030204" pitchFamily="34" charset="0"/>
              </a:defRPr>
            </a:lvl4pPr>
            <a:lvl5pPr marL="1978025" indent="-149225">
              <a:buClr>
                <a:srgbClr val="252583"/>
              </a:buClr>
              <a:defRPr sz="8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366620" y="1058692"/>
            <a:ext cx="0" cy="5760640"/>
          </a:xfrm>
          <a:prstGeom prst="line">
            <a:avLst/>
          </a:prstGeom>
          <a:ln w="12700">
            <a:solidFill>
              <a:srgbClr val="252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716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29250" y="6836833"/>
            <a:ext cx="5429250" cy="402167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36833"/>
            <a:ext cx="5429250" cy="402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526" y="6093105"/>
            <a:ext cx="10858500" cy="804333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3333B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2482" y="6848564"/>
            <a:ext cx="4156769" cy="390436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rPr>
              <a:t>Dinh</a:t>
            </a:r>
            <a:r>
              <a:rPr lang="en-US" sz="1200" baseline="0" dirty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rPr>
              <a:t> Phung</a:t>
            </a:r>
            <a:endParaRPr lang="en-US" sz="1200" dirty="0">
              <a:solidFill>
                <a:schemeClr val="bg1"/>
              </a:solidFill>
              <a:latin typeface="Calibri Light" panose="020F030202020403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526" y="6093105"/>
            <a:ext cx="10858500" cy="804333"/>
          </a:xfrm>
        </p:spPr>
        <p:txBody>
          <a:bodyPr/>
          <a:lstStyle>
            <a:lvl1pPr marL="182880" algn="r">
              <a:defRPr sz="4000" baseline="0">
                <a:solidFill>
                  <a:srgbClr val="3333B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853591"/>
            <a:ext cx="1266825" cy="385410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F9BC25B4-C6FA-4662-9BEF-5A15033F24F3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29250" y="6853591"/>
            <a:ext cx="4162425" cy="385410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591675" y="6853591"/>
            <a:ext cx="1266825" cy="38541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fld id="{A9F2FF81-72CE-4FA3-8386-F8A9B7A6E7C2}" type="slidenum">
              <a:rPr lang="en-AU" altLang="en-US" smtClean="0"/>
              <a:pPr/>
              <a:t>‹#›</a:t>
            </a:fld>
            <a:endParaRPr lang="en-AU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650" y="307132"/>
            <a:ext cx="5184576" cy="5760640"/>
          </a:xfrm>
        </p:spPr>
        <p:txBody>
          <a:bodyPr/>
          <a:lstStyle>
            <a:lvl1pPr marL="180975" indent="-180975">
              <a:buSzPct val="65000"/>
              <a:buFontTx/>
              <a:buBlip>
                <a:blip r:embed="rId2"/>
              </a:buBlip>
              <a:defRPr sz="1600">
                <a:latin typeface="Calibri Light" panose="020F0302020204030204" pitchFamily="34" charset="0"/>
              </a:defRPr>
            </a:lvl1pPr>
            <a:lvl2pPr marL="627063" indent="-169863">
              <a:buClr>
                <a:srgbClr val="533771"/>
              </a:buClr>
              <a:buSzPct val="65000"/>
              <a:buFontTx/>
              <a:buBlip>
                <a:blip r:embed="rId2"/>
              </a:buBlip>
              <a:defRPr sz="1400">
                <a:latin typeface="Calibri Light" panose="020F0302020204030204" pitchFamily="34" charset="0"/>
              </a:defRPr>
            </a:lvl2pPr>
            <a:lvl3pPr marL="1073150" indent="-158750">
              <a:buClr>
                <a:srgbClr val="3333B2"/>
              </a:buClr>
              <a:buSzPct val="65000"/>
              <a:buFontTx/>
              <a:buBlip>
                <a:blip r:embed="rId2"/>
              </a:buBlip>
              <a:defRPr sz="1200">
                <a:latin typeface="Calibri Light" panose="020F0302020204030204" pitchFamily="34" charset="0"/>
              </a:defRPr>
            </a:lvl3pPr>
            <a:lvl4pPr marL="1520825" indent="-149225">
              <a:buSzPct val="65000"/>
              <a:buFontTx/>
              <a:buBlip>
                <a:blip r:embed="rId2"/>
              </a:buBlip>
              <a:defRPr sz="1000">
                <a:latin typeface="Calibri Light" panose="020F0302020204030204" pitchFamily="34" charset="0"/>
              </a:defRPr>
            </a:lvl4pPr>
            <a:lvl5pPr marL="1978025" indent="-149225">
              <a:buClr>
                <a:srgbClr val="252583"/>
              </a:buClr>
              <a:defRPr sz="8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5418616" y="307132"/>
            <a:ext cx="5339225" cy="5760640"/>
          </a:xfrm>
        </p:spPr>
        <p:txBody>
          <a:bodyPr/>
          <a:lstStyle>
            <a:lvl1pPr marL="180975" indent="-180975">
              <a:buSzPct val="65000"/>
              <a:buFontTx/>
              <a:buBlip>
                <a:blip r:embed="rId2"/>
              </a:buBlip>
              <a:defRPr sz="1600">
                <a:latin typeface="Calibri Light" panose="020F0302020204030204" pitchFamily="34" charset="0"/>
              </a:defRPr>
            </a:lvl1pPr>
            <a:lvl2pPr marL="627063" indent="-169863">
              <a:buClr>
                <a:srgbClr val="533771"/>
              </a:buClr>
              <a:buSzPct val="65000"/>
              <a:buFontTx/>
              <a:buBlip>
                <a:blip r:embed="rId2"/>
              </a:buBlip>
              <a:defRPr sz="1400">
                <a:latin typeface="Calibri Light" panose="020F0302020204030204" pitchFamily="34" charset="0"/>
              </a:defRPr>
            </a:lvl2pPr>
            <a:lvl3pPr marL="1073150" indent="-158750">
              <a:buClr>
                <a:srgbClr val="3333B2"/>
              </a:buClr>
              <a:buSzPct val="65000"/>
              <a:buFontTx/>
              <a:buBlip>
                <a:blip r:embed="rId2"/>
              </a:buBlip>
              <a:defRPr sz="1200">
                <a:latin typeface="Calibri Light" panose="020F0302020204030204" pitchFamily="34" charset="0"/>
              </a:defRPr>
            </a:lvl3pPr>
            <a:lvl4pPr marL="1520825" indent="-149225">
              <a:buSzPct val="65000"/>
              <a:buFontTx/>
              <a:buBlip>
                <a:blip r:embed="rId2"/>
              </a:buBlip>
              <a:defRPr sz="1000">
                <a:latin typeface="Calibri Light" panose="020F0302020204030204" pitchFamily="34" charset="0"/>
              </a:defRPr>
            </a:lvl4pPr>
            <a:lvl5pPr marL="1978025" indent="-149225">
              <a:buClr>
                <a:srgbClr val="252583"/>
              </a:buClr>
              <a:defRPr sz="8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313434" y="307132"/>
            <a:ext cx="0" cy="5760640"/>
          </a:xfrm>
          <a:prstGeom prst="line">
            <a:avLst/>
          </a:prstGeom>
          <a:ln w="12700">
            <a:solidFill>
              <a:srgbClr val="252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627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747" y="4651728"/>
            <a:ext cx="9229725" cy="143774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747" y="3068197"/>
            <a:ext cx="9229725" cy="158353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FAF03-257D-42A9-B46A-B6F484D1E63F}" type="datetime1">
              <a:rPr lang="en-US" smtClean="0"/>
              <a:t>7/4/2020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Bayesian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DCCA40-32AB-42BC-AF02-FAAC4B13DC5C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798477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29250" y="6836833"/>
            <a:ext cx="5429250" cy="402167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836833"/>
            <a:ext cx="5429250" cy="402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266825" y="6836833"/>
            <a:ext cx="4162425" cy="402167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Dinh Phung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853591"/>
            <a:ext cx="1266825" cy="385410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1B430036-F010-49E5-8052-9B1CEE4E8DEA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9250" y="6853591"/>
            <a:ext cx="4162425" cy="385410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Bayesian Optimization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9591675" y="6853591"/>
            <a:ext cx="1266825" cy="38541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fld id="{CC7C9873-33DD-4B3A-806F-972B80CAA7DC}" type="slidenum">
              <a:rPr lang="en-AU" altLang="en-US" smtClean="0"/>
              <a:pPr/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7410817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288220"/>
            <a:ext cx="3572372" cy="122660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5372" y="288220"/>
            <a:ext cx="6070203" cy="617828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1514828"/>
            <a:ext cx="3572372" cy="495167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D0AD1-A95C-419C-85CE-D009DB65736A}" type="datetime1">
              <a:rPr lang="en-US" smtClean="0"/>
              <a:t>7/4/2020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Bayesian Optimization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14758E-D697-4F51-9760-AC2C9105FC01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288118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342" y="5067300"/>
            <a:ext cx="6515100" cy="59822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28342" y="646818"/>
            <a:ext cx="6515100" cy="43434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28342" y="5665523"/>
            <a:ext cx="6515100" cy="8495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BAB56-DD4F-46CA-90DA-B3E9F82614F8}" type="datetime1">
              <a:rPr lang="en-US" smtClean="0"/>
              <a:t>7/4/2020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Bayesian Optimization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7BD8D7-F17D-4090-9BA5-5A858AE8851F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566445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E8649B-C354-4640-A19E-7159A1B8D021}" type="datetime1">
              <a:rPr lang="en-US" smtClean="0"/>
              <a:t>7/4/2020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Bayesian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116EA7-4DA1-4D49-8D8E-B71FD344B7C4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178078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72412" y="289896"/>
            <a:ext cx="2443163" cy="61766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2925" y="289896"/>
            <a:ext cx="7148513" cy="61766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DC6A9-491E-49EF-A438-5AD5103309AC}" type="datetime1">
              <a:rPr lang="en-US" smtClean="0"/>
              <a:t>7/4/2020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Bayesian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613664-A0F0-4B2F-8C5E-13C7994948A4}" type="slidenum">
              <a:rPr lang="en-AU" altLang="en-US"/>
              <a:pPr/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44749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29250" y="6980649"/>
            <a:ext cx="5429250" cy="258351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980650"/>
            <a:ext cx="5429250" cy="258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0858500" cy="61192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72482" y="6980650"/>
            <a:ext cx="4156769" cy="258350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rPr>
              <a:t>Vu Nguyen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126067"/>
            <a:ext cx="9953625" cy="5340439"/>
          </a:xfrm>
        </p:spPr>
        <p:txBody>
          <a:bodyPr/>
          <a:lstStyle>
            <a:lvl1pPr marL="266700" indent="-266700">
              <a:buSzPct val="65000"/>
              <a:buFontTx/>
              <a:buBlip>
                <a:blip r:embed="rId2"/>
              </a:buBlip>
              <a:defRPr sz="3000">
                <a:latin typeface="Calibri Light" panose="020F0302020204030204" pitchFamily="34" charset="0"/>
              </a:defRPr>
            </a:lvl1pPr>
            <a:lvl2pPr marL="717550" indent="-260350">
              <a:buClr>
                <a:srgbClr val="533771"/>
              </a:buClr>
              <a:buSzPct val="65000"/>
              <a:buFontTx/>
              <a:buBlip>
                <a:blip r:embed="rId2"/>
              </a:buBlip>
              <a:defRPr sz="2600">
                <a:latin typeface="Calibri Light" panose="020F0302020204030204" pitchFamily="34" charset="0"/>
              </a:defRPr>
            </a:lvl2pPr>
            <a:lvl3pPr marL="1143000" indent="-228600">
              <a:buClr>
                <a:srgbClr val="3333B2"/>
              </a:buClr>
              <a:buSzPct val="65000"/>
              <a:buFontTx/>
              <a:buBlip>
                <a:blip r:embed="rId2"/>
              </a:buBlip>
              <a:defRPr>
                <a:latin typeface="Calibri Light" panose="020F0302020204030204" pitchFamily="34" charset="0"/>
              </a:defRPr>
            </a:lvl3pPr>
            <a:lvl4pPr marL="1600200" indent="-228600">
              <a:buSzPct val="65000"/>
              <a:buFontTx/>
              <a:buBlip>
                <a:blip r:embed="rId2"/>
              </a:buBlip>
              <a:defRPr>
                <a:latin typeface="Calibri Light" panose="020F0302020204030204" pitchFamily="34" charset="0"/>
              </a:defRPr>
            </a:lvl4pPr>
            <a:lvl5pPr>
              <a:buClr>
                <a:srgbClr val="252583"/>
              </a:buCl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87038" cy="595164"/>
          </a:xfrm>
        </p:spPr>
        <p:txBody>
          <a:bodyPr/>
          <a:lstStyle>
            <a:lvl1pPr marL="182880" algn="l">
              <a:defRPr sz="40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6980649"/>
            <a:ext cx="1272481" cy="258351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0BBA7757-CB8F-45BA-BF5A-661D8EC501DB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9250" y="6972834"/>
            <a:ext cx="4162425" cy="258352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1675" y="6965019"/>
            <a:ext cx="1266825" cy="273981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fld id="{75F597CF-85E3-444C-AFAC-13DE89A1408D}" type="slidenum">
              <a:rPr lang="en-AU" altLang="en-US" smtClean="0"/>
              <a:pPr/>
              <a:t>‹#›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57309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29250" y="6836833"/>
            <a:ext cx="5429250" cy="402167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836833"/>
            <a:ext cx="5429250" cy="402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0858500" cy="80433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87374" y="6848564"/>
            <a:ext cx="1060424" cy="390436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rPr>
              <a:t>Dinh</a:t>
            </a:r>
            <a:r>
              <a:rPr lang="en-US" sz="1200" baseline="0" dirty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rPr>
              <a:t> Phung</a:t>
            </a:r>
            <a:endParaRPr lang="en-US" sz="1200" dirty="0">
              <a:solidFill>
                <a:schemeClr val="bg1"/>
              </a:solidFill>
              <a:latin typeface="Calibri Light" panose="020F030202020403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87038" cy="804333"/>
          </a:xfrm>
        </p:spPr>
        <p:txBody>
          <a:bodyPr/>
          <a:lstStyle>
            <a:lvl1pPr marL="182880" algn="l">
              <a:defRPr sz="40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96122" y="6862533"/>
            <a:ext cx="1272481" cy="385410"/>
          </a:xfrm>
        </p:spPr>
        <p:txBody>
          <a:bodyPr/>
          <a:lstStyle>
            <a:lvl1pPr>
              <a:defRPr u="sng"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6ED2D968-AF6C-4C69-AB1E-05BF14A98236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9250" y="6845776"/>
            <a:ext cx="4162425" cy="385410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1675" y="6853591"/>
            <a:ext cx="1266825" cy="38541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fld id="{75F597CF-85E3-444C-AFAC-13DE89A1408D}" type="slidenum">
              <a:rPr lang="en-AU" altLang="en-US" smtClean="0"/>
              <a:pPr/>
              <a:t>‹#›</a:t>
            </a:fld>
            <a:endParaRPr lang="en-AU" alt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61950" y="1126067"/>
            <a:ext cx="9953625" cy="5340439"/>
          </a:xfrm>
        </p:spPr>
        <p:txBody>
          <a:bodyPr/>
          <a:lstStyle>
            <a:lvl1pPr marL="266700" indent="-266700">
              <a:buSzPct val="65000"/>
              <a:buFontTx/>
              <a:buBlip>
                <a:blip r:embed="rId2"/>
              </a:buBlip>
              <a:defRPr sz="3000">
                <a:latin typeface="Calibri Light" panose="020F0302020204030204" pitchFamily="34" charset="0"/>
              </a:defRPr>
            </a:lvl1pPr>
            <a:lvl2pPr marL="717550" indent="-260350">
              <a:buClr>
                <a:srgbClr val="533771"/>
              </a:buClr>
              <a:buSzPct val="65000"/>
              <a:buFontTx/>
              <a:buBlip>
                <a:blip r:embed="rId2"/>
              </a:buBlip>
              <a:defRPr sz="2600">
                <a:latin typeface="Calibri Light" panose="020F0302020204030204" pitchFamily="34" charset="0"/>
              </a:defRPr>
            </a:lvl2pPr>
            <a:lvl3pPr marL="1143000" indent="-228600">
              <a:buClr>
                <a:srgbClr val="3333B2"/>
              </a:buClr>
              <a:buSzPct val="65000"/>
              <a:buFontTx/>
              <a:buBlip>
                <a:blip r:embed="rId2"/>
              </a:buBlip>
              <a:defRPr>
                <a:latin typeface="Calibri Light" panose="020F0302020204030204" pitchFamily="34" charset="0"/>
              </a:defRPr>
            </a:lvl3pPr>
            <a:lvl4pPr marL="1600200" indent="-228600">
              <a:buSzPct val="65000"/>
              <a:buFontTx/>
              <a:buBlip>
                <a:blip r:embed="rId2"/>
              </a:buBlip>
              <a:defRPr>
                <a:latin typeface="Calibri Light" panose="020F0302020204030204" pitchFamily="34" charset="0"/>
              </a:defRPr>
            </a:lvl4pPr>
            <a:lvl5pPr>
              <a:buClr>
                <a:srgbClr val="252583"/>
              </a:buCl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8209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29250" y="6836833"/>
            <a:ext cx="5429250" cy="402167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836833"/>
            <a:ext cx="5429250" cy="402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2482" y="6848564"/>
            <a:ext cx="4156769" cy="390436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rPr>
              <a:t>Dinh</a:t>
            </a:r>
            <a:r>
              <a:rPr lang="en-US" sz="1200" baseline="0" dirty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rPr>
              <a:t> Phung</a:t>
            </a:r>
            <a:endParaRPr lang="en-US" sz="1200" dirty="0">
              <a:solidFill>
                <a:schemeClr val="bg1"/>
              </a:solidFill>
              <a:latin typeface="Calibri Light" panose="020F030202020403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147"/>
            <a:ext cx="10858500" cy="804333"/>
          </a:xfrm>
        </p:spPr>
        <p:txBody>
          <a:bodyPr/>
          <a:lstStyle>
            <a:lvl1pPr marL="182880" algn="l">
              <a:defRPr sz="4000" baseline="0">
                <a:solidFill>
                  <a:srgbClr val="3333B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6853591"/>
            <a:ext cx="1272481" cy="385410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27E486F5-06EB-4099-BE3E-74D7C79C6025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9250" y="6853591"/>
            <a:ext cx="4162425" cy="385410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1675" y="6853591"/>
            <a:ext cx="1266825" cy="38541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fld id="{75F597CF-85E3-444C-AFAC-13DE89A1408D}" type="slidenum">
              <a:rPr lang="en-AU" altLang="en-US" smtClean="0"/>
              <a:pPr/>
              <a:t>‹#›</a:t>
            </a:fld>
            <a:endParaRPr lang="en-AU" alt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61950" y="1126067"/>
            <a:ext cx="9953625" cy="5340439"/>
          </a:xfrm>
        </p:spPr>
        <p:txBody>
          <a:bodyPr/>
          <a:lstStyle>
            <a:lvl1pPr marL="266700" indent="-266700">
              <a:buSzPct val="65000"/>
              <a:buFontTx/>
              <a:buBlip>
                <a:blip r:embed="rId2"/>
              </a:buBlip>
              <a:defRPr sz="3000">
                <a:latin typeface="Calibri Light" panose="020F0302020204030204" pitchFamily="34" charset="0"/>
              </a:defRPr>
            </a:lvl1pPr>
            <a:lvl2pPr marL="717550" indent="-260350">
              <a:buClr>
                <a:srgbClr val="533771"/>
              </a:buClr>
              <a:buSzPct val="65000"/>
              <a:buFontTx/>
              <a:buBlip>
                <a:blip r:embed="rId2"/>
              </a:buBlip>
              <a:defRPr sz="2600">
                <a:latin typeface="Calibri Light" panose="020F0302020204030204" pitchFamily="34" charset="0"/>
              </a:defRPr>
            </a:lvl2pPr>
            <a:lvl3pPr marL="1143000" indent="-228600">
              <a:buClr>
                <a:srgbClr val="3333B2"/>
              </a:buClr>
              <a:buSzPct val="65000"/>
              <a:buFontTx/>
              <a:buBlip>
                <a:blip r:embed="rId2"/>
              </a:buBlip>
              <a:defRPr>
                <a:latin typeface="Calibri Light" panose="020F0302020204030204" pitchFamily="34" charset="0"/>
              </a:defRPr>
            </a:lvl3pPr>
            <a:lvl4pPr marL="1600200" indent="-228600">
              <a:buSzPct val="65000"/>
              <a:buFontTx/>
              <a:buBlip>
                <a:blip r:embed="rId2"/>
              </a:buBlip>
              <a:defRPr>
                <a:latin typeface="Calibri Light" panose="020F0302020204030204" pitchFamily="34" charset="0"/>
              </a:defRPr>
            </a:lvl4pPr>
            <a:lvl5pPr>
              <a:buClr>
                <a:srgbClr val="252583"/>
              </a:buCl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6488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429250" y="6836833"/>
            <a:ext cx="5429250" cy="402167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836833"/>
            <a:ext cx="5429250" cy="402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72482" y="6848564"/>
            <a:ext cx="4156769" cy="390436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rPr>
              <a:t>Dinh</a:t>
            </a:r>
            <a:r>
              <a:rPr lang="en-US" sz="1200" baseline="0" dirty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rPr>
              <a:t> Phung</a:t>
            </a:r>
            <a:endParaRPr lang="en-US" sz="1200" dirty="0">
              <a:solidFill>
                <a:schemeClr val="bg1"/>
              </a:solidFill>
              <a:latin typeface="Calibri Light" panose="020F030202020403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78" y="6107943"/>
            <a:ext cx="10757842" cy="804333"/>
          </a:xfrm>
        </p:spPr>
        <p:txBody>
          <a:bodyPr/>
          <a:lstStyle>
            <a:lvl1pPr marL="182880" algn="r">
              <a:defRPr sz="4000" baseline="0">
                <a:solidFill>
                  <a:srgbClr val="3333B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6853591"/>
            <a:ext cx="1272481" cy="385410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F96E2563-224B-402F-B69C-BF1F4C46F756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9250" y="6853591"/>
            <a:ext cx="4162425" cy="385410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1675" y="6853591"/>
            <a:ext cx="1266825" cy="38541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fld id="{75F597CF-85E3-444C-AFAC-13DE89A1408D}" type="slidenum">
              <a:rPr lang="en-AU" altLang="en-US" smtClean="0"/>
              <a:pPr/>
              <a:t>‹#›</a:t>
            </a:fld>
            <a:endParaRPr lang="en-AU" alt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44177" y="295285"/>
            <a:ext cx="9953625" cy="5340439"/>
          </a:xfrm>
        </p:spPr>
        <p:txBody>
          <a:bodyPr/>
          <a:lstStyle>
            <a:lvl1pPr marL="266700" indent="-266700">
              <a:buSzPct val="65000"/>
              <a:buFontTx/>
              <a:buBlip>
                <a:blip r:embed="rId2"/>
              </a:buBlip>
              <a:defRPr sz="3000">
                <a:latin typeface="Calibri Light" panose="020F0302020204030204" pitchFamily="34" charset="0"/>
              </a:defRPr>
            </a:lvl1pPr>
            <a:lvl2pPr marL="717550" indent="-260350">
              <a:buClr>
                <a:srgbClr val="533771"/>
              </a:buClr>
              <a:buSzPct val="65000"/>
              <a:buFontTx/>
              <a:buBlip>
                <a:blip r:embed="rId2"/>
              </a:buBlip>
              <a:defRPr sz="2600">
                <a:latin typeface="Calibri Light" panose="020F0302020204030204" pitchFamily="34" charset="0"/>
              </a:defRPr>
            </a:lvl2pPr>
            <a:lvl3pPr marL="1143000" indent="-228600">
              <a:buClr>
                <a:srgbClr val="3333B2"/>
              </a:buClr>
              <a:buSzPct val="65000"/>
              <a:buFontTx/>
              <a:buBlip>
                <a:blip r:embed="rId2"/>
              </a:buBlip>
              <a:defRPr>
                <a:latin typeface="Calibri Light" panose="020F0302020204030204" pitchFamily="34" charset="0"/>
              </a:defRPr>
            </a:lvl3pPr>
            <a:lvl4pPr marL="1600200" indent="-228600">
              <a:buSzPct val="65000"/>
              <a:buFontTx/>
              <a:buBlip>
                <a:blip r:embed="rId2"/>
              </a:buBlip>
              <a:defRPr>
                <a:latin typeface="Calibri Light" panose="020F0302020204030204" pitchFamily="34" charset="0"/>
              </a:defRPr>
            </a:lvl4pPr>
            <a:lvl5pPr>
              <a:buClr>
                <a:srgbClr val="252583"/>
              </a:buCl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9564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858500" cy="80433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29250" y="6836833"/>
            <a:ext cx="5429250" cy="402167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36833"/>
            <a:ext cx="5429250" cy="402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87038" cy="804333"/>
          </a:xfrm>
        </p:spPr>
        <p:txBody>
          <a:bodyPr/>
          <a:lstStyle>
            <a:lvl1pPr marL="182880" algn="l">
              <a:defRPr sz="40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266825" y="6836833"/>
            <a:ext cx="4162425" cy="402167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Dinh Phung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853591"/>
            <a:ext cx="1266825" cy="385410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ABC19655-D602-4DB9-AFA7-62A88D761FFC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5429250" y="6853591"/>
            <a:ext cx="4162425" cy="385410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Bayesian Optimization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9591675" y="6853591"/>
            <a:ext cx="1266825" cy="38541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fld id="{2C611ECE-A79B-4DD4-ACA8-F1E84DB295AC}" type="slidenum">
              <a:rPr lang="en-AU" altLang="en-US" smtClean="0"/>
              <a:pPr/>
              <a:t>‹#›</a:t>
            </a:fld>
            <a:endParaRPr lang="en-AU" alt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61950" y="1126067"/>
            <a:ext cx="9953625" cy="5340439"/>
          </a:xfrm>
        </p:spPr>
        <p:txBody>
          <a:bodyPr/>
          <a:lstStyle>
            <a:lvl1pPr marL="266700" indent="-266700">
              <a:buSzPct val="65000"/>
              <a:buFontTx/>
              <a:buBlip>
                <a:blip r:embed="rId2"/>
              </a:buBlip>
              <a:defRPr sz="3000">
                <a:latin typeface="Calibri Light" panose="020F0302020204030204" pitchFamily="34" charset="0"/>
              </a:defRPr>
            </a:lvl1pPr>
            <a:lvl2pPr marL="717550" indent="-260350">
              <a:buClr>
                <a:srgbClr val="533771"/>
              </a:buClr>
              <a:buSzPct val="65000"/>
              <a:buFontTx/>
              <a:buBlip>
                <a:blip r:embed="rId2"/>
              </a:buBlip>
              <a:defRPr sz="2600">
                <a:latin typeface="Calibri Light" panose="020F0302020204030204" pitchFamily="34" charset="0"/>
              </a:defRPr>
            </a:lvl2pPr>
            <a:lvl3pPr marL="1143000" indent="-228600">
              <a:buClr>
                <a:srgbClr val="3333B2"/>
              </a:buClr>
              <a:buSzPct val="65000"/>
              <a:buFontTx/>
              <a:buBlip>
                <a:blip r:embed="rId2"/>
              </a:buBlip>
              <a:defRPr>
                <a:latin typeface="Calibri Light" panose="020F0302020204030204" pitchFamily="34" charset="0"/>
              </a:defRPr>
            </a:lvl3pPr>
            <a:lvl4pPr marL="1600200" indent="-228600">
              <a:buSzPct val="65000"/>
              <a:buFontTx/>
              <a:buBlip>
                <a:blip r:embed="rId2"/>
              </a:buBlip>
              <a:defRPr>
                <a:latin typeface="Calibri Light" panose="020F0302020204030204" pitchFamily="34" charset="0"/>
              </a:defRPr>
            </a:lvl4pPr>
            <a:lvl5pPr>
              <a:buClr>
                <a:srgbClr val="252583"/>
              </a:buClr>
              <a:defRPr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3540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29250" y="6836833"/>
            <a:ext cx="5429250" cy="402167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36833"/>
            <a:ext cx="5429250" cy="402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0858500" cy="80433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72482" y="6848564"/>
            <a:ext cx="4156769" cy="390436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rPr>
              <a:t>Dinh</a:t>
            </a:r>
            <a:r>
              <a:rPr lang="en-US" sz="1200" baseline="0" dirty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rPr>
              <a:t> Phung</a:t>
            </a:r>
            <a:endParaRPr lang="en-US" sz="1200" dirty="0">
              <a:solidFill>
                <a:schemeClr val="bg1"/>
              </a:solidFill>
              <a:latin typeface="Calibri Light" panose="020F030202020403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496550" cy="804333"/>
          </a:xfrm>
        </p:spPr>
        <p:txBody>
          <a:bodyPr/>
          <a:lstStyle>
            <a:lvl1pPr marL="182880" algn="l">
              <a:defRPr sz="40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853591"/>
            <a:ext cx="1266825" cy="385410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4F913030-201D-4AA4-8034-E0E6E7255568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29250" y="6853591"/>
            <a:ext cx="4162425" cy="385410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591675" y="6853591"/>
            <a:ext cx="1266825" cy="38541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fld id="{A9F2FF81-72CE-4FA3-8386-F8A9B7A6E7C2}" type="slidenum">
              <a:rPr lang="en-AU" altLang="en-US" smtClean="0"/>
              <a:pPr/>
              <a:t>‹#›</a:t>
            </a:fld>
            <a:endParaRPr lang="en-AU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61951" y="1126067"/>
            <a:ext cx="4707260" cy="5340439"/>
          </a:xfrm>
        </p:spPr>
        <p:txBody>
          <a:bodyPr/>
          <a:lstStyle>
            <a:lvl1pPr marL="266700" indent="-266700">
              <a:buSzPct val="65000"/>
              <a:buFontTx/>
              <a:buBlip>
                <a:blip r:embed="rId2"/>
              </a:buBlip>
              <a:defRPr sz="2600">
                <a:latin typeface="Calibri Light" panose="020F0302020204030204" pitchFamily="34" charset="0"/>
              </a:defRPr>
            </a:lvl1pPr>
            <a:lvl2pPr marL="717550" indent="-260350">
              <a:buClr>
                <a:srgbClr val="533771"/>
              </a:buClr>
              <a:buSzPct val="65000"/>
              <a:buFontTx/>
              <a:buBlip>
                <a:blip r:embed="rId2"/>
              </a:buBlip>
              <a:defRPr sz="2400">
                <a:latin typeface="Calibri Light" panose="020F0302020204030204" pitchFamily="34" charset="0"/>
              </a:defRPr>
            </a:lvl2pPr>
            <a:lvl3pPr marL="1143000" indent="-228600">
              <a:buClr>
                <a:srgbClr val="3333B2"/>
              </a:buClr>
              <a:buSzPct val="65000"/>
              <a:buFontTx/>
              <a:buBlip>
                <a:blip r:embed="rId2"/>
              </a:buBlip>
              <a:defRPr sz="2000">
                <a:latin typeface="Calibri Light" panose="020F0302020204030204" pitchFamily="34" charset="0"/>
              </a:defRPr>
            </a:lvl3pPr>
            <a:lvl4pPr marL="1600200" indent="-228600">
              <a:buSzPct val="65000"/>
              <a:buFontTx/>
              <a:buBlip>
                <a:blip r:embed="rId2"/>
              </a:buBlip>
              <a:defRPr sz="1800">
                <a:latin typeface="Calibri Light" panose="020F0302020204030204" pitchFamily="34" charset="0"/>
              </a:defRPr>
            </a:lvl4pPr>
            <a:lvl5pPr>
              <a:buClr>
                <a:srgbClr val="252583"/>
              </a:buCl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5474518" y="1130750"/>
            <a:ext cx="4707260" cy="5340439"/>
          </a:xfrm>
        </p:spPr>
        <p:txBody>
          <a:bodyPr/>
          <a:lstStyle>
            <a:lvl1pPr marL="266700" indent="-266700">
              <a:buSzPct val="65000"/>
              <a:buFontTx/>
              <a:buBlip>
                <a:blip r:embed="rId2"/>
              </a:buBlip>
              <a:defRPr sz="2600">
                <a:latin typeface="Calibri Light" panose="020F0302020204030204" pitchFamily="34" charset="0"/>
              </a:defRPr>
            </a:lvl1pPr>
            <a:lvl2pPr marL="717550" indent="-260350">
              <a:buClr>
                <a:srgbClr val="533771"/>
              </a:buClr>
              <a:buSzPct val="65000"/>
              <a:buFontTx/>
              <a:buBlip>
                <a:blip r:embed="rId2"/>
              </a:buBlip>
              <a:defRPr sz="2400">
                <a:latin typeface="Calibri Light" panose="020F0302020204030204" pitchFamily="34" charset="0"/>
              </a:defRPr>
            </a:lvl2pPr>
            <a:lvl3pPr marL="1143000" indent="-228600">
              <a:buClr>
                <a:srgbClr val="3333B2"/>
              </a:buClr>
              <a:buSzPct val="65000"/>
              <a:buFontTx/>
              <a:buBlip>
                <a:blip r:embed="rId2"/>
              </a:buBlip>
              <a:defRPr sz="2000">
                <a:latin typeface="Calibri Light" panose="020F0302020204030204" pitchFamily="34" charset="0"/>
              </a:defRPr>
            </a:lvl3pPr>
            <a:lvl4pPr marL="1600200" indent="-228600">
              <a:buSzPct val="65000"/>
              <a:buFontTx/>
              <a:buBlip>
                <a:blip r:embed="rId2"/>
              </a:buBlip>
              <a:defRPr sz="1800">
                <a:latin typeface="Calibri Light" panose="020F0302020204030204" pitchFamily="34" charset="0"/>
              </a:defRPr>
            </a:lvl4pPr>
            <a:lvl5pPr>
              <a:buClr>
                <a:srgbClr val="252583"/>
              </a:buClr>
              <a:defRPr sz="16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769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29250" y="6836833"/>
            <a:ext cx="5429250" cy="402167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36833"/>
            <a:ext cx="5429250" cy="402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0858500" cy="804333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72482" y="6848564"/>
            <a:ext cx="4156769" cy="390436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rPr>
              <a:t>Dinh</a:t>
            </a:r>
            <a:r>
              <a:rPr lang="en-US" sz="1200" baseline="0" dirty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rPr>
              <a:t> Phung</a:t>
            </a:r>
            <a:endParaRPr lang="en-US" sz="1200" dirty="0">
              <a:solidFill>
                <a:schemeClr val="bg1"/>
              </a:solidFill>
              <a:latin typeface="Calibri Light" panose="020F030202020403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496550" cy="804333"/>
          </a:xfrm>
        </p:spPr>
        <p:txBody>
          <a:bodyPr/>
          <a:lstStyle>
            <a:lvl1pPr marL="182880" algn="l">
              <a:defRPr sz="4000" baseline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853591"/>
            <a:ext cx="1266825" cy="385410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7709AA7A-A616-4CAE-AB6E-E903017CD0CE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29250" y="6853591"/>
            <a:ext cx="4162425" cy="385410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591675" y="6853591"/>
            <a:ext cx="1266825" cy="38541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fld id="{A9F2FF81-72CE-4FA3-8386-F8A9B7A6E7C2}" type="slidenum">
              <a:rPr lang="en-AU" altLang="en-US" smtClean="0"/>
              <a:pPr/>
              <a:t>‹#›</a:t>
            </a:fld>
            <a:endParaRPr lang="en-AU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650" y="1126067"/>
            <a:ext cx="5256584" cy="5589777"/>
          </a:xfrm>
        </p:spPr>
        <p:txBody>
          <a:bodyPr/>
          <a:lstStyle>
            <a:lvl1pPr marL="180975" indent="-180975">
              <a:buSzPct val="65000"/>
              <a:buFontTx/>
              <a:buBlip>
                <a:blip r:embed="rId2"/>
              </a:buBlip>
              <a:defRPr sz="2000">
                <a:latin typeface="Calibri Light" panose="020F0302020204030204" pitchFamily="34" charset="0"/>
              </a:defRPr>
            </a:lvl1pPr>
            <a:lvl2pPr marL="627063" indent="-169863">
              <a:buClr>
                <a:srgbClr val="533771"/>
              </a:buClr>
              <a:buSzPct val="65000"/>
              <a:buFontTx/>
              <a:buBlip>
                <a:blip r:embed="rId2"/>
              </a:buBlip>
              <a:defRPr sz="1800">
                <a:latin typeface="Calibri Light" panose="020F0302020204030204" pitchFamily="34" charset="0"/>
              </a:defRPr>
            </a:lvl2pPr>
            <a:lvl3pPr marL="1073150" indent="-158750">
              <a:buClr>
                <a:srgbClr val="3333B2"/>
              </a:buClr>
              <a:buSzPct val="65000"/>
              <a:buFontTx/>
              <a:buBlip>
                <a:blip r:embed="rId2"/>
              </a:buBlip>
              <a:defRPr sz="1600">
                <a:latin typeface="Calibri Light" panose="020F0302020204030204" pitchFamily="34" charset="0"/>
              </a:defRPr>
            </a:lvl3pPr>
            <a:lvl4pPr marL="1520825" indent="-149225">
              <a:buSzPct val="65000"/>
              <a:buFontTx/>
              <a:buBlip>
                <a:blip r:embed="rId2"/>
              </a:buBlip>
              <a:defRPr sz="1400">
                <a:latin typeface="Calibri Light" panose="020F0302020204030204" pitchFamily="34" charset="0"/>
              </a:defRPr>
            </a:lvl4pPr>
            <a:lvl5pPr marL="1978025" indent="-149225">
              <a:buClr>
                <a:srgbClr val="252583"/>
              </a:buClr>
              <a:defRPr sz="12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3"/>
          </p:nvPr>
        </p:nvSpPr>
        <p:spPr>
          <a:xfrm>
            <a:off x="5454302" y="1120486"/>
            <a:ext cx="5328592" cy="5589777"/>
          </a:xfrm>
        </p:spPr>
        <p:txBody>
          <a:bodyPr/>
          <a:lstStyle>
            <a:lvl1pPr marL="180975" indent="-180975">
              <a:buSzPct val="65000"/>
              <a:buFontTx/>
              <a:buBlip>
                <a:blip r:embed="rId2"/>
              </a:buBlip>
              <a:defRPr sz="2000">
                <a:latin typeface="Calibri Light" panose="020F0302020204030204" pitchFamily="34" charset="0"/>
              </a:defRPr>
            </a:lvl1pPr>
            <a:lvl2pPr marL="627063" indent="-169863">
              <a:buClr>
                <a:srgbClr val="533771"/>
              </a:buClr>
              <a:buSzPct val="65000"/>
              <a:buFontTx/>
              <a:buBlip>
                <a:blip r:embed="rId2"/>
              </a:buBlip>
              <a:defRPr sz="1800">
                <a:latin typeface="Calibri Light" panose="020F0302020204030204" pitchFamily="34" charset="0"/>
              </a:defRPr>
            </a:lvl2pPr>
            <a:lvl3pPr marL="1073150" indent="-158750">
              <a:buClr>
                <a:srgbClr val="3333B2"/>
              </a:buClr>
              <a:buSzPct val="65000"/>
              <a:buFontTx/>
              <a:buBlip>
                <a:blip r:embed="rId2"/>
              </a:buBlip>
              <a:defRPr sz="1600">
                <a:latin typeface="Calibri Light" panose="020F0302020204030204" pitchFamily="34" charset="0"/>
              </a:defRPr>
            </a:lvl3pPr>
            <a:lvl4pPr marL="1520825" indent="-149225">
              <a:buSzPct val="65000"/>
              <a:buFontTx/>
              <a:buBlip>
                <a:blip r:embed="rId2"/>
              </a:buBlip>
              <a:defRPr sz="1400">
                <a:latin typeface="Calibri Light" panose="020F0302020204030204" pitchFamily="34" charset="0"/>
              </a:defRPr>
            </a:lvl4pPr>
            <a:lvl5pPr marL="1978025" indent="-149225">
              <a:buClr>
                <a:srgbClr val="252583"/>
              </a:buClr>
              <a:defRPr sz="12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66620" y="1099220"/>
            <a:ext cx="0" cy="5760640"/>
          </a:xfrm>
          <a:prstGeom prst="line">
            <a:avLst/>
          </a:prstGeom>
          <a:ln w="12700">
            <a:solidFill>
              <a:srgbClr val="252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54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29250" y="6836833"/>
            <a:ext cx="5429250" cy="402167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836833"/>
            <a:ext cx="5429250" cy="402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0858500" cy="804333"/>
          </a:xfrm>
          <a:prstGeom prst="rect">
            <a:avLst/>
          </a:prstGeom>
          <a:noFill/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3333B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2482" y="6848564"/>
            <a:ext cx="4156769" cy="390436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rPr>
              <a:t>Dinh</a:t>
            </a:r>
            <a:r>
              <a:rPr lang="en-US" sz="1200" baseline="0" dirty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rPr>
              <a:t> Phung</a:t>
            </a:r>
            <a:endParaRPr lang="en-US" sz="1200" dirty="0">
              <a:solidFill>
                <a:schemeClr val="bg1"/>
              </a:solidFill>
              <a:latin typeface="Calibri Light" panose="020F0302020204030204" pitchFamily="34" charset="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496550" cy="804333"/>
          </a:xfrm>
          <a:noFill/>
        </p:spPr>
        <p:txBody>
          <a:bodyPr/>
          <a:lstStyle>
            <a:lvl1pPr marL="182880" algn="l">
              <a:defRPr sz="4000" baseline="0">
                <a:solidFill>
                  <a:srgbClr val="3333B2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853591"/>
            <a:ext cx="1266825" cy="385410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>
              <a:defRPr/>
            </a:pPr>
            <a:fld id="{D358B0B5-3A20-4708-A5BE-1B47CC0176AF}" type="datetime1">
              <a:rPr lang="en-US" smtClean="0"/>
              <a:t>7/4/2020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29250" y="6853591"/>
            <a:ext cx="4162425" cy="385410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591675" y="6853591"/>
            <a:ext cx="1266825" cy="38541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fld id="{A9F2FF81-72CE-4FA3-8386-F8A9B7A6E7C2}" type="slidenum">
              <a:rPr lang="en-AU" altLang="en-US" smtClean="0"/>
              <a:pPr/>
              <a:t>‹#›</a:t>
            </a:fld>
            <a:endParaRPr lang="en-AU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8650" y="1126067"/>
            <a:ext cx="5256584" cy="5589777"/>
          </a:xfrm>
        </p:spPr>
        <p:txBody>
          <a:bodyPr/>
          <a:lstStyle>
            <a:lvl1pPr marL="180975" indent="-180975">
              <a:buSzPct val="65000"/>
              <a:buFontTx/>
              <a:buBlip>
                <a:blip r:embed="rId2"/>
              </a:buBlip>
              <a:defRPr sz="2000">
                <a:latin typeface="Calibri Light" panose="020F0302020204030204" pitchFamily="34" charset="0"/>
              </a:defRPr>
            </a:lvl1pPr>
            <a:lvl2pPr marL="627063" indent="-169863">
              <a:buClr>
                <a:srgbClr val="533771"/>
              </a:buClr>
              <a:buSzPct val="65000"/>
              <a:buFontTx/>
              <a:buBlip>
                <a:blip r:embed="rId2"/>
              </a:buBlip>
              <a:defRPr sz="1800">
                <a:latin typeface="Calibri Light" panose="020F0302020204030204" pitchFamily="34" charset="0"/>
              </a:defRPr>
            </a:lvl2pPr>
            <a:lvl3pPr marL="1073150" indent="-158750">
              <a:buClr>
                <a:srgbClr val="3333B2"/>
              </a:buClr>
              <a:buSzPct val="65000"/>
              <a:buFontTx/>
              <a:buBlip>
                <a:blip r:embed="rId2"/>
              </a:buBlip>
              <a:defRPr sz="1600">
                <a:latin typeface="Calibri Light" panose="020F0302020204030204" pitchFamily="34" charset="0"/>
              </a:defRPr>
            </a:lvl3pPr>
            <a:lvl4pPr marL="1520825" indent="-149225">
              <a:buSzPct val="65000"/>
              <a:buFontTx/>
              <a:buBlip>
                <a:blip r:embed="rId2"/>
              </a:buBlip>
              <a:defRPr sz="1400">
                <a:latin typeface="Calibri Light" panose="020F0302020204030204" pitchFamily="34" charset="0"/>
              </a:defRPr>
            </a:lvl4pPr>
            <a:lvl5pPr marL="1978025" indent="-149225">
              <a:buClr>
                <a:srgbClr val="252583"/>
              </a:buClr>
              <a:defRPr sz="12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3"/>
          </p:nvPr>
        </p:nvSpPr>
        <p:spPr>
          <a:xfrm>
            <a:off x="5454302" y="1120486"/>
            <a:ext cx="5328592" cy="5589777"/>
          </a:xfrm>
        </p:spPr>
        <p:txBody>
          <a:bodyPr/>
          <a:lstStyle>
            <a:lvl1pPr marL="180975" indent="-180975">
              <a:buSzPct val="65000"/>
              <a:buFontTx/>
              <a:buBlip>
                <a:blip r:embed="rId2"/>
              </a:buBlip>
              <a:defRPr sz="2000">
                <a:latin typeface="Calibri Light" panose="020F0302020204030204" pitchFamily="34" charset="0"/>
              </a:defRPr>
            </a:lvl1pPr>
            <a:lvl2pPr marL="627063" indent="-169863">
              <a:buClr>
                <a:srgbClr val="533771"/>
              </a:buClr>
              <a:buSzPct val="65000"/>
              <a:buFontTx/>
              <a:buBlip>
                <a:blip r:embed="rId2"/>
              </a:buBlip>
              <a:defRPr sz="1800">
                <a:latin typeface="Calibri Light" panose="020F0302020204030204" pitchFamily="34" charset="0"/>
              </a:defRPr>
            </a:lvl2pPr>
            <a:lvl3pPr marL="1073150" indent="-158750">
              <a:buClr>
                <a:srgbClr val="3333B2"/>
              </a:buClr>
              <a:buSzPct val="65000"/>
              <a:buFontTx/>
              <a:buBlip>
                <a:blip r:embed="rId2"/>
              </a:buBlip>
              <a:defRPr sz="1600">
                <a:latin typeface="Calibri Light" panose="020F0302020204030204" pitchFamily="34" charset="0"/>
              </a:defRPr>
            </a:lvl3pPr>
            <a:lvl4pPr marL="1520825" indent="-149225">
              <a:buSzPct val="65000"/>
              <a:buFontTx/>
              <a:buBlip>
                <a:blip r:embed="rId2"/>
              </a:buBlip>
              <a:defRPr sz="1400">
                <a:latin typeface="Calibri Light" panose="020F0302020204030204" pitchFamily="34" charset="0"/>
              </a:defRPr>
            </a:lvl4pPr>
            <a:lvl5pPr marL="1978025" indent="-149225">
              <a:buClr>
                <a:srgbClr val="252583"/>
              </a:buClr>
              <a:defRPr sz="1200"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366620" y="1058692"/>
            <a:ext cx="0" cy="5760640"/>
          </a:xfrm>
          <a:prstGeom prst="line">
            <a:avLst/>
          </a:prstGeom>
          <a:ln w="12700">
            <a:solidFill>
              <a:srgbClr val="252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430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42925" y="289896"/>
            <a:ext cx="977265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AU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42925" y="1689101"/>
            <a:ext cx="9772650" cy="4777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AU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2925" y="6709481"/>
            <a:ext cx="2533650" cy="3854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4540480-4BF9-4CA5-B791-5F2D5F1772E3}" type="datetime1">
              <a:rPr lang="en-US" smtClean="0"/>
              <a:t>7/4/2020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9988" y="6709481"/>
            <a:ext cx="3438525" cy="3854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Bayesian Optimization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81925" y="6709481"/>
            <a:ext cx="2533650" cy="38541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638E3017-54FE-426A-8816-49213672767C}" type="slidenum">
              <a:rPr lang="en-AU" altLang="en-US"/>
              <a:pPr/>
              <a:t>‹#›</a:t>
            </a:fld>
            <a:endParaRPr lang="en-A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5" r:id="rId3"/>
    <p:sldLayoutId id="2147483694" r:id="rId4"/>
    <p:sldLayoutId id="2147483698" r:id="rId5"/>
    <p:sldLayoutId id="2147483692" r:id="rId6"/>
    <p:sldLayoutId id="2147483690" r:id="rId7"/>
    <p:sldLayoutId id="2147483696" r:id="rId8"/>
    <p:sldLayoutId id="2147483699" r:id="rId9"/>
    <p:sldLayoutId id="2147483702" r:id="rId10"/>
    <p:sldLayoutId id="2147483697" r:id="rId11"/>
    <p:sldLayoutId id="2147483700" r:id="rId12"/>
    <p:sldLayoutId id="2147483701" r:id="rId13"/>
    <p:sldLayoutId id="2147483683" r:id="rId14"/>
    <p:sldLayoutId id="2147483693" r:id="rId15"/>
    <p:sldLayoutId id="2147483684" r:id="rId16"/>
    <p:sldLayoutId id="2147483685" r:id="rId17"/>
    <p:sldLayoutId id="2147483686" r:id="rId18"/>
    <p:sldLayoutId id="2147483687" r:id="rId19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u@robots.ox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sW-eTsqBCk" TargetMode="Externa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2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31.emf"/><Relationship Id="rId4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5.jpg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4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b="1" dirty="0"/>
              <a:t>Part I: Bayesian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B9C9A-CAB4-431F-BC34-A78CD4725034}" type="slidenum">
              <a:rPr lang="en-AU" altLang="en-US" smtClean="0"/>
              <a:pPr/>
              <a:t>1</a:t>
            </a:fld>
            <a:endParaRPr lang="en-AU" alt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10" name="Subtitle 16">
            <a:extLst>
              <a:ext uri="{FF2B5EF4-FFF2-40B4-BE49-F238E27FC236}">
                <a16:creationId xmlns:a16="http://schemas.microsoft.com/office/drawing/2014/main" id="{32010A73-5672-4B4D-9D21-37C525B23770}"/>
              </a:ext>
            </a:extLst>
          </p:cNvPr>
          <p:cNvSpPr txBox="1">
            <a:spLocks/>
          </p:cNvSpPr>
          <p:nvPr/>
        </p:nvSpPr>
        <p:spPr bwMode="auto">
          <a:xfrm>
            <a:off x="1180778" y="3848555"/>
            <a:ext cx="8928992" cy="2363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3200" kern="1200" baseline="0">
                <a:solidFill>
                  <a:schemeClr val="bg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endParaRPr lang="en-US" sz="16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282A67-32E2-4288-8577-818AA4D01B24}"/>
              </a:ext>
            </a:extLst>
          </p:cNvPr>
          <p:cNvSpPr/>
          <p:nvPr/>
        </p:nvSpPr>
        <p:spPr>
          <a:xfrm>
            <a:off x="309627" y="4447495"/>
            <a:ext cx="45900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Dr Vu Nguyen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3000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vu@robots.ox.ac.uk</a:t>
            </a:r>
            <a:r>
              <a:rPr lang="en-US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3000" dirty="0">
                <a:latin typeface="Calibri Light" panose="020F0302020204030204" pitchFamily="34" charset="0"/>
                <a:cs typeface="Calibri Light" panose="020F0302020204030204" pitchFamily="34" charset="0"/>
              </a:rPr>
              <a:t>University of Oxford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3D3577-1A41-4386-80DA-AA79656EFE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762" y="4086288"/>
            <a:ext cx="5210111" cy="2199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1"/>
    </mc:Choice>
    <mc:Fallback xmlns="">
      <p:transition spd="slow" advTm="460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rgbClr val="FF0000"/>
                </a:solidFill>
              </a:rPr>
              <a:t>Gaussian Process</a:t>
            </a:r>
          </a:p>
          <a:p>
            <a:r>
              <a:rPr lang="en-AU" dirty="0"/>
              <a:t>Random Forest (F. </a:t>
            </a:r>
            <a:r>
              <a:rPr lang="en-AU" dirty="0" err="1"/>
              <a:t>Hutter</a:t>
            </a:r>
            <a:r>
              <a:rPr lang="en-AU" dirty="0"/>
              <a:t> et al 2011)</a:t>
            </a:r>
          </a:p>
          <a:p>
            <a:r>
              <a:rPr lang="en-AU" dirty="0"/>
              <a:t>Support Vector Regression</a:t>
            </a:r>
          </a:p>
          <a:p>
            <a:r>
              <a:rPr lang="en-AU" dirty="0"/>
              <a:t>Student-t Process (A. Shah et al NIPS 2013 Workshop)</a:t>
            </a:r>
          </a:p>
          <a:p>
            <a:r>
              <a:rPr lang="en-AU" dirty="0"/>
              <a:t>Deep Neural Network (J. Snoek et al ICML 2015)</a:t>
            </a:r>
          </a:p>
          <a:p>
            <a:r>
              <a:rPr lang="en-AU" dirty="0"/>
              <a:t>Bayesian Neural Network (JT. </a:t>
            </a:r>
            <a:r>
              <a:rPr lang="en-AU" dirty="0" err="1"/>
              <a:t>Springenberg</a:t>
            </a:r>
            <a:r>
              <a:rPr lang="en-AU" dirty="0"/>
              <a:t>  at al NIPS 2016)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Surrogate Models for Bayesian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10</a:t>
            </a:fld>
            <a:endParaRPr lang="en-AU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076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Bayesian Optimization</a:t>
            </a:r>
          </a:p>
          <a:p>
            <a:r>
              <a:rPr lang="en-US" dirty="0"/>
              <a:t>Gaussian Processes</a:t>
            </a:r>
          </a:p>
          <a:p>
            <a:r>
              <a:rPr lang="en-US" dirty="0"/>
              <a:t>Acquisition Functions</a:t>
            </a:r>
          </a:p>
          <a:p>
            <a:r>
              <a:rPr lang="en-US" dirty="0"/>
              <a:t>GP Hyper-parameter Treatments</a:t>
            </a:r>
          </a:p>
          <a:p>
            <a:r>
              <a:rPr lang="en-US" dirty="0"/>
              <a:t>Applications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AU" dirty="0"/>
          </a:p>
          <a:p>
            <a:pPr marL="457200" lvl="1" indent="0">
              <a:buNone/>
            </a:pP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 </a:t>
            </a:r>
            <a:r>
              <a:rPr lang="en-US" dirty="0"/>
              <a:t>Part 1: Bayesian Optimization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11</a:t>
            </a:fld>
            <a:endParaRPr lang="en-AU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676723" y="1747292"/>
            <a:ext cx="3024336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7173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61950" y="5275684"/>
                <a:ext cx="9953625" cy="1190822"/>
              </a:xfrm>
            </p:spPr>
            <p:txBody>
              <a:bodyPr/>
              <a:lstStyle/>
              <a:p>
                <a:r>
                  <a:rPr lang="en-US" dirty="0"/>
                  <a:t>The non-linear connection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can be modelled using Gaussian process.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950" y="5275684"/>
                <a:ext cx="9953625" cy="1190822"/>
              </a:xfrm>
              <a:blipFill rotWithShape="0">
                <a:blip r:embed="rId3"/>
                <a:stretch>
                  <a:fillRect t="-6122" r="-857" b="-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Motivation for Using GP as a Surrogate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266" y="1315244"/>
            <a:ext cx="5028022" cy="345638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12</a:t>
            </a:fld>
            <a:endParaRPr lang="en-AU" alt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9250" y="6845776"/>
            <a:ext cx="4162425" cy="385410"/>
          </a:xfrm>
        </p:spPr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74" y="1315244"/>
            <a:ext cx="502802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8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Gaussian Process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851" y="3851722"/>
            <a:ext cx="4581725" cy="29539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13</a:t>
            </a:fld>
            <a:endParaRPr lang="en-AU" alt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9250" y="6845776"/>
            <a:ext cx="4162425" cy="385410"/>
          </a:xfrm>
        </p:spPr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61950" y="1032932"/>
                <a:ext cx="9953625" cy="5433574"/>
              </a:xfrm>
            </p:spPr>
            <p:txBody>
              <a:bodyPr/>
              <a:lstStyle/>
              <a:p>
                <a:r>
                  <a:rPr lang="en-US" sz="2800" dirty="0"/>
                  <a:t>Gaussian process (GP) is a distribution on functions.</a:t>
                </a:r>
              </a:p>
              <a:p>
                <a:r>
                  <a:rPr lang="en-US" sz="2800" dirty="0"/>
                  <a:t>GP is characterized by the mean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and a positive definite covariance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Similar input (high covariance) should have similar output.</a:t>
                </a:r>
              </a:p>
              <a:p>
                <a:r>
                  <a:rPr lang="en-US" sz="2800" dirty="0"/>
                  <a:t>We can compute predictive mean and variance in closed-form. 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6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950" y="1032932"/>
                <a:ext cx="9953625" cy="5433574"/>
              </a:xfrm>
              <a:blipFill rotWithShape="0">
                <a:blip r:embed="rId3"/>
                <a:stretch>
                  <a:fillRect l="-1225" t="-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833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Fitting 2D using Gaussian Process</a:t>
            </a:r>
          </a:p>
          <a:p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 of Gaussian Process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14</a:t>
            </a:fld>
            <a:endParaRPr lang="en-AU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227" y="1680380"/>
            <a:ext cx="5588273" cy="4171368"/>
          </a:xfrm>
          <a:prstGeom prst="rect">
            <a:avLst/>
          </a:prstGeom>
        </p:spPr>
      </p:pic>
      <p:pic>
        <p:nvPicPr>
          <p:cNvPr id="8" name="VsW-eTsqBCk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36649" y="2510411"/>
            <a:ext cx="4572000" cy="2571750"/>
          </a:xfrm>
          <a:prstGeom prst="rect">
            <a:avLst/>
          </a:prstGeom>
        </p:spPr>
      </p:pic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9250" y="6845776"/>
            <a:ext cx="4162425" cy="385410"/>
          </a:xfrm>
        </p:spPr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15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Gaussian Process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244674" y="1099220"/>
            <a:ext cx="10342363" cy="5544616"/>
          </a:xfrm>
        </p:spPr>
        <p:txBody>
          <a:bodyPr/>
          <a:lstStyle/>
          <a:p>
            <a:r>
              <a:rPr lang="en-AU" sz="2800" dirty="0"/>
              <a:t>The joint distribution</a:t>
            </a:r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r>
              <a:rPr lang="en-AU" sz="2800" dirty="0"/>
              <a:t>The predictive probability</a:t>
            </a:r>
          </a:p>
          <a:p>
            <a:endParaRPr lang="en-AU" sz="20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767" y="1891308"/>
            <a:ext cx="3438729" cy="9383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929" y="3925194"/>
            <a:ext cx="5177787" cy="594859"/>
          </a:xfrm>
          <a:prstGeom prst="rect">
            <a:avLst/>
          </a:prstGeom>
        </p:spPr>
      </p:pic>
      <p:sp>
        <p:nvSpPr>
          <p:cNvPr id="25" name="Content Placeholder 5"/>
          <p:cNvSpPr txBox="1">
            <a:spLocks/>
          </p:cNvSpPr>
          <p:nvPr/>
        </p:nvSpPr>
        <p:spPr bwMode="auto">
          <a:xfrm>
            <a:off x="3628674" y="5004189"/>
            <a:ext cx="2207609" cy="58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520" tIns="48260" rIns="96520" bIns="4826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Myriad Pro"/>
                <a:ea typeface="MS PGothic" pitchFamily="34" charset="-128"/>
                <a:cs typeface="Myriad Pro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600" b="0" i="0" kern="1200">
                <a:solidFill>
                  <a:schemeClr val="tx1"/>
                </a:solidFill>
                <a:latin typeface="Myriad Pro"/>
                <a:ea typeface="MS PGothic" pitchFamily="34" charset="-128"/>
                <a:cs typeface="Myriad Pro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Myriad Pro"/>
                <a:ea typeface="MS PGothic" pitchFamily="34" charset="-128"/>
                <a:cs typeface="Myriad Pro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Myriad Pro"/>
                <a:ea typeface="MS PGothic" pitchFamily="34" charset="-128"/>
                <a:cs typeface="Myriad Pro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Myriad Pro"/>
                <a:ea typeface="MS PGothic" pitchFamily="34" charset="-128"/>
                <a:cs typeface="Myriad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11" dirty="0"/>
              <a:t>predictive mean</a:t>
            </a:r>
          </a:p>
        </p:txBody>
      </p:sp>
      <p:grpSp>
        <p:nvGrpSpPr>
          <p:cNvPr id="27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4732479" y="4687277"/>
            <a:ext cx="498161" cy="274233"/>
            <a:chOff x="1" y="1"/>
            <a:chExt cx="2040" cy="1123"/>
          </a:xfrm>
        </p:grpSpPr>
        <p:sp>
          <p:nvSpPr>
            <p:cNvPr id="28" name="Freeform 5"/>
            <p:cNvSpPr>
              <a:spLocks noChangeAspect="1"/>
            </p:cNvSpPr>
            <p:nvPr/>
          </p:nvSpPr>
          <p:spPr bwMode="auto">
            <a:xfrm>
              <a:off x="1" y="347"/>
              <a:ext cx="606" cy="739"/>
            </a:xfrm>
            <a:custGeom>
              <a:avLst/>
              <a:gdLst>
                <a:gd name="T0" fmla="*/ 230 w 606"/>
                <a:gd name="T1" fmla="*/ 82 h 739"/>
                <a:gd name="T2" fmla="*/ 240 w 606"/>
                <a:gd name="T3" fmla="*/ 41 h 739"/>
                <a:gd name="T4" fmla="*/ 233 w 606"/>
                <a:gd name="T5" fmla="*/ 8 h 739"/>
                <a:gd name="T6" fmla="*/ 202 w 606"/>
                <a:gd name="T7" fmla="*/ 1 h 739"/>
                <a:gd name="T8" fmla="*/ 176 w 606"/>
                <a:gd name="T9" fmla="*/ 18 h 739"/>
                <a:gd name="T10" fmla="*/ 4 w 606"/>
                <a:gd name="T11" fmla="*/ 691 h 739"/>
                <a:gd name="T12" fmla="*/ 0 w 606"/>
                <a:gd name="T13" fmla="*/ 708 h 739"/>
                <a:gd name="T14" fmla="*/ 32 w 606"/>
                <a:gd name="T15" fmla="*/ 739 h 739"/>
                <a:gd name="T16" fmla="*/ 59 w 606"/>
                <a:gd name="T17" fmla="*/ 728 h 739"/>
                <a:gd name="T18" fmla="*/ 71 w 606"/>
                <a:gd name="T19" fmla="*/ 715 h 739"/>
                <a:gd name="T20" fmla="*/ 87 w 606"/>
                <a:gd name="T21" fmla="*/ 656 h 739"/>
                <a:gd name="T22" fmla="*/ 132 w 606"/>
                <a:gd name="T23" fmla="*/ 474 h 739"/>
                <a:gd name="T24" fmla="*/ 192 w 606"/>
                <a:gd name="T25" fmla="*/ 503 h 739"/>
                <a:gd name="T26" fmla="*/ 241 w 606"/>
                <a:gd name="T27" fmla="*/ 509 h 739"/>
                <a:gd name="T28" fmla="*/ 335 w 606"/>
                <a:gd name="T29" fmla="*/ 480 h 739"/>
                <a:gd name="T30" fmla="*/ 390 w 606"/>
                <a:gd name="T31" fmla="*/ 427 h 739"/>
                <a:gd name="T32" fmla="*/ 425 w 606"/>
                <a:gd name="T33" fmla="*/ 487 h 739"/>
                <a:gd name="T34" fmla="*/ 490 w 606"/>
                <a:gd name="T35" fmla="*/ 509 h 739"/>
                <a:gd name="T36" fmla="*/ 539 w 606"/>
                <a:gd name="T37" fmla="*/ 491 h 739"/>
                <a:gd name="T38" fmla="*/ 573 w 606"/>
                <a:gd name="T39" fmla="*/ 447 h 739"/>
                <a:gd name="T40" fmla="*/ 597 w 606"/>
                <a:gd name="T41" fmla="*/ 377 h 739"/>
                <a:gd name="T42" fmla="*/ 606 w 606"/>
                <a:gd name="T43" fmla="*/ 336 h 739"/>
                <a:gd name="T44" fmla="*/ 593 w 606"/>
                <a:gd name="T45" fmla="*/ 324 h 739"/>
                <a:gd name="T46" fmla="*/ 577 w 606"/>
                <a:gd name="T47" fmla="*/ 345 h 739"/>
                <a:gd name="T48" fmla="*/ 545 w 606"/>
                <a:gd name="T49" fmla="*/ 442 h 739"/>
                <a:gd name="T50" fmla="*/ 492 w 606"/>
                <a:gd name="T51" fmla="*/ 484 h 739"/>
                <a:gd name="T52" fmla="*/ 465 w 606"/>
                <a:gd name="T53" fmla="*/ 467 h 739"/>
                <a:gd name="T54" fmla="*/ 459 w 606"/>
                <a:gd name="T55" fmla="*/ 432 h 739"/>
                <a:gd name="T56" fmla="*/ 467 w 606"/>
                <a:gd name="T57" fmla="*/ 380 h 739"/>
                <a:gd name="T58" fmla="*/ 481 w 606"/>
                <a:gd name="T59" fmla="*/ 316 h 739"/>
                <a:gd name="T60" fmla="*/ 516 w 606"/>
                <a:gd name="T61" fmla="*/ 178 h 739"/>
                <a:gd name="T62" fmla="*/ 527 w 606"/>
                <a:gd name="T63" fmla="*/ 135 h 739"/>
                <a:gd name="T64" fmla="*/ 537 w 606"/>
                <a:gd name="T65" fmla="*/ 96 h 739"/>
                <a:gd name="T66" fmla="*/ 546 w 606"/>
                <a:gd name="T67" fmla="*/ 54 h 739"/>
                <a:gd name="T68" fmla="*/ 538 w 606"/>
                <a:gd name="T69" fmla="*/ 20 h 739"/>
                <a:gd name="T70" fmla="*/ 508 w 606"/>
                <a:gd name="T71" fmla="*/ 13 h 739"/>
                <a:gd name="T72" fmla="*/ 482 w 606"/>
                <a:gd name="T73" fmla="*/ 29 h 739"/>
                <a:gd name="T74" fmla="*/ 420 w 606"/>
                <a:gd name="T75" fmla="*/ 262 h 739"/>
                <a:gd name="T76" fmla="*/ 401 w 606"/>
                <a:gd name="T77" fmla="*/ 336 h 739"/>
                <a:gd name="T78" fmla="*/ 391 w 606"/>
                <a:gd name="T79" fmla="*/ 376 h 739"/>
                <a:gd name="T80" fmla="*/ 380 w 606"/>
                <a:gd name="T81" fmla="*/ 395 h 739"/>
                <a:gd name="T82" fmla="*/ 352 w 606"/>
                <a:gd name="T83" fmla="*/ 432 h 739"/>
                <a:gd name="T84" fmla="*/ 306 w 606"/>
                <a:gd name="T85" fmla="*/ 468 h 739"/>
                <a:gd name="T86" fmla="*/ 245 w 606"/>
                <a:gd name="T87" fmla="*/ 484 h 739"/>
                <a:gd name="T88" fmla="*/ 183 w 606"/>
                <a:gd name="T89" fmla="*/ 458 h 739"/>
                <a:gd name="T90" fmla="*/ 162 w 606"/>
                <a:gd name="T91" fmla="*/ 386 h 739"/>
                <a:gd name="T92" fmla="*/ 178 w 606"/>
                <a:gd name="T93" fmla="*/ 291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6" h="739">
                  <a:moveTo>
                    <a:pt x="225" y="103"/>
                  </a:moveTo>
                  <a:lnTo>
                    <a:pt x="230" y="82"/>
                  </a:lnTo>
                  <a:lnTo>
                    <a:pt x="235" y="60"/>
                  </a:lnTo>
                  <a:lnTo>
                    <a:pt x="240" y="41"/>
                  </a:lnTo>
                  <a:lnTo>
                    <a:pt x="242" y="31"/>
                  </a:lnTo>
                  <a:lnTo>
                    <a:pt x="233" y="8"/>
                  </a:lnTo>
                  <a:lnTo>
                    <a:pt x="209" y="0"/>
                  </a:lnTo>
                  <a:lnTo>
                    <a:pt x="202" y="1"/>
                  </a:lnTo>
                  <a:lnTo>
                    <a:pt x="189" y="5"/>
                  </a:lnTo>
                  <a:lnTo>
                    <a:pt x="176" y="18"/>
                  </a:lnTo>
                  <a:lnTo>
                    <a:pt x="165" y="41"/>
                  </a:lnTo>
                  <a:lnTo>
                    <a:pt x="4" y="691"/>
                  </a:lnTo>
                  <a:lnTo>
                    <a:pt x="1" y="704"/>
                  </a:lnTo>
                  <a:lnTo>
                    <a:pt x="0" y="708"/>
                  </a:lnTo>
                  <a:lnTo>
                    <a:pt x="9" y="730"/>
                  </a:lnTo>
                  <a:lnTo>
                    <a:pt x="32" y="739"/>
                  </a:lnTo>
                  <a:lnTo>
                    <a:pt x="47" y="736"/>
                  </a:lnTo>
                  <a:lnTo>
                    <a:pt x="59" y="728"/>
                  </a:lnTo>
                  <a:lnTo>
                    <a:pt x="67" y="721"/>
                  </a:lnTo>
                  <a:lnTo>
                    <a:pt x="71" y="715"/>
                  </a:lnTo>
                  <a:lnTo>
                    <a:pt x="76" y="698"/>
                  </a:lnTo>
                  <a:lnTo>
                    <a:pt x="87" y="656"/>
                  </a:lnTo>
                  <a:lnTo>
                    <a:pt x="105" y="583"/>
                  </a:lnTo>
                  <a:lnTo>
                    <a:pt x="132" y="474"/>
                  </a:lnTo>
                  <a:lnTo>
                    <a:pt x="161" y="492"/>
                  </a:lnTo>
                  <a:lnTo>
                    <a:pt x="192" y="503"/>
                  </a:lnTo>
                  <a:lnTo>
                    <a:pt x="219" y="508"/>
                  </a:lnTo>
                  <a:lnTo>
                    <a:pt x="241" y="509"/>
                  </a:lnTo>
                  <a:lnTo>
                    <a:pt x="293" y="501"/>
                  </a:lnTo>
                  <a:lnTo>
                    <a:pt x="335" y="480"/>
                  </a:lnTo>
                  <a:lnTo>
                    <a:pt x="366" y="453"/>
                  </a:lnTo>
                  <a:lnTo>
                    <a:pt x="390" y="427"/>
                  </a:lnTo>
                  <a:lnTo>
                    <a:pt x="402" y="461"/>
                  </a:lnTo>
                  <a:lnTo>
                    <a:pt x="425" y="487"/>
                  </a:lnTo>
                  <a:lnTo>
                    <a:pt x="455" y="503"/>
                  </a:lnTo>
                  <a:lnTo>
                    <a:pt x="490" y="509"/>
                  </a:lnTo>
                  <a:lnTo>
                    <a:pt x="517" y="504"/>
                  </a:lnTo>
                  <a:lnTo>
                    <a:pt x="539" y="491"/>
                  </a:lnTo>
                  <a:lnTo>
                    <a:pt x="558" y="472"/>
                  </a:lnTo>
                  <a:lnTo>
                    <a:pt x="573" y="447"/>
                  </a:lnTo>
                  <a:lnTo>
                    <a:pt x="586" y="413"/>
                  </a:lnTo>
                  <a:lnTo>
                    <a:pt x="597" y="377"/>
                  </a:lnTo>
                  <a:lnTo>
                    <a:pt x="604" y="349"/>
                  </a:lnTo>
                  <a:lnTo>
                    <a:pt x="606" y="336"/>
                  </a:lnTo>
                  <a:lnTo>
                    <a:pt x="601" y="326"/>
                  </a:lnTo>
                  <a:lnTo>
                    <a:pt x="593" y="324"/>
                  </a:lnTo>
                  <a:lnTo>
                    <a:pt x="582" y="329"/>
                  </a:lnTo>
                  <a:lnTo>
                    <a:pt x="577" y="345"/>
                  </a:lnTo>
                  <a:lnTo>
                    <a:pt x="562" y="397"/>
                  </a:lnTo>
                  <a:lnTo>
                    <a:pt x="545" y="442"/>
                  </a:lnTo>
                  <a:lnTo>
                    <a:pt x="522" y="473"/>
                  </a:lnTo>
                  <a:lnTo>
                    <a:pt x="492" y="484"/>
                  </a:lnTo>
                  <a:lnTo>
                    <a:pt x="474" y="479"/>
                  </a:lnTo>
                  <a:lnTo>
                    <a:pt x="465" y="467"/>
                  </a:lnTo>
                  <a:lnTo>
                    <a:pt x="460" y="450"/>
                  </a:lnTo>
                  <a:lnTo>
                    <a:pt x="459" y="432"/>
                  </a:lnTo>
                  <a:lnTo>
                    <a:pt x="461" y="409"/>
                  </a:lnTo>
                  <a:lnTo>
                    <a:pt x="467" y="380"/>
                  </a:lnTo>
                  <a:lnTo>
                    <a:pt x="474" y="347"/>
                  </a:lnTo>
                  <a:lnTo>
                    <a:pt x="481" y="316"/>
                  </a:lnTo>
                  <a:lnTo>
                    <a:pt x="513" y="194"/>
                  </a:lnTo>
                  <a:lnTo>
                    <a:pt x="516" y="178"/>
                  </a:lnTo>
                  <a:lnTo>
                    <a:pt x="522" y="156"/>
                  </a:lnTo>
                  <a:lnTo>
                    <a:pt x="527" y="135"/>
                  </a:lnTo>
                  <a:lnTo>
                    <a:pt x="531" y="118"/>
                  </a:lnTo>
                  <a:lnTo>
                    <a:pt x="537" y="96"/>
                  </a:lnTo>
                  <a:lnTo>
                    <a:pt x="542" y="73"/>
                  </a:lnTo>
                  <a:lnTo>
                    <a:pt x="546" y="54"/>
                  </a:lnTo>
                  <a:lnTo>
                    <a:pt x="549" y="43"/>
                  </a:lnTo>
                  <a:lnTo>
                    <a:pt x="538" y="20"/>
                  </a:lnTo>
                  <a:lnTo>
                    <a:pt x="516" y="12"/>
                  </a:lnTo>
                  <a:lnTo>
                    <a:pt x="508" y="13"/>
                  </a:lnTo>
                  <a:lnTo>
                    <a:pt x="495" y="18"/>
                  </a:lnTo>
                  <a:lnTo>
                    <a:pt x="482" y="29"/>
                  </a:lnTo>
                  <a:lnTo>
                    <a:pt x="473" y="51"/>
                  </a:lnTo>
                  <a:lnTo>
                    <a:pt x="420" y="262"/>
                  </a:lnTo>
                  <a:lnTo>
                    <a:pt x="410" y="302"/>
                  </a:lnTo>
                  <a:lnTo>
                    <a:pt x="401" y="336"/>
                  </a:lnTo>
                  <a:lnTo>
                    <a:pt x="395" y="361"/>
                  </a:lnTo>
                  <a:lnTo>
                    <a:pt x="391" y="376"/>
                  </a:lnTo>
                  <a:lnTo>
                    <a:pt x="388" y="382"/>
                  </a:lnTo>
                  <a:lnTo>
                    <a:pt x="380" y="395"/>
                  </a:lnTo>
                  <a:lnTo>
                    <a:pt x="368" y="413"/>
                  </a:lnTo>
                  <a:lnTo>
                    <a:pt x="352" y="432"/>
                  </a:lnTo>
                  <a:lnTo>
                    <a:pt x="331" y="451"/>
                  </a:lnTo>
                  <a:lnTo>
                    <a:pt x="306" y="468"/>
                  </a:lnTo>
                  <a:lnTo>
                    <a:pt x="277" y="480"/>
                  </a:lnTo>
                  <a:lnTo>
                    <a:pt x="245" y="484"/>
                  </a:lnTo>
                  <a:lnTo>
                    <a:pt x="209" y="477"/>
                  </a:lnTo>
                  <a:lnTo>
                    <a:pt x="183" y="458"/>
                  </a:lnTo>
                  <a:lnTo>
                    <a:pt x="168" y="427"/>
                  </a:lnTo>
                  <a:lnTo>
                    <a:pt x="162" y="386"/>
                  </a:lnTo>
                  <a:lnTo>
                    <a:pt x="168" y="338"/>
                  </a:lnTo>
                  <a:lnTo>
                    <a:pt x="178" y="291"/>
                  </a:lnTo>
                  <a:lnTo>
                    <a:pt x="225" y="1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6520" tIns="48260" rIns="96520" bIns="4826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" name="Freeform 6"/>
            <p:cNvSpPr>
              <a:spLocks noChangeAspect="1"/>
            </p:cNvSpPr>
            <p:nvPr/>
          </p:nvSpPr>
          <p:spPr bwMode="auto">
            <a:xfrm>
              <a:off x="752" y="1"/>
              <a:ext cx="260" cy="1123"/>
            </a:xfrm>
            <a:custGeom>
              <a:avLst/>
              <a:gdLst>
                <a:gd name="T0" fmla="*/ 260 w 260"/>
                <a:gd name="T1" fmla="*/ 1112 h 1123"/>
                <a:gd name="T2" fmla="*/ 260 w 260"/>
                <a:gd name="T3" fmla="*/ 1109 h 1123"/>
                <a:gd name="T4" fmla="*/ 258 w 260"/>
                <a:gd name="T5" fmla="*/ 1105 h 1123"/>
                <a:gd name="T6" fmla="*/ 252 w 260"/>
                <a:gd name="T7" fmla="*/ 1098 h 1123"/>
                <a:gd name="T8" fmla="*/ 241 w 260"/>
                <a:gd name="T9" fmla="*/ 1087 h 1123"/>
                <a:gd name="T10" fmla="*/ 155 w 260"/>
                <a:gd name="T11" fmla="*/ 970 h 1123"/>
                <a:gd name="T12" fmla="*/ 101 w 260"/>
                <a:gd name="T13" fmla="*/ 836 h 1123"/>
                <a:gd name="T14" fmla="*/ 73 w 260"/>
                <a:gd name="T15" fmla="*/ 696 h 1123"/>
                <a:gd name="T16" fmla="*/ 66 w 260"/>
                <a:gd name="T17" fmla="*/ 561 h 1123"/>
                <a:gd name="T18" fmla="*/ 74 w 260"/>
                <a:gd name="T19" fmla="*/ 416 h 1123"/>
                <a:gd name="T20" fmla="*/ 104 w 260"/>
                <a:gd name="T21" fmla="*/ 276 h 1123"/>
                <a:gd name="T22" fmla="*/ 159 w 260"/>
                <a:gd name="T23" fmla="*/ 145 h 1123"/>
                <a:gd name="T24" fmla="*/ 246 w 260"/>
                <a:gd name="T25" fmla="*/ 31 h 1123"/>
                <a:gd name="T26" fmla="*/ 258 w 260"/>
                <a:gd name="T27" fmla="*/ 17 h 1123"/>
                <a:gd name="T28" fmla="*/ 260 w 260"/>
                <a:gd name="T29" fmla="*/ 11 h 1123"/>
                <a:gd name="T30" fmla="*/ 257 w 260"/>
                <a:gd name="T31" fmla="*/ 3 h 1123"/>
                <a:gd name="T32" fmla="*/ 249 w 260"/>
                <a:gd name="T33" fmla="*/ 0 h 1123"/>
                <a:gd name="T34" fmla="*/ 226 w 260"/>
                <a:gd name="T35" fmla="*/ 14 h 1123"/>
                <a:gd name="T36" fmla="*/ 181 w 260"/>
                <a:gd name="T37" fmla="*/ 56 h 1123"/>
                <a:gd name="T38" fmla="*/ 125 w 260"/>
                <a:gd name="T39" fmla="*/ 125 h 1123"/>
                <a:gd name="T40" fmla="*/ 71 w 260"/>
                <a:gd name="T41" fmla="*/ 219 h 1123"/>
                <a:gd name="T42" fmla="*/ 36 w 260"/>
                <a:gd name="T43" fmla="*/ 312 h 1123"/>
                <a:gd name="T44" fmla="*/ 14 w 260"/>
                <a:gd name="T45" fmla="*/ 401 h 1123"/>
                <a:gd name="T46" fmla="*/ 4 w 260"/>
                <a:gd name="T47" fmla="*/ 486 h 1123"/>
                <a:gd name="T48" fmla="*/ 0 w 260"/>
                <a:gd name="T49" fmla="*/ 561 h 1123"/>
                <a:gd name="T50" fmla="*/ 4 w 260"/>
                <a:gd name="T51" fmla="*/ 635 h 1123"/>
                <a:gd name="T52" fmla="*/ 14 w 260"/>
                <a:gd name="T53" fmla="*/ 722 h 1123"/>
                <a:gd name="T54" fmla="*/ 37 w 260"/>
                <a:gd name="T55" fmla="*/ 816 h 1123"/>
                <a:gd name="T56" fmla="*/ 75 w 260"/>
                <a:gd name="T57" fmla="*/ 912 h 1123"/>
                <a:gd name="T58" fmla="*/ 128 w 260"/>
                <a:gd name="T59" fmla="*/ 1003 h 1123"/>
                <a:gd name="T60" fmla="*/ 183 w 260"/>
                <a:gd name="T61" fmla="*/ 1069 h 1123"/>
                <a:gd name="T62" fmla="*/ 227 w 260"/>
                <a:gd name="T63" fmla="*/ 1110 h 1123"/>
                <a:gd name="T64" fmla="*/ 249 w 260"/>
                <a:gd name="T65" fmla="*/ 1123 h 1123"/>
                <a:gd name="T66" fmla="*/ 257 w 260"/>
                <a:gd name="T67" fmla="*/ 1120 h 1123"/>
                <a:gd name="T68" fmla="*/ 260 w 260"/>
                <a:gd name="T69" fmla="*/ 111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0" h="1123">
                  <a:moveTo>
                    <a:pt x="260" y="1112"/>
                  </a:moveTo>
                  <a:lnTo>
                    <a:pt x="260" y="1109"/>
                  </a:lnTo>
                  <a:lnTo>
                    <a:pt x="258" y="1105"/>
                  </a:lnTo>
                  <a:lnTo>
                    <a:pt x="252" y="1098"/>
                  </a:lnTo>
                  <a:lnTo>
                    <a:pt x="241" y="1087"/>
                  </a:lnTo>
                  <a:lnTo>
                    <a:pt x="155" y="970"/>
                  </a:lnTo>
                  <a:lnTo>
                    <a:pt x="101" y="836"/>
                  </a:lnTo>
                  <a:lnTo>
                    <a:pt x="73" y="696"/>
                  </a:lnTo>
                  <a:lnTo>
                    <a:pt x="66" y="561"/>
                  </a:lnTo>
                  <a:lnTo>
                    <a:pt x="74" y="416"/>
                  </a:lnTo>
                  <a:lnTo>
                    <a:pt x="104" y="276"/>
                  </a:lnTo>
                  <a:lnTo>
                    <a:pt x="159" y="145"/>
                  </a:lnTo>
                  <a:lnTo>
                    <a:pt x="246" y="31"/>
                  </a:lnTo>
                  <a:lnTo>
                    <a:pt x="258" y="17"/>
                  </a:lnTo>
                  <a:lnTo>
                    <a:pt x="260" y="11"/>
                  </a:lnTo>
                  <a:lnTo>
                    <a:pt x="257" y="3"/>
                  </a:lnTo>
                  <a:lnTo>
                    <a:pt x="249" y="0"/>
                  </a:lnTo>
                  <a:lnTo>
                    <a:pt x="226" y="14"/>
                  </a:lnTo>
                  <a:lnTo>
                    <a:pt x="181" y="56"/>
                  </a:lnTo>
                  <a:lnTo>
                    <a:pt x="125" y="125"/>
                  </a:lnTo>
                  <a:lnTo>
                    <a:pt x="71" y="219"/>
                  </a:lnTo>
                  <a:lnTo>
                    <a:pt x="36" y="312"/>
                  </a:lnTo>
                  <a:lnTo>
                    <a:pt x="14" y="401"/>
                  </a:lnTo>
                  <a:lnTo>
                    <a:pt x="4" y="486"/>
                  </a:lnTo>
                  <a:lnTo>
                    <a:pt x="0" y="561"/>
                  </a:lnTo>
                  <a:lnTo>
                    <a:pt x="4" y="635"/>
                  </a:lnTo>
                  <a:lnTo>
                    <a:pt x="14" y="722"/>
                  </a:lnTo>
                  <a:lnTo>
                    <a:pt x="37" y="816"/>
                  </a:lnTo>
                  <a:lnTo>
                    <a:pt x="75" y="912"/>
                  </a:lnTo>
                  <a:lnTo>
                    <a:pt x="128" y="1003"/>
                  </a:lnTo>
                  <a:lnTo>
                    <a:pt x="183" y="1069"/>
                  </a:lnTo>
                  <a:lnTo>
                    <a:pt x="227" y="1110"/>
                  </a:lnTo>
                  <a:lnTo>
                    <a:pt x="249" y="1123"/>
                  </a:lnTo>
                  <a:lnTo>
                    <a:pt x="257" y="1120"/>
                  </a:lnTo>
                  <a:lnTo>
                    <a:pt x="260" y="111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6520" tIns="48260" rIns="96520" bIns="4826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" name="Freeform 7"/>
            <p:cNvSpPr>
              <a:spLocks noChangeAspect="1"/>
            </p:cNvSpPr>
            <p:nvPr/>
          </p:nvSpPr>
          <p:spPr bwMode="auto">
            <a:xfrm>
              <a:off x="1110" y="347"/>
              <a:ext cx="558" cy="509"/>
            </a:xfrm>
            <a:custGeom>
              <a:avLst/>
              <a:gdLst>
                <a:gd name="T0" fmla="*/ 345 w 558"/>
                <a:gd name="T1" fmla="*/ 143 h 509"/>
                <a:gd name="T2" fmla="*/ 359 w 558"/>
                <a:gd name="T3" fmla="*/ 103 h 509"/>
                <a:gd name="T4" fmla="*/ 385 w 558"/>
                <a:gd name="T5" fmla="*/ 59 h 509"/>
                <a:gd name="T6" fmla="*/ 425 w 558"/>
                <a:gd name="T7" fmla="*/ 29 h 509"/>
                <a:gd name="T8" fmla="*/ 460 w 558"/>
                <a:gd name="T9" fmla="*/ 25 h 509"/>
                <a:gd name="T10" fmla="*/ 490 w 558"/>
                <a:gd name="T11" fmla="*/ 31 h 509"/>
                <a:gd name="T12" fmla="*/ 486 w 558"/>
                <a:gd name="T13" fmla="*/ 47 h 509"/>
                <a:gd name="T14" fmla="*/ 459 w 558"/>
                <a:gd name="T15" fmla="*/ 80 h 509"/>
                <a:gd name="T16" fmla="*/ 457 w 558"/>
                <a:gd name="T17" fmla="*/ 114 h 509"/>
                <a:gd name="T18" fmla="*/ 477 w 558"/>
                <a:gd name="T19" fmla="*/ 136 h 509"/>
                <a:gd name="T20" fmla="*/ 517 w 558"/>
                <a:gd name="T21" fmla="*/ 135 h 509"/>
                <a:gd name="T22" fmla="*/ 552 w 558"/>
                <a:gd name="T23" fmla="*/ 103 h 509"/>
                <a:gd name="T24" fmla="*/ 546 w 558"/>
                <a:gd name="T25" fmla="*/ 38 h 509"/>
                <a:gd name="T26" fmla="*/ 485 w 558"/>
                <a:gd name="T27" fmla="*/ 3 h 509"/>
                <a:gd name="T28" fmla="*/ 409 w 558"/>
                <a:gd name="T29" fmla="*/ 10 h 509"/>
                <a:gd name="T30" fmla="*/ 350 w 558"/>
                <a:gd name="T31" fmla="*/ 61 h 509"/>
                <a:gd name="T32" fmla="*/ 310 w 558"/>
                <a:gd name="T33" fmla="*/ 41 h 509"/>
                <a:gd name="T34" fmla="*/ 243 w 558"/>
                <a:gd name="T35" fmla="*/ 3 h 509"/>
                <a:gd name="T36" fmla="*/ 137 w 558"/>
                <a:gd name="T37" fmla="*/ 23 h 509"/>
                <a:gd name="T38" fmla="*/ 46 w 558"/>
                <a:gd name="T39" fmla="*/ 134 h 509"/>
                <a:gd name="T40" fmla="*/ 41 w 558"/>
                <a:gd name="T41" fmla="*/ 183 h 509"/>
                <a:gd name="T42" fmla="*/ 58 w 558"/>
                <a:gd name="T43" fmla="*/ 182 h 509"/>
                <a:gd name="T44" fmla="*/ 79 w 558"/>
                <a:gd name="T45" fmla="*/ 132 h 509"/>
                <a:gd name="T46" fmla="*/ 117 w 558"/>
                <a:gd name="T47" fmla="*/ 73 h 509"/>
                <a:gd name="T48" fmla="*/ 158 w 558"/>
                <a:gd name="T49" fmla="*/ 40 h 509"/>
                <a:gd name="T50" fmla="*/ 197 w 558"/>
                <a:gd name="T51" fmla="*/ 26 h 509"/>
                <a:gd name="T52" fmla="*/ 231 w 558"/>
                <a:gd name="T53" fmla="*/ 27 h 509"/>
                <a:gd name="T54" fmla="*/ 266 w 558"/>
                <a:gd name="T55" fmla="*/ 61 h 509"/>
                <a:gd name="T56" fmla="*/ 270 w 558"/>
                <a:gd name="T57" fmla="*/ 134 h 509"/>
                <a:gd name="T58" fmla="*/ 240 w 558"/>
                <a:gd name="T59" fmla="*/ 264 h 509"/>
                <a:gd name="T60" fmla="*/ 195 w 558"/>
                <a:gd name="T61" fmla="*/ 415 h 509"/>
                <a:gd name="T62" fmla="*/ 141 w 558"/>
                <a:gd name="T63" fmla="*/ 475 h 509"/>
                <a:gd name="T64" fmla="*/ 98 w 558"/>
                <a:gd name="T65" fmla="*/ 484 h 509"/>
                <a:gd name="T66" fmla="*/ 68 w 558"/>
                <a:gd name="T67" fmla="*/ 478 h 509"/>
                <a:gd name="T68" fmla="*/ 71 w 558"/>
                <a:gd name="T69" fmla="*/ 462 h 509"/>
                <a:gd name="T70" fmla="*/ 99 w 558"/>
                <a:gd name="T71" fmla="*/ 431 h 509"/>
                <a:gd name="T72" fmla="*/ 99 w 558"/>
                <a:gd name="T73" fmla="*/ 390 h 509"/>
                <a:gd name="T74" fmla="*/ 75 w 558"/>
                <a:gd name="T75" fmla="*/ 372 h 509"/>
                <a:gd name="T76" fmla="*/ 38 w 558"/>
                <a:gd name="T77" fmla="*/ 375 h 509"/>
                <a:gd name="T78" fmla="*/ 5 w 558"/>
                <a:gd name="T79" fmla="*/ 409 h 509"/>
                <a:gd name="T80" fmla="*/ 10 w 558"/>
                <a:gd name="T81" fmla="*/ 468 h 509"/>
                <a:gd name="T82" fmla="*/ 68 w 558"/>
                <a:gd name="T83" fmla="*/ 504 h 509"/>
                <a:gd name="T84" fmla="*/ 132 w 558"/>
                <a:gd name="T85" fmla="*/ 505 h 509"/>
                <a:gd name="T86" fmla="*/ 174 w 558"/>
                <a:gd name="T87" fmla="*/ 483 h 509"/>
                <a:gd name="T88" fmla="*/ 204 w 558"/>
                <a:gd name="T89" fmla="*/ 453 h 509"/>
                <a:gd name="T90" fmla="*/ 220 w 558"/>
                <a:gd name="T91" fmla="*/ 429 h 509"/>
                <a:gd name="T92" fmla="*/ 238 w 558"/>
                <a:gd name="T93" fmla="*/ 454 h 509"/>
                <a:gd name="T94" fmla="*/ 298 w 558"/>
                <a:gd name="T95" fmla="*/ 501 h 509"/>
                <a:gd name="T96" fmla="*/ 420 w 558"/>
                <a:gd name="T97" fmla="*/ 485 h 509"/>
                <a:gd name="T98" fmla="*/ 510 w 558"/>
                <a:gd name="T99" fmla="*/ 375 h 509"/>
                <a:gd name="T100" fmla="*/ 517 w 558"/>
                <a:gd name="T101" fmla="*/ 326 h 509"/>
                <a:gd name="T102" fmla="*/ 499 w 558"/>
                <a:gd name="T103" fmla="*/ 328 h 509"/>
                <a:gd name="T104" fmla="*/ 479 w 558"/>
                <a:gd name="T105" fmla="*/ 378 h 509"/>
                <a:gd name="T106" fmla="*/ 441 w 558"/>
                <a:gd name="T107" fmla="*/ 436 h 509"/>
                <a:gd name="T108" fmla="*/ 399 w 558"/>
                <a:gd name="T109" fmla="*/ 469 h 509"/>
                <a:gd name="T110" fmla="*/ 361 w 558"/>
                <a:gd name="T111" fmla="*/ 483 h 509"/>
                <a:gd name="T112" fmla="*/ 318 w 558"/>
                <a:gd name="T113" fmla="*/ 478 h 509"/>
                <a:gd name="T114" fmla="*/ 288 w 558"/>
                <a:gd name="T115" fmla="*/ 438 h 509"/>
                <a:gd name="T116" fmla="*/ 286 w 558"/>
                <a:gd name="T117" fmla="*/ 391 h 509"/>
                <a:gd name="T118" fmla="*/ 295 w 558"/>
                <a:gd name="T119" fmla="*/ 344 h 509"/>
                <a:gd name="T120" fmla="*/ 341 w 558"/>
                <a:gd name="T121" fmla="*/ 157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58" h="509">
                  <a:moveTo>
                    <a:pt x="341" y="157"/>
                  </a:moveTo>
                  <a:lnTo>
                    <a:pt x="345" y="143"/>
                  </a:lnTo>
                  <a:lnTo>
                    <a:pt x="350" y="124"/>
                  </a:lnTo>
                  <a:lnTo>
                    <a:pt x="359" y="103"/>
                  </a:lnTo>
                  <a:lnTo>
                    <a:pt x="370" y="80"/>
                  </a:lnTo>
                  <a:lnTo>
                    <a:pt x="385" y="59"/>
                  </a:lnTo>
                  <a:lnTo>
                    <a:pt x="403" y="41"/>
                  </a:lnTo>
                  <a:lnTo>
                    <a:pt x="425" y="29"/>
                  </a:lnTo>
                  <a:lnTo>
                    <a:pt x="452" y="25"/>
                  </a:lnTo>
                  <a:lnTo>
                    <a:pt x="460" y="25"/>
                  </a:lnTo>
                  <a:lnTo>
                    <a:pt x="474" y="27"/>
                  </a:lnTo>
                  <a:lnTo>
                    <a:pt x="490" y="31"/>
                  </a:lnTo>
                  <a:lnTo>
                    <a:pt x="508" y="39"/>
                  </a:lnTo>
                  <a:lnTo>
                    <a:pt x="486" y="47"/>
                  </a:lnTo>
                  <a:lnTo>
                    <a:pt x="469" y="62"/>
                  </a:lnTo>
                  <a:lnTo>
                    <a:pt x="459" y="80"/>
                  </a:lnTo>
                  <a:lnTo>
                    <a:pt x="454" y="100"/>
                  </a:lnTo>
                  <a:lnTo>
                    <a:pt x="457" y="114"/>
                  </a:lnTo>
                  <a:lnTo>
                    <a:pt x="464" y="126"/>
                  </a:lnTo>
                  <a:lnTo>
                    <a:pt x="477" y="136"/>
                  </a:lnTo>
                  <a:lnTo>
                    <a:pt x="497" y="140"/>
                  </a:lnTo>
                  <a:lnTo>
                    <a:pt x="517" y="135"/>
                  </a:lnTo>
                  <a:lnTo>
                    <a:pt x="536" y="123"/>
                  </a:lnTo>
                  <a:lnTo>
                    <a:pt x="552" y="103"/>
                  </a:lnTo>
                  <a:lnTo>
                    <a:pt x="558" y="74"/>
                  </a:lnTo>
                  <a:lnTo>
                    <a:pt x="546" y="38"/>
                  </a:lnTo>
                  <a:lnTo>
                    <a:pt x="520" y="15"/>
                  </a:lnTo>
                  <a:lnTo>
                    <a:pt x="485" y="3"/>
                  </a:lnTo>
                  <a:lnTo>
                    <a:pt x="453" y="0"/>
                  </a:lnTo>
                  <a:lnTo>
                    <a:pt x="409" y="10"/>
                  </a:lnTo>
                  <a:lnTo>
                    <a:pt x="375" y="33"/>
                  </a:lnTo>
                  <a:lnTo>
                    <a:pt x="350" y="61"/>
                  </a:lnTo>
                  <a:lnTo>
                    <a:pt x="335" y="85"/>
                  </a:lnTo>
                  <a:lnTo>
                    <a:pt x="310" y="41"/>
                  </a:lnTo>
                  <a:lnTo>
                    <a:pt x="277" y="15"/>
                  </a:lnTo>
                  <a:lnTo>
                    <a:pt x="243" y="3"/>
                  </a:lnTo>
                  <a:lnTo>
                    <a:pt x="215" y="0"/>
                  </a:lnTo>
                  <a:lnTo>
                    <a:pt x="137" y="23"/>
                  </a:lnTo>
                  <a:lnTo>
                    <a:pt x="81" y="76"/>
                  </a:lnTo>
                  <a:lnTo>
                    <a:pt x="46" y="134"/>
                  </a:lnTo>
                  <a:lnTo>
                    <a:pt x="35" y="173"/>
                  </a:lnTo>
                  <a:lnTo>
                    <a:pt x="41" y="183"/>
                  </a:lnTo>
                  <a:lnTo>
                    <a:pt x="48" y="184"/>
                  </a:lnTo>
                  <a:lnTo>
                    <a:pt x="58" y="182"/>
                  </a:lnTo>
                  <a:lnTo>
                    <a:pt x="63" y="172"/>
                  </a:lnTo>
                  <a:lnTo>
                    <a:pt x="79" y="132"/>
                  </a:lnTo>
                  <a:lnTo>
                    <a:pt x="97" y="99"/>
                  </a:lnTo>
                  <a:lnTo>
                    <a:pt x="117" y="73"/>
                  </a:lnTo>
                  <a:lnTo>
                    <a:pt x="138" y="54"/>
                  </a:lnTo>
                  <a:lnTo>
                    <a:pt x="158" y="40"/>
                  </a:lnTo>
                  <a:lnTo>
                    <a:pt x="179" y="31"/>
                  </a:lnTo>
                  <a:lnTo>
                    <a:pt x="197" y="26"/>
                  </a:lnTo>
                  <a:lnTo>
                    <a:pt x="212" y="25"/>
                  </a:lnTo>
                  <a:lnTo>
                    <a:pt x="231" y="27"/>
                  </a:lnTo>
                  <a:lnTo>
                    <a:pt x="251" y="38"/>
                  </a:lnTo>
                  <a:lnTo>
                    <a:pt x="266" y="61"/>
                  </a:lnTo>
                  <a:lnTo>
                    <a:pt x="273" y="100"/>
                  </a:lnTo>
                  <a:lnTo>
                    <a:pt x="270" y="134"/>
                  </a:lnTo>
                  <a:lnTo>
                    <a:pt x="258" y="188"/>
                  </a:lnTo>
                  <a:lnTo>
                    <a:pt x="240" y="264"/>
                  </a:lnTo>
                  <a:lnTo>
                    <a:pt x="212" y="367"/>
                  </a:lnTo>
                  <a:lnTo>
                    <a:pt x="195" y="415"/>
                  </a:lnTo>
                  <a:lnTo>
                    <a:pt x="171" y="452"/>
                  </a:lnTo>
                  <a:lnTo>
                    <a:pt x="141" y="475"/>
                  </a:lnTo>
                  <a:lnTo>
                    <a:pt x="106" y="484"/>
                  </a:lnTo>
                  <a:lnTo>
                    <a:pt x="98" y="484"/>
                  </a:lnTo>
                  <a:lnTo>
                    <a:pt x="84" y="482"/>
                  </a:lnTo>
                  <a:lnTo>
                    <a:pt x="68" y="478"/>
                  </a:lnTo>
                  <a:lnTo>
                    <a:pt x="50" y="469"/>
                  </a:lnTo>
                  <a:lnTo>
                    <a:pt x="71" y="462"/>
                  </a:lnTo>
                  <a:lnTo>
                    <a:pt x="87" y="449"/>
                  </a:lnTo>
                  <a:lnTo>
                    <a:pt x="99" y="431"/>
                  </a:lnTo>
                  <a:lnTo>
                    <a:pt x="103" y="409"/>
                  </a:lnTo>
                  <a:lnTo>
                    <a:pt x="99" y="390"/>
                  </a:lnTo>
                  <a:lnTo>
                    <a:pt x="89" y="378"/>
                  </a:lnTo>
                  <a:lnTo>
                    <a:pt x="75" y="372"/>
                  </a:lnTo>
                  <a:lnTo>
                    <a:pt x="61" y="369"/>
                  </a:lnTo>
                  <a:lnTo>
                    <a:pt x="38" y="375"/>
                  </a:lnTo>
                  <a:lnTo>
                    <a:pt x="18" y="389"/>
                  </a:lnTo>
                  <a:lnTo>
                    <a:pt x="5" y="409"/>
                  </a:lnTo>
                  <a:lnTo>
                    <a:pt x="0" y="434"/>
                  </a:lnTo>
                  <a:lnTo>
                    <a:pt x="10" y="468"/>
                  </a:lnTo>
                  <a:lnTo>
                    <a:pt x="34" y="491"/>
                  </a:lnTo>
                  <a:lnTo>
                    <a:pt x="68" y="504"/>
                  </a:lnTo>
                  <a:lnTo>
                    <a:pt x="105" y="509"/>
                  </a:lnTo>
                  <a:lnTo>
                    <a:pt x="132" y="505"/>
                  </a:lnTo>
                  <a:lnTo>
                    <a:pt x="154" y="496"/>
                  </a:lnTo>
                  <a:lnTo>
                    <a:pt x="174" y="483"/>
                  </a:lnTo>
                  <a:lnTo>
                    <a:pt x="190" y="469"/>
                  </a:lnTo>
                  <a:lnTo>
                    <a:pt x="204" y="453"/>
                  </a:lnTo>
                  <a:lnTo>
                    <a:pt x="213" y="439"/>
                  </a:lnTo>
                  <a:lnTo>
                    <a:pt x="220" y="429"/>
                  </a:lnTo>
                  <a:lnTo>
                    <a:pt x="223" y="423"/>
                  </a:lnTo>
                  <a:lnTo>
                    <a:pt x="238" y="454"/>
                  </a:lnTo>
                  <a:lnTo>
                    <a:pt x="263" y="482"/>
                  </a:lnTo>
                  <a:lnTo>
                    <a:pt x="298" y="501"/>
                  </a:lnTo>
                  <a:lnTo>
                    <a:pt x="343" y="509"/>
                  </a:lnTo>
                  <a:lnTo>
                    <a:pt x="420" y="485"/>
                  </a:lnTo>
                  <a:lnTo>
                    <a:pt x="476" y="433"/>
                  </a:lnTo>
                  <a:lnTo>
                    <a:pt x="510" y="375"/>
                  </a:lnTo>
                  <a:lnTo>
                    <a:pt x="523" y="336"/>
                  </a:lnTo>
                  <a:lnTo>
                    <a:pt x="517" y="326"/>
                  </a:lnTo>
                  <a:lnTo>
                    <a:pt x="509" y="324"/>
                  </a:lnTo>
                  <a:lnTo>
                    <a:pt x="499" y="328"/>
                  </a:lnTo>
                  <a:lnTo>
                    <a:pt x="494" y="337"/>
                  </a:lnTo>
                  <a:lnTo>
                    <a:pt x="479" y="378"/>
                  </a:lnTo>
                  <a:lnTo>
                    <a:pt x="461" y="411"/>
                  </a:lnTo>
                  <a:lnTo>
                    <a:pt x="441" y="436"/>
                  </a:lnTo>
                  <a:lnTo>
                    <a:pt x="420" y="455"/>
                  </a:lnTo>
                  <a:lnTo>
                    <a:pt x="399" y="469"/>
                  </a:lnTo>
                  <a:lnTo>
                    <a:pt x="379" y="478"/>
                  </a:lnTo>
                  <a:lnTo>
                    <a:pt x="361" y="483"/>
                  </a:lnTo>
                  <a:lnTo>
                    <a:pt x="346" y="484"/>
                  </a:lnTo>
                  <a:lnTo>
                    <a:pt x="318" y="478"/>
                  </a:lnTo>
                  <a:lnTo>
                    <a:pt x="299" y="461"/>
                  </a:lnTo>
                  <a:lnTo>
                    <a:pt x="288" y="438"/>
                  </a:lnTo>
                  <a:lnTo>
                    <a:pt x="284" y="410"/>
                  </a:lnTo>
                  <a:lnTo>
                    <a:pt x="286" y="391"/>
                  </a:lnTo>
                  <a:lnTo>
                    <a:pt x="289" y="370"/>
                  </a:lnTo>
                  <a:lnTo>
                    <a:pt x="295" y="344"/>
                  </a:lnTo>
                  <a:lnTo>
                    <a:pt x="303" y="311"/>
                  </a:lnTo>
                  <a:lnTo>
                    <a:pt x="341" y="15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6520" tIns="48260" rIns="96520" bIns="4826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" name="Freeform 8"/>
            <p:cNvSpPr>
              <a:spLocks noChangeAspect="1"/>
            </p:cNvSpPr>
            <p:nvPr/>
          </p:nvSpPr>
          <p:spPr bwMode="auto">
            <a:xfrm>
              <a:off x="1781" y="1"/>
              <a:ext cx="260" cy="1123"/>
            </a:xfrm>
            <a:custGeom>
              <a:avLst/>
              <a:gdLst>
                <a:gd name="T0" fmla="*/ 260 w 260"/>
                <a:gd name="T1" fmla="*/ 561 h 1123"/>
                <a:gd name="T2" fmla="*/ 257 w 260"/>
                <a:gd name="T3" fmla="*/ 488 h 1123"/>
                <a:gd name="T4" fmla="*/ 246 w 260"/>
                <a:gd name="T5" fmla="*/ 401 h 1123"/>
                <a:gd name="T6" fmla="*/ 223 w 260"/>
                <a:gd name="T7" fmla="*/ 307 h 1123"/>
                <a:gd name="T8" fmla="*/ 186 w 260"/>
                <a:gd name="T9" fmla="*/ 211 h 1123"/>
                <a:gd name="T10" fmla="*/ 132 w 260"/>
                <a:gd name="T11" fmla="*/ 120 h 1123"/>
                <a:gd name="T12" fmla="*/ 78 w 260"/>
                <a:gd name="T13" fmla="*/ 54 h 1123"/>
                <a:gd name="T14" fmla="*/ 34 w 260"/>
                <a:gd name="T15" fmla="*/ 13 h 1123"/>
                <a:gd name="T16" fmla="*/ 11 w 260"/>
                <a:gd name="T17" fmla="*/ 0 h 1123"/>
                <a:gd name="T18" fmla="*/ 3 w 260"/>
                <a:gd name="T19" fmla="*/ 3 h 1123"/>
                <a:gd name="T20" fmla="*/ 0 w 260"/>
                <a:gd name="T21" fmla="*/ 11 h 1123"/>
                <a:gd name="T22" fmla="*/ 0 w 260"/>
                <a:gd name="T23" fmla="*/ 14 h 1123"/>
                <a:gd name="T24" fmla="*/ 3 w 260"/>
                <a:gd name="T25" fmla="*/ 18 h 1123"/>
                <a:gd name="T26" fmla="*/ 9 w 260"/>
                <a:gd name="T27" fmla="*/ 25 h 1123"/>
                <a:gd name="T28" fmla="*/ 21 w 260"/>
                <a:gd name="T29" fmla="*/ 37 h 1123"/>
                <a:gd name="T30" fmla="*/ 95 w 260"/>
                <a:gd name="T31" fmla="*/ 133 h 1123"/>
                <a:gd name="T32" fmla="*/ 149 w 260"/>
                <a:gd name="T33" fmla="*/ 253 h 1123"/>
                <a:gd name="T34" fmla="*/ 183 w 260"/>
                <a:gd name="T35" fmla="*/ 396 h 1123"/>
                <a:gd name="T36" fmla="*/ 195 w 260"/>
                <a:gd name="T37" fmla="*/ 561 h 1123"/>
                <a:gd name="T38" fmla="*/ 186 w 260"/>
                <a:gd name="T39" fmla="*/ 706 h 1123"/>
                <a:gd name="T40" fmla="*/ 157 w 260"/>
                <a:gd name="T41" fmla="*/ 846 h 1123"/>
                <a:gd name="T42" fmla="*/ 101 w 260"/>
                <a:gd name="T43" fmla="*/ 977 h 1123"/>
                <a:gd name="T44" fmla="*/ 14 w 260"/>
                <a:gd name="T45" fmla="*/ 1093 h 1123"/>
                <a:gd name="T46" fmla="*/ 2 w 260"/>
                <a:gd name="T47" fmla="*/ 1106 h 1123"/>
                <a:gd name="T48" fmla="*/ 0 w 260"/>
                <a:gd name="T49" fmla="*/ 1112 h 1123"/>
                <a:gd name="T50" fmla="*/ 3 w 260"/>
                <a:gd name="T51" fmla="*/ 1120 h 1123"/>
                <a:gd name="T52" fmla="*/ 11 w 260"/>
                <a:gd name="T53" fmla="*/ 1123 h 1123"/>
                <a:gd name="T54" fmla="*/ 34 w 260"/>
                <a:gd name="T55" fmla="*/ 1109 h 1123"/>
                <a:gd name="T56" fmla="*/ 80 w 260"/>
                <a:gd name="T57" fmla="*/ 1067 h 1123"/>
                <a:gd name="T58" fmla="*/ 135 w 260"/>
                <a:gd name="T59" fmla="*/ 999 h 1123"/>
                <a:gd name="T60" fmla="*/ 189 w 260"/>
                <a:gd name="T61" fmla="*/ 904 h 1123"/>
                <a:gd name="T62" fmla="*/ 224 w 260"/>
                <a:gd name="T63" fmla="*/ 812 h 1123"/>
                <a:gd name="T64" fmla="*/ 246 w 260"/>
                <a:gd name="T65" fmla="*/ 722 h 1123"/>
                <a:gd name="T66" fmla="*/ 256 w 260"/>
                <a:gd name="T67" fmla="*/ 638 h 1123"/>
                <a:gd name="T68" fmla="*/ 260 w 260"/>
                <a:gd name="T69" fmla="*/ 561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0" h="1123">
                  <a:moveTo>
                    <a:pt x="260" y="561"/>
                  </a:moveTo>
                  <a:lnTo>
                    <a:pt x="257" y="488"/>
                  </a:lnTo>
                  <a:lnTo>
                    <a:pt x="246" y="401"/>
                  </a:lnTo>
                  <a:lnTo>
                    <a:pt x="223" y="307"/>
                  </a:lnTo>
                  <a:lnTo>
                    <a:pt x="186" y="211"/>
                  </a:lnTo>
                  <a:lnTo>
                    <a:pt x="132" y="120"/>
                  </a:lnTo>
                  <a:lnTo>
                    <a:pt x="78" y="54"/>
                  </a:lnTo>
                  <a:lnTo>
                    <a:pt x="34" y="13"/>
                  </a:lnTo>
                  <a:lnTo>
                    <a:pt x="11" y="0"/>
                  </a:lnTo>
                  <a:lnTo>
                    <a:pt x="3" y="3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3" y="18"/>
                  </a:lnTo>
                  <a:lnTo>
                    <a:pt x="9" y="25"/>
                  </a:lnTo>
                  <a:lnTo>
                    <a:pt x="21" y="37"/>
                  </a:lnTo>
                  <a:lnTo>
                    <a:pt x="95" y="133"/>
                  </a:lnTo>
                  <a:lnTo>
                    <a:pt x="149" y="253"/>
                  </a:lnTo>
                  <a:lnTo>
                    <a:pt x="183" y="396"/>
                  </a:lnTo>
                  <a:lnTo>
                    <a:pt x="195" y="561"/>
                  </a:lnTo>
                  <a:lnTo>
                    <a:pt x="186" y="706"/>
                  </a:lnTo>
                  <a:lnTo>
                    <a:pt x="157" y="846"/>
                  </a:lnTo>
                  <a:lnTo>
                    <a:pt x="101" y="977"/>
                  </a:lnTo>
                  <a:lnTo>
                    <a:pt x="14" y="1093"/>
                  </a:lnTo>
                  <a:lnTo>
                    <a:pt x="2" y="1106"/>
                  </a:lnTo>
                  <a:lnTo>
                    <a:pt x="0" y="1112"/>
                  </a:lnTo>
                  <a:lnTo>
                    <a:pt x="3" y="1120"/>
                  </a:lnTo>
                  <a:lnTo>
                    <a:pt x="11" y="1123"/>
                  </a:lnTo>
                  <a:lnTo>
                    <a:pt x="34" y="1109"/>
                  </a:lnTo>
                  <a:lnTo>
                    <a:pt x="80" y="1067"/>
                  </a:lnTo>
                  <a:lnTo>
                    <a:pt x="135" y="999"/>
                  </a:lnTo>
                  <a:lnTo>
                    <a:pt x="189" y="904"/>
                  </a:lnTo>
                  <a:lnTo>
                    <a:pt x="224" y="812"/>
                  </a:lnTo>
                  <a:lnTo>
                    <a:pt x="246" y="722"/>
                  </a:lnTo>
                  <a:lnTo>
                    <a:pt x="256" y="638"/>
                  </a:lnTo>
                  <a:lnTo>
                    <a:pt x="260" y="56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6520" tIns="48260" rIns="96520" bIns="4826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2" name="Group 11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6519900" y="4676141"/>
            <a:ext cx="497185" cy="274233"/>
            <a:chOff x="2" y="1"/>
            <a:chExt cx="2036" cy="1123"/>
          </a:xfrm>
        </p:grpSpPr>
        <p:sp>
          <p:nvSpPr>
            <p:cNvPr id="33" name="Freeform 12"/>
            <p:cNvSpPr>
              <a:spLocks noChangeAspect="1" noEditPoints="1"/>
            </p:cNvSpPr>
            <p:nvPr/>
          </p:nvSpPr>
          <p:spPr bwMode="auto">
            <a:xfrm>
              <a:off x="2" y="359"/>
              <a:ext cx="592" cy="497"/>
            </a:xfrm>
            <a:custGeom>
              <a:avLst/>
              <a:gdLst>
                <a:gd name="T0" fmla="*/ 552 w 592"/>
                <a:gd name="T1" fmla="*/ 65 h 497"/>
                <a:gd name="T2" fmla="*/ 586 w 592"/>
                <a:gd name="T3" fmla="*/ 50 h 497"/>
                <a:gd name="T4" fmla="*/ 588 w 592"/>
                <a:gd name="T5" fmla="*/ 12 h 497"/>
                <a:gd name="T6" fmla="*/ 564 w 592"/>
                <a:gd name="T7" fmla="*/ 1 h 497"/>
                <a:gd name="T8" fmla="*/ 293 w 592"/>
                <a:gd name="T9" fmla="*/ 0 h 497"/>
                <a:gd name="T10" fmla="*/ 176 w 592"/>
                <a:gd name="T11" fmla="*/ 31 h 497"/>
                <a:gd name="T12" fmla="*/ 83 w 592"/>
                <a:gd name="T13" fmla="*/ 110 h 497"/>
                <a:gd name="T14" fmla="*/ 22 w 592"/>
                <a:gd name="T15" fmla="*/ 213 h 497"/>
                <a:gd name="T16" fmla="*/ 0 w 592"/>
                <a:gd name="T17" fmla="*/ 319 h 497"/>
                <a:gd name="T18" fmla="*/ 46 w 592"/>
                <a:gd name="T19" fmla="*/ 445 h 497"/>
                <a:gd name="T20" fmla="*/ 168 w 592"/>
                <a:gd name="T21" fmla="*/ 497 h 497"/>
                <a:gd name="T22" fmla="*/ 268 w 592"/>
                <a:gd name="T23" fmla="*/ 473 h 497"/>
                <a:gd name="T24" fmla="*/ 358 w 592"/>
                <a:gd name="T25" fmla="*/ 407 h 497"/>
                <a:gd name="T26" fmla="*/ 423 w 592"/>
                <a:gd name="T27" fmla="*/ 309 h 497"/>
                <a:gd name="T28" fmla="*/ 449 w 592"/>
                <a:gd name="T29" fmla="*/ 188 h 497"/>
                <a:gd name="T30" fmla="*/ 444 w 592"/>
                <a:gd name="T31" fmla="*/ 138 h 497"/>
                <a:gd name="T32" fmla="*/ 414 w 592"/>
                <a:gd name="T33" fmla="*/ 66 h 497"/>
                <a:gd name="T34" fmla="*/ 169 w 592"/>
                <a:gd name="T35" fmla="*/ 472 h 497"/>
                <a:gd name="T36" fmla="*/ 99 w 592"/>
                <a:gd name="T37" fmla="*/ 442 h 497"/>
                <a:gd name="T38" fmla="*/ 70 w 592"/>
                <a:gd name="T39" fmla="*/ 351 h 497"/>
                <a:gd name="T40" fmla="*/ 81 w 592"/>
                <a:gd name="T41" fmla="*/ 267 h 497"/>
                <a:gd name="T42" fmla="*/ 122 w 592"/>
                <a:gd name="T43" fmla="*/ 159 h 497"/>
                <a:gd name="T44" fmla="*/ 201 w 592"/>
                <a:gd name="T45" fmla="*/ 83 h 497"/>
                <a:gd name="T46" fmla="*/ 274 w 592"/>
                <a:gd name="T47" fmla="*/ 66 h 497"/>
                <a:gd name="T48" fmla="*/ 330 w 592"/>
                <a:gd name="T49" fmla="*/ 78 h 497"/>
                <a:gd name="T50" fmla="*/ 361 w 592"/>
                <a:gd name="T51" fmla="*/ 107 h 497"/>
                <a:gd name="T52" fmla="*/ 374 w 592"/>
                <a:gd name="T53" fmla="*/ 143 h 497"/>
                <a:gd name="T54" fmla="*/ 377 w 592"/>
                <a:gd name="T55" fmla="*/ 174 h 497"/>
                <a:gd name="T56" fmla="*/ 361 w 592"/>
                <a:gd name="T57" fmla="*/ 274 h 497"/>
                <a:gd name="T58" fmla="*/ 317 w 592"/>
                <a:gd name="T59" fmla="*/ 377 h 497"/>
                <a:gd name="T60" fmla="*/ 243 w 592"/>
                <a:gd name="T61" fmla="*/ 449 h 497"/>
                <a:gd name="T62" fmla="*/ 169 w 592"/>
                <a:gd name="T63" fmla="*/ 47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2" h="497">
                  <a:moveTo>
                    <a:pt x="537" y="66"/>
                  </a:moveTo>
                  <a:lnTo>
                    <a:pt x="552" y="65"/>
                  </a:lnTo>
                  <a:lnTo>
                    <a:pt x="570" y="61"/>
                  </a:lnTo>
                  <a:lnTo>
                    <a:pt x="586" y="50"/>
                  </a:lnTo>
                  <a:lnTo>
                    <a:pt x="592" y="27"/>
                  </a:lnTo>
                  <a:lnTo>
                    <a:pt x="588" y="12"/>
                  </a:lnTo>
                  <a:lnTo>
                    <a:pt x="578" y="4"/>
                  </a:lnTo>
                  <a:lnTo>
                    <a:pt x="564" y="1"/>
                  </a:lnTo>
                  <a:lnTo>
                    <a:pt x="548" y="0"/>
                  </a:lnTo>
                  <a:lnTo>
                    <a:pt x="293" y="0"/>
                  </a:lnTo>
                  <a:lnTo>
                    <a:pt x="232" y="9"/>
                  </a:lnTo>
                  <a:lnTo>
                    <a:pt x="176" y="31"/>
                  </a:lnTo>
                  <a:lnTo>
                    <a:pt x="126" y="66"/>
                  </a:lnTo>
                  <a:lnTo>
                    <a:pt x="83" y="110"/>
                  </a:lnTo>
                  <a:lnTo>
                    <a:pt x="48" y="160"/>
                  </a:lnTo>
                  <a:lnTo>
                    <a:pt x="22" y="213"/>
                  </a:lnTo>
                  <a:lnTo>
                    <a:pt x="5" y="267"/>
                  </a:lnTo>
                  <a:lnTo>
                    <a:pt x="0" y="319"/>
                  </a:lnTo>
                  <a:lnTo>
                    <a:pt x="12" y="389"/>
                  </a:lnTo>
                  <a:lnTo>
                    <a:pt x="46" y="445"/>
                  </a:lnTo>
                  <a:lnTo>
                    <a:pt x="99" y="483"/>
                  </a:lnTo>
                  <a:lnTo>
                    <a:pt x="168" y="497"/>
                  </a:lnTo>
                  <a:lnTo>
                    <a:pt x="218" y="491"/>
                  </a:lnTo>
                  <a:lnTo>
                    <a:pt x="268" y="473"/>
                  </a:lnTo>
                  <a:lnTo>
                    <a:pt x="315" y="444"/>
                  </a:lnTo>
                  <a:lnTo>
                    <a:pt x="358" y="407"/>
                  </a:lnTo>
                  <a:lnTo>
                    <a:pt x="395" y="362"/>
                  </a:lnTo>
                  <a:lnTo>
                    <a:pt x="423" y="309"/>
                  </a:lnTo>
                  <a:lnTo>
                    <a:pt x="442" y="251"/>
                  </a:lnTo>
                  <a:lnTo>
                    <a:pt x="449" y="188"/>
                  </a:lnTo>
                  <a:lnTo>
                    <a:pt x="448" y="168"/>
                  </a:lnTo>
                  <a:lnTo>
                    <a:pt x="444" y="138"/>
                  </a:lnTo>
                  <a:lnTo>
                    <a:pt x="434" y="103"/>
                  </a:lnTo>
                  <a:lnTo>
                    <a:pt x="414" y="66"/>
                  </a:lnTo>
                  <a:lnTo>
                    <a:pt x="537" y="66"/>
                  </a:lnTo>
                  <a:close/>
                  <a:moveTo>
                    <a:pt x="169" y="472"/>
                  </a:moveTo>
                  <a:lnTo>
                    <a:pt x="130" y="464"/>
                  </a:lnTo>
                  <a:lnTo>
                    <a:pt x="99" y="442"/>
                  </a:lnTo>
                  <a:lnTo>
                    <a:pt x="77" y="404"/>
                  </a:lnTo>
                  <a:lnTo>
                    <a:pt x="70" y="351"/>
                  </a:lnTo>
                  <a:lnTo>
                    <a:pt x="72" y="316"/>
                  </a:lnTo>
                  <a:lnTo>
                    <a:pt x="81" y="267"/>
                  </a:lnTo>
                  <a:lnTo>
                    <a:pt x="97" y="212"/>
                  </a:lnTo>
                  <a:lnTo>
                    <a:pt x="122" y="159"/>
                  </a:lnTo>
                  <a:lnTo>
                    <a:pt x="160" y="111"/>
                  </a:lnTo>
                  <a:lnTo>
                    <a:pt x="201" y="83"/>
                  </a:lnTo>
                  <a:lnTo>
                    <a:pt x="241" y="69"/>
                  </a:lnTo>
                  <a:lnTo>
                    <a:pt x="274" y="66"/>
                  </a:lnTo>
                  <a:lnTo>
                    <a:pt x="306" y="69"/>
                  </a:lnTo>
                  <a:lnTo>
                    <a:pt x="330" y="78"/>
                  </a:lnTo>
                  <a:lnTo>
                    <a:pt x="348" y="91"/>
                  </a:lnTo>
                  <a:lnTo>
                    <a:pt x="361" y="107"/>
                  </a:lnTo>
                  <a:lnTo>
                    <a:pt x="369" y="125"/>
                  </a:lnTo>
                  <a:lnTo>
                    <a:pt x="374" y="143"/>
                  </a:lnTo>
                  <a:lnTo>
                    <a:pt x="376" y="160"/>
                  </a:lnTo>
                  <a:lnTo>
                    <a:pt x="377" y="174"/>
                  </a:lnTo>
                  <a:lnTo>
                    <a:pt x="373" y="220"/>
                  </a:lnTo>
                  <a:lnTo>
                    <a:pt x="361" y="274"/>
                  </a:lnTo>
                  <a:lnTo>
                    <a:pt x="342" y="328"/>
                  </a:lnTo>
                  <a:lnTo>
                    <a:pt x="317" y="377"/>
                  </a:lnTo>
                  <a:lnTo>
                    <a:pt x="282" y="419"/>
                  </a:lnTo>
                  <a:lnTo>
                    <a:pt x="243" y="449"/>
                  </a:lnTo>
                  <a:lnTo>
                    <a:pt x="205" y="467"/>
                  </a:lnTo>
                  <a:lnTo>
                    <a:pt x="169" y="47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6520" tIns="48260" rIns="96520" bIns="4826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4" name="Freeform 13"/>
            <p:cNvSpPr>
              <a:spLocks noChangeAspect="1"/>
            </p:cNvSpPr>
            <p:nvPr/>
          </p:nvSpPr>
          <p:spPr bwMode="auto">
            <a:xfrm>
              <a:off x="750" y="1"/>
              <a:ext cx="259" cy="1123"/>
            </a:xfrm>
            <a:custGeom>
              <a:avLst/>
              <a:gdLst>
                <a:gd name="T0" fmla="*/ 259 w 259"/>
                <a:gd name="T1" fmla="*/ 1112 h 1123"/>
                <a:gd name="T2" fmla="*/ 259 w 259"/>
                <a:gd name="T3" fmla="*/ 1109 h 1123"/>
                <a:gd name="T4" fmla="*/ 257 w 259"/>
                <a:gd name="T5" fmla="*/ 1105 h 1123"/>
                <a:gd name="T6" fmla="*/ 251 w 259"/>
                <a:gd name="T7" fmla="*/ 1098 h 1123"/>
                <a:gd name="T8" fmla="*/ 241 w 259"/>
                <a:gd name="T9" fmla="*/ 1087 h 1123"/>
                <a:gd name="T10" fmla="*/ 154 w 259"/>
                <a:gd name="T11" fmla="*/ 970 h 1123"/>
                <a:gd name="T12" fmla="*/ 100 w 259"/>
                <a:gd name="T13" fmla="*/ 836 h 1123"/>
                <a:gd name="T14" fmla="*/ 73 w 259"/>
                <a:gd name="T15" fmla="*/ 696 h 1123"/>
                <a:gd name="T16" fmla="*/ 65 w 259"/>
                <a:gd name="T17" fmla="*/ 561 h 1123"/>
                <a:gd name="T18" fmla="*/ 74 w 259"/>
                <a:gd name="T19" fmla="*/ 416 h 1123"/>
                <a:gd name="T20" fmla="*/ 103 w 259"/>
                <a:gd name="T21" fmla="*/ 276 h 1123"/>
                <a:gd name="T22" fmla="*/ 159 w 259"/>
                <a:gd name="T23" fmla="*/ 145 h 1123"/>
                <a:gd name="T24" fmla="*/ 245 w 259"/>
                <a:gd name="T25" fmla="*/ 31 h 1123"/>
                <a:gd name="T26" fmla="*/ 258 w 259"/>
                <a:gd name="T27" fmla="*/ 17 h 1123"/>
                <a:gd name="T28" fmla="*/ 259 w 259"/>
                <a:gd name="T29" fmla="*/ 11 h 1123"/>
                <a:gd name="T30" fmla="*/ 257 w 259"/>
                <a:gd name="T31" fmla="*/ 3 h 1123"/>
                <a:gd name="T32" fmla="*/ 249 w 259"/>
                <a:gd name="T33" fmla="*/ 0 h 1123"/>
                <a:gd name="T34" fmla="*/ 225 w 259"/>
                <a:gd name="T35" fmla="*/ 14 h 1123"/>
                <a:gd name="T36" fmla="*/ 180 w 259"/>
                <a:gd name="T37" fmla="*/ 56 h 1123"/>
                <a:gd name="T38" fmla="*/ 124 w 259"/>
                <a:gd name="T39" fmla="*/ 125 h 1123"/>
                <a:gd name="T40" fmla="*/ 70 w 259"/>
                <a:gd name="T41" fmla="*/ 219 h 1123"/>
                <a:gd name="T42" fmla="*/ 35 w 259"/>
                <a:gd name="T43" fmla="*/ 312 h 1123"/>
                <a:gd name="T44" fmla="*/ 14 w 259"/>
                <a:gd name="T45" fmla="*/ 401 h 1123"/>
                <a:gd name="T46" fmla="*/ 3 w 259"/>
                <a:gd name="T47" fmla="*/ 486 h 1123"/>
                <a:gd name="T48" fmla="*/ 0 w 259"/>
                <a:gd name="T49" fmla="*/ 561 h 1123"/>
                <a:gd name="T50" fmla="*/ 3 w 259"/>
                <a:gd name="T51" fmla="*/ 635 h 1123"/>
                <a:gd name="T52" fmla="*/ 14 w 259"/>
                <a:gd name="T53" fmla="*/ 722 h 1123"/>
                <a:gd name="T54" fmla="*/ 36 w 259"/>
                <a:gd name="T55" fmla="*/ 816 h 1123"/>
                <a:gd name="T56" fmla="*/ 74 w 259"/>
                <a:gd name="T57" fmla="*/ 912 h 1123"/>
                <a:gd name="T58" fmla="*/ 128 w 259"/>
                <a:gd name="T59" fmla="*/ 1003 h 1123"/>
                <a:gd name="T60" fmla="*/ 182 w 259"/>
                <a:gd name="T61" fmla="*/ 1069 h 1123"/>
                <a:gd name="T62" fmla="*/ 226 w 259"/>
                <a:gd name="T63" fmla="*/ 1110 h 1123"/>
                <a:gd name="T64" fmla="*/ 249 w 259"/>
                <a:gd name="T65" fmla="*/ 1123 h 1123"/>
                <a:gd name="T66" fmla="*/ 257 w 259"/>
                <a:gd name="T67" fmla="*/ 1120 h 1123"/>
                <a:gd name="T68" fmla="*/ 259 w 259"/>
                <a:gd name="T69" fmla="*/ 111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9" h="1123">
                  <a:moveTo>
                    <a:pt x="259" y="1112"/>
                  </a:moveTo>
                  <a:lnTo>
                    <a:pt x="259" y="1109"/>
                  </a:lnTo>
                  <a:lnTo>
                    <a:pt x="257" y="1105"/>
                  </a:lnTo>
                  <a:lnTo>
                    <a:pt x="251" y="1098"/>
                  </a:lnTo>
                  <a:lnTo>
                    <a:pt x="241" y="1087"/>
                  </a:lnTo>
                  <a:lnTo>
                    <a:pt x="154" y="970"/>
                  </a:lnTo>
                  <a:lnTo>
                    <a:pt x="100" y="836"/>
                  </a:lnTo>
                  <a:lnTo>
                    <a:pt x="73" y="696"/>
                  </a:lnTo>
                  <a:lnTo>
                    <a:pt x="65" y="561"/>
                  </a:lnTo>
                  <a:lnTo>
                    <a:pt x="74" y="416"/>
                  </a:lnTo>
                  <a:lnTo>
                    <a:pt x="103" y="276"/>
                  </a:lnTo>
                  <a:lnTo>
                    <a:pt x="159" y="145"/>
                  </a:lnTo>
                  <a:lnTo>
                    <a:pt x="245" y="31"/>
                  </a:lnTo>
                  <a:lnTo>
                    <a:pt x="258" y="17"/>
                  </a:lnTo>
                  <a:lnTo>
                    <a:pt x="259" y="11"/>
                  </a:lnTo>
                  <a:lnTo>
                    <a:pt x="257" y="3"/>
                  </a:lnTo>
                  <a:lnTo>
                    <a:pt x="249" y="0"/>
                  </a:lnTo>
                  <a:lnTo>
                    <a:pt x="225" y="14"/>
                  </a:lnTo>
                  <a:lnTo>
                    <a:pt x="180" y="56"/>
                  </a:lnTo>
                  <a:lnTo>
                    <a:pt x="124" y="125"/>
                  </a:lnTo>
                  <a:lnTo>
                    <a:pt x="70" y="219"/>
                  </a:lnTo>
                  <a:lnTo>
                    <a:pt x="35" y="312"/>
                  </a:lnTo>
                  <a:lnTo>
                    <a:pt x="14" y="401"/>
                  </a:lnTo>
                  <a:lnTo>
                    <a:pt x="3" y="486"/>
                  </a:lnTo>
                  <a:lnTo>
                    <a:pt x="0" y="561"/>
                  </a:lnTo>
                  <a:lnTo>
                    <a:pt x="3" y="635"/>
                  </a:lnTo>
                  <a:lnTo>
                    <a:pt x="14" y="722"/>
                  </a:lnTo>
                  <a:lnTo>
                    <a:pt x="36" y="816"/>
                  </a:lnTo>
                  <a:lnTo>
                    <a:pt x="74" y="912"/>
                  </a:lnTo>
                  <a:lnTo>
                    <a:pt x="128" y="1003"/>
                  </a:lnTo>
                  <a:lnTo>
                    <a:pt x="182" y="1069"/>
                  </a:lnTo>
                  <a:lnTo>
                    <a:pt x="226" y="1110"/>
                  </a:lnTo>
                  <a:lnTo>
                    <a:pt x="249" y="1123"/>
                  </a:lnTo>
                  <a:lnTo>
                    <a:pt x="257" y="1120"/>
                  </a:lnTo>
                  <a:lnTo>
                    <a:pt x="259" y="111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6520" tIns="48260" rIns="96520" bIns="4826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" name="Freeform 14"/>
            <p:cNvSpPr>
              <a:spLocks noChangeAspect="1"/>
            </p:cNvSpPr>
            <p:nvPr/>
          </p:nvSpPr>
          <p:spPr bwMode="auto">
            <a:xfrm>
              <a:off x="1107" y="347"/>
              <a:ext cx="557" cy="509"/>
            </a:xfrm>
            <a:custGeom>
              <a:avLst/>
              <a:gdLst>
                <a:gd name="T0" fmla="*/ 345 w 557"/>
                <a:gd name="T1" fmla="*/ 143 h 509"/>
                <a:gd name="T2" fmla="*/ 359 w 557"/>
                <a:gd name="T3" fmla="*/ 103 h 509"/>
                <a:gd name="T4" fmla="*/ 385 w 557"/>
                <a:gd name="T5" fmla="*/ 59 h 509"/>
                <a:gd name="T6" fmla="*/ 425 w 557"/>
                <a:gd name="T7" fmla="*/ 29 h 509"/>
                <a:gd name="T8" fmla="*/ 460 w 557"/>
                <a:gd name="T9" fmla="*/ 25 h 509"/>
                <a:gd name="T10" fmla="*/ 490 w 557"/>
                <a:gd name="T11" fmla="*/ 31 h 509"/>
                <a:gd name="T12" fmla="*/ 487 w 557"/>
                <a:gd name="T13" fmla="*/ 47 h 509"/>
                <a:gd name="T14" fmla="*/ 458 w 557"/>
                <a:gd name="T15" fmla="*/ 80 h 509"/>
                <a:gd name="T16" fmla="*/ 457 w 557"/>
                <a:gd name="T17" fmla="*/ 114 h 509"/>
                <a:gd name="T18" fmla="*/ 478 w 557"/>
                <a:gd name="T19" fmla="*/ 136 h 509"/>
                <a:gd name="T20" fmla="*/ 517 w 557"/>
                <a:gd name="T21" fmla="*/ 135 h 509"/>
                <a:gd name="T22" fmla="*/ 551 w 557"/>
                <a:gd name="T23" fmla="*/ 103 h 509"/>
                <a:gd name="T24" fmla="*/ 547 w 557"/>
                <a:gd name="T25" fmla="*/ 38 h 509"/>
                <a:gd name="T26" fmla="*/ 486 w 557"/>
                <a:gd name="T27" fmla="*/ 3 h 509"/>
                <a:gd name="T28" fmla="*/ 410 w 557"/>
                <a:gd name="T29" fmla="*/ 10 h 509"/>
                <a:gd name="T30" fmla="*/ 351 w 557"/>
                <a:gd name="T31" fmla="*/ 61 h 509"/>
                <a:gd name="T32" fmla="*/ 310 w 557"/>
                <a:gd name="T33" fmla="*/ 41 h 509"/>
                <a:gd name="T34" fmla="*/ 244 w 557"/>
                <a:gd name="T35" fmla="*/ 3 h 509"/>
                <a:gd name="T36" fmla="*/ 138 w 557"/>
                <a:gd name="T37" fmla="*/ 23 h 509"/>
                <a:gd name="T38" fmla="*/ 47 w 557"/>
                <a:gd name="T39" fmla="*/ 134 h 509"/>
                <a:gd name="T40" fmla="*/ 41 w 557"/>
                <a:gd name="T41" fmla="*/ 183 h 509"/>
                <a:gd name="T42" fmla="*/ 58 w 557"/>
                <a:gd name="T43" fmla="*/ 182 h 509"/>
                <a:gd name="T44" fmla="*/ 79 w 557"/>
                <a:gd name="T45" fmla="*/ 132 h 509"/>
                <a:gd name="T46" fmla="*/ 117 w 557"/>
                <a:gd name="T47" fmla="*/ 73 h 509"/>
                <a:gd name="T48" fmla="*/ 159 w 557"/>
                <a:gd name="T49" fmla="*/ 40 h 509"/>
                <a:gd name="T50" fmla="*/ 197 w 557"/>
                <a:gd name="T51" fmla="*/ 26 h 509"/>
                <a:gd name="T52" fmla="*/ 231 w 557"/>
                <a:gd name="T53" fmla="*/ 27 h 509"/>
                <a:gd name="T54" fmla="*/ 267 w 557"/>
                <a:gd name="T55" fmla="*/ 61 h 509"/>
                <a:gd name="T56" fmla="*/ 269 w 557"/>
                <a:gd name="T57" fmla="*/ 134 h 509"/>
                <a:gd name="T58" fmla="*/ 240 w 557"/>
                <a:gd name="T59" fmla="*/ 264 h 509"/>
                <a:gd name="T60" fmla="*/ 196 w 557"/>
                <a:gd name="T61" fmla="*/ 415 h 509"/>
                <a:gd name="T62" fmla="*/ 142 w 557"/>
                <a:gd name="T63" fmla="*/ 475 h 509"/>
                <a:gd name="T64" fmla="*/ 98 w 557"/>
                <a:gd name="T65" fmla="*/ 484 h 509"/>
                <a:gd name="T66" fmla="*/ 68 w 557"/>
                <a:gd name="T67" fmla="*/ 478 h 509"/>
                <a:gd name="T68" fmla="*/ 71 w 557"/>
                <a:gd name="T69" fmla="*/ 462 h 509"/>
                <a:gd name="T70" fmla="*/ 99 w 557"/>
                <a:gd name="T71" fmla="*/ 431 h 509"/>
                <a:gd name="T72" fmla="*/ 99 w 557"/>
                <a:gd name="T73" fmla="*/ 390 h 509"/>
                <a:gd name="T74" fmla="*/ 75 w 557"/>
                <a:gd name="T75" fmla="*/ 372 h 509"/>
                <a:gd name="T76" fmla="*/ 38 w 557"/>
                <a:gd name="T77" fmla="*/ 375 h 509"/>
                <a:gd name="T78" fmla="*/ 5 w 557"/>
                <a:gd name="T79" fmla="*/ 409 h 509"/>
                <a:gd name="T80" fmla="*/ 10 w 557"/>
                <a:gd name="T81" fmla="*/ 468 h 509"/>
                <a:gd name="T82" fmla="*/ 68 w 557"/>
                <a:gd name="T83" fmla="*/ 504 h 509"/>
                <a:gd name="T84" fmla="*/ 131 w 557"/>
                <a:gd name="T85" fmla="*/ 505 h 509"/>
                <a:gd name="T86" fmla="*/ 174 w 557"/>
                <a:gd name="T87" fmla="*/ 483 h 509"/>
                <a:gd name="T88" fmla="*/ 204 w 557"/>
                <a:gd name="T89" fmla="*/ 453 h 509"/>
                <a:gd name="T90" fmla="*/ 220 w 557"/>
                <a:gd name="T91" fmla="*/ 429 h 509"/>
                <a:gd name="T92" fmla="*/ 238 w 557"/>
                <a:gd name="T93" fmla="*/ 454 h 509"/>
                <a:gd name="T94" fmla="*/ 298 w 557"/>
                <a:gd name="T95" fmla="*/ 501 h 509"/>
                <a:gd name="T96" fmla="*/ 420 w 557"/>
                <a:gd name="T97" fmla="*/ 485 h 509"/>
                <a:gd name="T98" fmla="*/ 511 w 557"/>
                <a:gd name="T99" fmla="*/ 375 h 509"/>
                <a:gd name="T100" fmla="*/ 517 w 557"/>
                <a:gd name="T101" fmla="*/ 326 h 509"/>
                <a:gd name="T102" fmla="*/ 499 w 557"/>
                <a:gd name="T103" fmla="*/ 328 h 509"/>
                <a:gd name="T104" fmla="*/ 479 w 557"/>
                <a:gd name="T105" fmla="*/ 378 h 509"/>
                <a:gd name="T106" fmla="*/ 441 w 557"/>
                <a:gd name="T107" fmla="*/ 436 h 509"/>
                <a:gd name="T108" fmla="*/ 399 w 557"/>
                <a:gd name="T109" fmla="*/ 469 h 509"/>
                <a:gd name="T110" fmla="*/ 361 w 557"/>
                <a:gd name="T111" fmla="*/ 483 h 509"/>
                <a:gd name="T112" fmla="*/ 318 w 557"/>
                <a:gd name="T113" fmla="*/ 478 h 509"/>
                <a:gd name="T114" fmla="*/ 288 w 557"/>
                <a:gd name="T115" fmla="*/ 438 h 509"/>
                <a:gd name="T116" fmla="*/ 286 w 557"/>
                <a:gd name="T117" fmla="*/ 391 h 509"/>
                <a:gd name="T118" fmla="*/ 295 w 557"/>
                <a:gd name="T119" fmla="*/ 344 h 509"/>
                <a:gd name="T120" fmla="*/ 342 w 557"/>
                <a:gd name="T121" fmla="*/ 157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57" h="509">
                  <a:moveTo>
                    <a:pt x="342" y="157"/>
                  </a:moveTo>
                  <a:lnTo>
                    <a:pt x="345" y="143"/>
                  </a:lnTo>
                  <a:lnTo>
                    <a:pt x="351" y="124"/>
                  </a:lnTo>
                  <a:lnTo>
                    <a:pt x="359" y="103"/>
                  </a:lnTo>
                  <a:lnTo>
                    <a:pt x="370" y="80"/>
                  </a:lnTo>
                  <a:lnTo>
                    <a:pt x="385" y="59"/>
                  </a:lnTo>
                  <a:lnTo>
                    <a:pt x="403" y="41"/>
                  </a:lnTo>
                  <a:lnTo>
                    <a:pt x="425" y="29"/>
                  </a:lnTo>
                  <a:lnTo>
                    <a:pt x="452" y="25"/>
                  </a:lnTo>
                  <a:lnTo>
                    <a:pt x="460" y="25"/>
                  </a:lnTo>
                  <a:lnTo>
                    <a:pt x="473" y="27"/>
                  </a:lnTo>
                  <a:lnTo>
                    <a:pt x="490" y="31"/>
                  </a:lnTo>
                  <a:lnTo>
                    <a:pt x="508" y="39"/>
                  </a:lnTo>
                  <a:lnTo>
                    <a:pt x="487" y="47"/>
                  </a:lnTo>
                  <a:lnTo>
                    <a:pt x="470" y="62"/>
                  </a:lnTo>
                  <a:lnTo>
                    <a:pt x="458" y="80"/>
                  </a:lnTo>
                  <a:lnTo>
                    <a:pt x="455" y="100"/>
                  </a:lnTo>
                  <a:lnTo>
                    <a:pt x="457" y="114"/>
                  </a:lnTo>
                  <a:lnTo>
                    <a:pt x="464" y="126"/>
                  </a:lnTo>
                  <a:lnTo>
                    <a:pt x="478" y="136"/>
                  </a:lnTo>
                  <a:lnTo>
                    <a:pt x="497" y="140"/>
                  </a:lnTo>
                  <a:lnTo>
                    <a:pt x="517" y="135"/>
                  </a:lnTo>
                  <a:lnTo>
                    <a:pt x="537" y="123"/>
                  </a:lnTo>
                  <a:lnTo>
                    <a:pt x="551" y="103"/>
                  </a:lnTo>
                  <a:lnTo>
                    <a:pt x="557" y="74"/>
                  </a:lnTo>
                  <a:lnTo>
                    <a:pt x="547" y="38"/>
                  </a:lnTo>
                  <a:lnTo>
                    <a:pt x="520" y="15"/>
                  </a:lnTo>
                  <a:lnTo>
                    <a:pt x="486" y="3"/>
                  </a:lnTo>
                  <a:lnTo>
                    <a:pt x="454" y="0"/>
                  </a:lnTo>
                  <a:lnTo>
                    <a:pt x="410" y="10"/>
                  </a:lnTo>
                  <a:lnTo>
                    <a:pt x="375" y="33"/>
                  </a:lnTo>
                  <a:lnTo>
                    <a:pt x="351" y="61"/>
                  </a:lnTo>
                  <a:lnTo>
                    <a:pt x="336" y="85"/>
                  </a:lnTo>
                  <a:lnTo>
                    <a:pt x="310" y="41"/>
                  </a:lnTo>
                  <a:lnTo>
                    <a:pt x="277" y="15"/>
                  </a:lnTo>
                  <a:lnTo>
                    <a:pt x="244" y="3"/>
                  </a:lnTo>
                  <a:lnTo>
                    <a:pt x="215" y="0"/>
                  </a:lnTo>
                  <a:lnTo>
                    <a:pt x="138" y="23"/>
                  </a:lnTo>
                  <a:lnTo>
                    <a:pt x="82" y="76"/>
                  </a:lnTo>
                  <a:lnTo>
                    <a:pt x="47" y="134"/>
                  </a:lnTo>
                  <a:lnTo>
                    <a:pt x="35" y="173"/>
                  </a:lnTo>
                  <a:lnTo>
                    <a:pt x="41" y="183"/>
                  </a:lnTo>
                  <a:lnTo>
                    <a:pt x="48" y="184"/>
                  </a:lnTo>
                  <a:lnTo>
                    <a:pt x="58" y="182"/>
                  </a:lnTo>
                  <a:lnTo>
                    <a:pt x="63" y="172"/>
                  </a:lnTo>
                  <a:lnTo>
                    <a:pt x="79" y="132"/>
                  </a:lnTo>
                  <a:lnTo>
                    <a:pt x="97" y="99"/>
                  </a:lnTo>
                  <a:lnTo>
                    <a:pt x="117" y="73"/>
                  </a:lnTo>
                  <a:lnTo>
                    <a:pt x="138" y="54"/>
                  </a:lnTo>
                  <a:lnTo>
                    <a:pt x="159" y="40"/>
                  </a:lnTo>
                  <a:lnTo>
                    <a:pt x="179" y="31"/>
                  </a:lnTo>
                  <a:lnTo>
                    <a:pt x="197" y="26"/>
                  </a:lnTo>
                  <a:lnTo>
                    <a:pt x="213" y="25"/>
                  </a:lnTo>
                  <a:lnTo>
                    <a:pt x="231" y="27"/>
                  </a:lnTo>
                  <a:lnTo>
                    <a:pt x="251" y="38"/>
                  </a:lnTo>
                  <a:lnTo>
                    <a:pt x="267" y="61"/>
                  </a:lnTo>
                  <a:lnTo>
                    <a:pt x="273" y="100"/>
                  </a:lnTo>
                  <a:lnTo>
                    <a:pt x="269" y="134"/>
                  </a:lnTo>
                  <a:lnTo>
                    <a:pt x="259" y="188"/>
                  </a:lnTo>
                  <a:lnTo>
                    <a:pt x="240" y="264"/>
                  </a:lnTo>
                  <a:lnTo>
                    <a:pt x="213" y="367"/>
                  </a:lnTo>
                  <a:lnTo>
                    <a:pt x="196" y="415"/>
                  </a:lnTo>
                  <a:lnTo>
                    <a:pt x="172" y="452"/>
                  </a:lnTo>
                  <a:lnTo>
                    <a:pt x="142" y="475"/>
                  </a:lnTo>
                  <a:lnTo>
                    <a:pt x="107" y="484"/>
                  </a:lnTo>
                  <a:lnTo>
                    <a:pt x="98" y="484"/>
                  </a:lnTo>
                  <a:lnTo>
                    <a:pt x="85" y="482"/>
                  </a:lnTo>
                  <a:lnTo>
                    <a:pt x="68" y="478"/>
                  </a:lnTo>
                  <a:lnTo>
                    <a:pt x="51" y="469"/>
                  </a:lnTo>
                  <a:lnTo>
                    <a:pt x="71" y="462"/>
                  </a:lnTo>
                  <a:lnTo>
                    <a:pt x="87" y="449"/>
                  </a:lnTo>
                  <a:lnTo>
                    <a:pt x="99" y="431"/>
                  </a:lnTo>
                  <a:lnTo>
                    <a:pt x="104" y="409"/>
                  </a:lnTo>
                  <a:lnTo>
                    <a:pt x="99" y="390"/>
                  </a:lnTo>
                  <a:lnTo>
                    <a:pt x="89" y="378"/>
                  </a:lnTo>
                  <a:lnTo>
                    <a:pt x="75" y="372"/>
                  </a:lnTo>
                  <a:lnTo>
                    <a:pt x="62" y="369"/>
                  </a:lnTo>
                  <a:lnTo>
                    <a:pt x="38" y="375"/>
                  </a:lnTo>
                  <a:lnTo>
                    <a:pt x="18" y="389"/>
                  </a:lnTo>
                  <a:lnTo>
                    <a:pt x="5" y="409"/>
                  </a:lnTo>
                  <a:lnTo>
                    <a:pt x="0" y="434"/>
                  </a:lnTo>
                  <a:lnTo>
                    <a:pt x="10" y="468"/>
                  </a:lnTo>
                  <a:lnTo>
                    <a:pt x="35" y="491"/>
                  </a:lnTo>
                  <a:lnTo>
                    <a:pt x="68" y="504"/>
                  </a:lnTo>
                  <a:lnTo>
                    <a:pt x="106" y="509"/>
                  </a:lnTo>
                  <a:lnTo>
                    <a:pt x="131" y="505"/>
                  </a:lnTo>
                  <a:lnTo>
                    <a:pt x="154" y="496"/>
                  </a:lnTo>
                  <a:lnTo>
                    <a:pt x="174" y="483"/>
                  </a:lnTo>
                  <a:lnTo>
                    <a:pt x="191" y="469"/>
                  </a:lnTo>
                  <a:lnTo>
                    <a:pt x="204" y="453"/>
                  </a:lnTo>
                  <a:lnTo>
                    <a:pt x="214" y="439"/>
                  </a:lnTo>
                  <a:lnTo>
                    <a:pt x="220" y="429"/>
                  </a:lnTo>
                  <a:lnTo>
                    <a:pt x="223" y="423"/>
                  </a:lnTo>
                  <a:lnTo>
                    <a:pt x="238" y="454"/>
                  </a:lnTo>
                  <a:lnTo>
                    <a:pt x="263" y="482"/>
                  </a:lnTo>
                  <a:lnTo>
                    <a:pt x="298" y="501"/>
                  </a:lnTo>
                  <a:lnTo>
                    <a:pt x="344" y="509"/>
                  </a:lnTo>
                  <a:lnTo>
                    <a:pt x="420" y="485"/>
                  </a:lnTo>
                  <a:lnTo>
                    <a:pt x="477" y="433"/>
                  </a:lnTo>
                  <a:lnTo>
                    <a:pt x="511" y="375"/>
                  </a:lnTo>
                  <a:lnTo>
                    <a:pt x="523" y="336"/>
                  </a:lnTo>
                  <a:lnTo>
                    <a:pt x="517" y="326"/>
                  </a:lnTo>
                  <a:lnTo>
                    <a:pt x="509" y="324"/>
                  </a:lnTo>
                  <a:lnTo>
                    <a:pt x="499" y="328"/>
                  </a:lnTo>
                  <a:lnTo>
                    <a:pt x="495" y="337"/>
                  </a:lnTo>
                  <a:lnTo>
                    <a:pt x="479" y="378"/>
                  </a:lnTo>
                  <a:lnTo>
                    <a:pt x="461" y="411"/>
                  </a:lnTo>
                  <a:lnTo>
                    <a:pt x="441" y="436"/>
                  </a:lnTo>
                  <a:lnTo>
                    <a:pt x="420" y="455"/>
                  </a:lnTo>
                  <a:lnTo>
                    <a:pt x="399" y="469"/>
                  </a:lnTo>
                  <a:lnTo>
                    <a:pt x="379" y="478"/>
                  </a:lnTo>
                  <a:lnTo>
                    <a:pt x="361" y="483"/>
                  </a:lnTo>
                  <a:lnTo>
                    <a:pt x="346" y="484"/>
                  </a:lnTo>
                  <a:lnTo>
                    <a:pt x="318" y="478"/>
                  </a:lnTo>
                  <a:lnTo>
                    <a:pt x="299" y="461"/>
                  </a:lnTo>
                  <a:lnTo>
                    <a:pt x="288" y="438"/>
                  </a:lnTo>
                  <a:lnTo>
                    <a:pt x="284" y="410"/>
                  </a:lnTo>
                  <a:lnTo>
                    <a:pt x="286" y="391"/>
                  </a:lnTo>
                  <a:lnTo>
                    <a:pt x="289" y="370"/>
                  </a:lnTo>
                  <a:lnTo>
                    <a:pt x="295" y="344"/>
                  </a:lnTo>
                  <a:lnTo>
                    <a:pt x="304" y="311"/>
                  </a:lnTo>
                  <a:lnTo>
                    <a:pt x="342" y="15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6520" tIns="48260" rIns="96520" bIns="4826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" name="Freeform 15"/>
            <p:cNvSpPr>
              <a:spLocks noChangeAspect="1"/>
            </p:cNvSpPr>
            <p:nvPr/>
          </p:nvSpPr>
          <p:spPr bwMode="auto">
            <a:xfrm>
              <a:off x="1778" y="1"/>
              <a:ext cx="260" cy="1123"/>
            </a:xfrm>
            <a:custGeom>
              <a:avLst/>
              <a:gdLst>
                <a:gd name="T0" fmla="*/ 260 w 260"/>
                <a:gd name="T1" fmla="*/ 561 h 1123"/>
                <a:gd name="T2" fmla="*/ 257 w 260"/>
                <a:gd name="T3" fmla="*/ 488 h 1123"/>
                <a:gd name="T4" fmla="*/ 246 w 260"/>
                <a:gd name="T5" fmla="*/ 401 h 1123"/>
                <a:gd name="T6" fmla="*/ 224 w 260"/>
                <a:gd name="T7" fmla="*/ 307 h 1123"/>
                <a:gd name="T8" fmla="*/ 186 w 260"/>
                <a:gd name="T9" fmla="*/ 211 h 1123"/>
                <a:gd name="T10" fmla="*/ 132 w 260"/>
                <a:gd name="T11" fmla="*/ 120 h 1123"/>
                <a:gd name="T12" fmla="*/ 78 w 260"/>
                <a:gd name="T13" fmla="*/ 54 h 1123"/>
                <a:gd name="T14" fmla="*/ 34 w 260"/>
                <a:gd name="T15" fmla="*/ 13 h 1123"/>
                <a:gd name="T16" fmla="*/ 12 w 260"/>
                <a:gd name="T17" fmla="*/ 0 h 1123"/>
                <a:gd name="T18" fmla="*/ 3 w 260"/>
                <a:gd name="T19" fmla="*/ 3 h 1123"/>
                <a:gd name="T20" fmla="*/ 0 w 260"/>
                <a:gd name="T21" fmla="*/ 11 h 1123"/>
                <a:gd name="T22" fmla="*/ 0 w 260"/>
                <a:gd name="T23" fmla="*/ 14 h 1123"/>
                <a:gd name="T24" fmla="*/ 3 w 260"/>
                <a:gd name="T25" fmla="*/ 18 h 1123"/>
                <a:gd name="T26" fmla="*/ 9 w 260"/>
                <a:gd name="T27" fmla="*/ 25 h 1123"/>
                <a:gd name="T28" fmla="*/ 22 w 260"/>
                <a:gd name="T29" fmla="*/ 37 h 1123"/>
                <a:gd name="T30" fmla="*/ 95 w 260"/>
                <a:gd name="T31" fmla="*/ 133 h 1123"/>
                <a:gd name="T32" fmla="*/ 149 w 260"/>
                <a:gd name="T33" fmla="*/ 253 h 1123"/>
                <a:gd name="T34" fmla="*/ 183 w 260"/>
                <a:gd name="T35" fmla="*/ 396 h 1123"/>
                <a:gd name="T36" fmla="*/ 195 w 260"/>
                <a:gd name="T37" fmla="*/ 561 h 1123"/>
                <a:gd name="T38" fmla="*/ 186 w 260"/>
                <a:gd name="T39" fmla="*/ 706 h 1123"/>
                <a:gd name="T40" fmla="*/ 157 w 260"/>
                <a:gd name="T41" fmla="*/ 846 h 1123"/>
                <a:gd name="T42" fmla="*/ 102 w 260"/>
                <a:gd name="T43" fmla="*/ 977 h 1123"/>
                <a:gd name="T44" fmla="*/ 15 w 260"/>
                <a:gd name="T45" fmla="*/ 1093 h 1123"/>
                <a:gd name="T46" fmla="*/ 2 w 260"/>
                <a:gd name="T47" fmla="*/ 1106 h 1123"/>
                <a:gd name="T48" fmla="*/ 0 w 260"/>
                <a:gd name="T49" fmla="*/ 1112 h 1123"/>
                <a:gd name="T50" fmla="*/ 3 w 260"/>
                <a:gd name="T51" fmla="*/ 1120 h 1123"/>
                <a:gd name="T52" fmla="*/ 12 w 260"/>
                <a:gd name="T53" fmla="*/ 1123 h 1123"/>
                <a:gd name="T54" fmla="*/ 35 w 260"/>
                <a:gd name="T55" fmla="*/ 1109 h 1123"/>
                <a:gd name="T56" fmla="*/ 80 w 260"/>
                <a:gd name="T57" fmla="*/ 1067 h 1123"/>
                <a:gd name="T58" fmla="*/ 135 w 260"/>
                <a:gd name="T59" fmla="*/ 999 h 1123"/>
                <a:gd name="T60" fmla="*/ 189 w 260"/>
                <a:gd name="T61" fmla="*/ 904 h 1123"/>
                <a:gd name="T62" fmla="*/ 225 w 260"/>
                <a:gd name="T63" fmla="*/ 812 h 1123"/>
                <a:gd name="T64" fmla="*/ 246 w 260"/>
                <a:gd name="T65" fmla="*/ 722 h 1123"/>
                <a:gd name="T66" fmla="*/ 257 w 260"/>
                <a:gd name="T67" fmla="*/ 638 h 1123"/>
                <a:gd name="T68" fmla="*/ 260 w 260"/>
                <a:gd name="T69" fmla="*/ 561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0" h="1123">
                  <a:moveTo>
                    <a:pt x="260" y="561"/>
                  </a:moveTo>
                  <a:lnTo>
                    <a:pt x="257" y="488"/>
                  </a:lnTo>
                  <a:lnTo>
                    <a:pt x="246" y="401"/>
                  </a:lnTo>
                  <a:lnTo>
                    <a:pt x="224" y="307"/>
                  </a:lnTo>
                  <a:lnTo>
                    <a:pt x="186" y="211"/>
                  </a:lnTo>
                  <a:lnTo>
                    <a:pt x="132" y="120"/>
                  </a:lnTo>
                  <a:lnTo>
                    <a:pt x="78" y="54"/>
                  </a:lnTo>
                  <a:lnTo>
                    <a:pt x="34" y="13"/>
                  </a:lnTo>
                  <a:lnTo>
                    <a:pt x="12" y="0"/>
                  </a:lnTo>
                  <a:lnTo>
                    <a:pt x="3" y="3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3" y="18"/>
                  </a:lnTo>
                  <a:lnTo>
                    <a:pt x="9" y="25"/>
                  </a:lnTo>
                  <a:lnTo>
                    <a:pt x="22" y="37"/>
                  </a:lnTo>
                  <a:lnTo>
                    <a:pt x="95" y="133"/>
                  </a:lnTo>
                  <a:lnTo>
                    <a:pt x="149" y="253"/>
                  </a:lnTo>
                  <a:lnTo>
                    <a:pt x="183" y="396"/>
                  </a:lnTo>
                  <a:lnTo>
                    <a:pt x="195" y="561"/>
                  </a:lnTo>
                  <a:lnTo>
                    <a:pt x="186" y="706"/>
                  </a:lnTo>
                  <a:lnTo>
                    <a:pt x="157" y="846"/>
                  </a:lnTo>
                  <a:lnTo>
                    <a:pt x="102" y="977"/>
                  </a:lnTo>
                  <a:lnTo>
                    <a:pt x="15" y="1093"/>
                  </a:lnTo>
                  <a:lnTo>
                    <a:pt x="2" y="1106"/>
                  </a:lnTo>
                  <a:lnTo>
                    <a:pt x="0" y="1112"/>
                  </a:lnTo>
                  <a:lnTo>
                    <a:pt x="3" y="1120"/>
                  </a:lnTo>
                  <a:lnTo>
                    <a:pt x="12" y="1123"/>
                  </a:lnTo>
                  <a:lnTo>
                    <a:pt x="35" y="1109"/>
                  </a:lnTo>
                  <a:lnTo>
                    <a:pt x="80" y="1067"/>
                  </a:lnTo>
                  <a:lnTo>
                    <a:pt x="135" y="999"/>
                  </a:lnTo>
                  <a:lnTo>
                    <a:pt x="189" y="904"/>
                  </a:lnTo>
                  <a:lnTo>
                    <a:pt x="225" y="812"/>
                  </a:lnTo>
                  <a:lnTo>
                    <a:pt x="246" y="722"/>
                  </a:lnTo>
                  <a:lnTo>
                    <a:pt x="257" y="638"/>
                  </a:lnTo>
                  <a:lnTo>
                    <a:pt x="260" y="56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6520" tIns="48260" rIns="96520" bIns="4826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37" name="Left Brace 36"/>
          <p:cNvSpPr/>
          <p:nvPr/>
        </p:nvSpPr>
        <p:spPr>
          <a:xfrm rot="16200000">
            <a:off x="4850359" y="3903244"/>
            <a:ext cx="95424" cy="120344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Left Brace 37"/>
          <p:cNvSpPr/>
          <p:nvPr/>
        </p:nvSpPr>
        <p:spPr>
          <a:xfrm rot="16200000">
            <a:off x="6519247" y="3527721"/>
            <a:ext cx="96317" cy="19578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Curved Left Arrow 38"/>
          <p:cNvSpPr/>
          <p:nvPr/>
        </p:nvSpPr>
        <p:spPr>
          <a:xfrm>
            <a:off x="7861521" y="2329016"/>
            <a:ext cx="506712" cy="195615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511037" y="2842893"/>
            <a:ext cx="1530153" cy="74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111" dirty="0"/>
              <a:t>linear algebra</a:t>
            </a:r>
          </a:p>
        </p:txBody>
      </p:sp>
      <p:sp>
        <p:nvSpPr>
          <p:cNvPr id="41" name="Content Placeholder 5"/>
          <p:cNvSpPr txBox="1">
            <a:spLocks/>
          </p:cNvSpPr>
          <p:nvPr/>
        </p:nvSpPr>
        <p:spPr bwMode="auto">
          <a:xfrm>
            <a:off x="6037318" y="4974254"/>
            <a:ext cx="2473719" cy="58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520" tIns="48260" rIns="96520" bIns="4826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Myriad Pro"/>
                <a:ea typeface="MS PGothic" pitchFamily="34" charset="-128"/>
                <a:cs typeface="Myriad Pro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600" b="0" i="0" kern="1200">
                <a:solidFill>
                  <a:schemeClr val="tx1"/>
                </a:solidFill>
                <a:latin typeface="Myriad Pro"/>
                <a:ea typeface="MS PGothic" pitchFamily="34" charset="-128"/>
                <a:cs typeface="Myriad Pro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Myriad Pro"/>
                <a:ea typeface="MS PGothic" pitchFamily="34" charset="-128"/>
                <a:cs typeface="Myriad Pro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Myriad Pro"/>
                <a:ea typeface="MS PGothic" pitchFamily="34" charset="-128"/>
                <a:cs typeface="Myriad Pro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Myriad Pro"/>
                <a:ea typeface="MS PGothic" pitchFamily="34" charset="-128"/>
                <a:cs typeface="Myriad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111" dirty="0"/>
              <a:t>predictive variance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15</a:t>
            </a:fld>
            <a:endParaRPr lang="en-AU" altLang="en-US" dirty="0"/>
          </a:p>
        </p:txBody>
      </p:sp>
      <p:sp>
        <p:nvSpPr>
          <p:cNvPr id="2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9250" y="6845776"/>
            <a:ext cx="4162425" cy="385410"/>
          </a:xfrm>
        </p:spPr>
        <p:txBody>
          <a:bodyPr/>
          <a:lstStyle/>
          <a:p>
            <a:pPr>
              <a:defRPr/>
            </a:pPr>
            <a:r>
              <a:rPr lang="en-US" dirty="0"/>
              <a:t>Bayesian Optimization</a:t>
            </a:r>
          </a:p>
        </p:txBody>
      </p:sp>
    </p:spTree>
    <p:extLst>
      <p:ext uri="{BB962C8B-B14F-4D97-AF65-F5344CB8AC3E}">
        <p14:creationId xmlns:p14="http://schemas.microsoft.com/office/powerpoint/2010/main" val="68623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Gaussian Process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532706" y="1099220"/>
            <a:ext cx="9793088" cy="5400600"/>
          </a:xfrm>
        </p:spPr>
        <p:txBody>
          <a:bodyPr/>
          <a:lstStyle/>
          <a:p>
            <a:r>
              <a:rPr lang="en-AU" sz="2800" dirty="0"/>
              <a:t>The predictive probability</a:t>
            </a:r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r>
              <a:rPr lang="en-AU" sz="2800" dirty="0"/>
              <a:t>The covariance matrices are defined as follows</a:t>
            </a:r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929" y="1675284"/>
            <a:ext cx="5177787" cy="594859"/>
          </a:xfrm>
          <a:prstGeom prst="rect">
            <a:avLst/>
          </a:prstGeom>
        </p:spPr>
      </p:pic>
      <p:sp>
        <p:nvSpPr>
          <p:cNvPr id="25" name="Content Placeholder 5"/>
          <p:cNvSpPr txBox="1">
            <a:spLocks/>
          </p:cNvSpPr>
          <p:nvPr/>
        </p:nvSpPr>
        <p:spPr bwMode="auto">
          <a:xfrm>
            <a:off x="3875557" y="2755404"/>
            <a:ext cx="2207609" cy="58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520" tIns="48260" rIns="96520" bIns="4826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Myriad Pro"/>
                <a:ea typeface="MS PGothic" pitchFamily="34" charset="-128"/>
                <a:cs typeface="Myriad Pro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600" b="0" i="0" kern="1200">
                <a:solidFill>
                  <a:schemeClr val="tx1"/>
                </a:solidFill>
                <a:latin typeface="Myriad Pro"/>
                <a:ea typeface="MS PGothic" pitchFamily="34" charset="-128"/>
                <a:cs typeface="Myriad Pro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Myriad Pro"/>
                <a:ea typeface="MS PGothic" pitchFamily="34" charset="-128"/>
                <a:cs typeface="Myriad Pro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Myriad Pro"/>
                <a:ea typeface="MS PGothic" pitchFamily="34" charset="-128"/>
                <a:cs typeface="Myriad Pro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Myriad Pro"/>
                <a:ea typeface="MS PGothic" pitchFamily="34" charset="-128"/>
                <a:cs typeface="Myriad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900" dirty="0">
                <a:solidFill>
                  <a:srgbClr val="FF0000"/>
                </a:solidFill>
              </a:rPr>
              <a:t>predictive mean</a:t>
            </a:r>
          </a:p>
        </p:txBody>
      </p:sp>
      <p:grpSp>
        <p:nvGrpSpPr>
          <p:cNvPr id="27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4732479" y="2437367"/>
            <a:ext cx="498161" cy="274233"/>
            <a:chOff x="1" y="1"/>
            <a:chExt cx="2040" cy="1123"/>
          </a:xfrm>
        </p:grpSpPr>
        <p:sp>
          <p:nvSpPr>
            <p:cNvPr id="28" name="Freeform 5"/>
            <p:cNvSpPr>
              <a:spLocks noChangeAspect="1"/>
            </p:cNvSpPr>
            <p:nvPr/>
          </p:nvSpPr>
          <p:spPr bwMode="auto">
            <a:xfrm>
              <a:off x="1" y="347"/>
              <a:ext cx="606" cy="739"/>
            </a:xfrm>
            <a:custGeom>
              <a:avLst/>
              <a:gdLst>
                <a:gd name="T0" fmla="*/ 230 w 606"/>
                <a:gd name="T1" fmla="*/ 82 h 739"/>
                <a:gd name="T2" fmla="*/ 240 w 606"/>
                <a:gd name="T3" fmla="*/ 41 h 739"/>
                <a:gd name="T4" fmla="*/ 233 w 606"/>
                <a:gd name="T5" fmla="*/ 8 h 739"/>
                <a:gd name="T6" fmla="*/ 202 w 606"/>
                <a:gd name="T7" fmla="*/ 1 h 739"/>
                <a:gd name="T8" fmla="*/ 176 w 606"/>
                <a:gd name="T9" fmla="*/ 18 h 739"/>
                <a:gd name="T10" fmla="*/ 4 w 606"/>
                <a:gd name="T11" fmla="*/ 691 h 739"/>
                <a:gd name="T12" fmla="*/ 0 w 606"/>
                <a:gd name="T13" fmla="*/ 708 h 739"/>
                <a:gd name="T14" fmla="*/ 32 w 606"/>
                <a:gd name="T15" fmla="*/ 739 h 739"/>
                <a:gd name="T16" fmla="*/ 59 w 606"/>
                <a:gd name="T17" fmla="*/ 728 h 739"/>
                <a:gd name="T18" fmla="*/ 71 w 606"/>
                <a:gd name="T19" fmla="*/ 715 h 739"/>
                <a:gd name="T20" fmla="*/ 87 w 606"/>
                <a:gd name="T21" fmla="*/ 656 h 739"/>
                <a:gd name="T22" fmla="*/ 132 w 606"/>
                <a:gd name="T23" fmla="*/ 474 h 739"/>
                <a:gd name="T24" fmla="*/ 192 w 606"/>
                <a:gd name="T25" fmla="*/ 503 h 739"/>
                <a:gd name="T26" fmla="*/ 241 w 606"/>
                <a:gd name="T27" fmla="*/ 509 h 739"/>
                <a:gd name="T28" fmla="*/ 335 w 606"/>
                <a:gd name="T29" fmla="*/ 480 h 739"/>
                <a:gd name="T30" fmla="*/ 390 w 606"/>
                <a:gd name="T31" fmla="*/ 427 h 739"/>
                <a:gd name="T32" fmla="*/ 425 w 606"/>
                <a:gd name="T33" fmla="*/ 487 h 739"/>
                <a:gd name="T34" fmla="*/ 490 w 606"/>
                <a:gd name="T35" fmla="*/ 509 h 739"/>
                <a:gd name="T36" fmla="*/ 539 w 606"/>
                <a:gd name="T37" fmla="*/ 491 h 739"/>
                <a:gd name="T38" fmla="*/ 573 w 606"/>
                <a:gd name="T39" fmla="*/ 447 h 739"/>
                <a:gd name="T40" fmla="*/ 597 w 606"/>
                <a:gd name="T41" fmla="*/ 377 h 739"/>
                <a:gd name="T42" fmla="*/ 606 w 606"/>
                <a:gd name="T43" fmla="*/ 336 h 739"/>
                <a:gd name="T44" fmla="*/ 593 w 606"/>
                <a:gd name="T45" fmla="*/ 324 h 739"/>
                <a:gd name="T46" fmla="*/ 577 w 606"/>
                <a:gd name="T47" fmla="*/ 345 h 739"/>
                <a:gd name="T48" fmla="*/ 545 w 606"/>
                <a:gd name="T49" fmla="*/ 442 h 739"/>
                <a:gd name="T50" fmla="*/ 492 w 606"/>
                <a:gd name="T51" fmla="*/ 484 h 739"/>
                <a:gd name="T52" fmla="*/ 465 w 606"/>
                <a:gd name="T53" fmla="*/ 467 h 739"/>
                <a:gd name="T54" fmla="*/ 459 w 606"/>
                <a:gd name="T55" fmla="*/ 432 h 739"/>
                <a:gd name="T56" fmla="*/ 467 w 606"/>
                <a:gd name="T57" fmla="*/ 380 h 739"/>
                <a:gd name="T58" fmla="*/ 481 w 606"/>
                <a:gd name="T59" fmla="*/ 316 h 739"/>
                <a:gd name="T60" fmla="*/ 516 w 606"/>
                <a:gd name="T61" fmla="*/ 178 h 739"/>
                <a:gd name="T62" fmla="*/ 527 w 606"/>
                <a:gd name="T63" fmla="*/ 135 h 739"/>
                <a:gd name="T64" fmla="*/ 537 w 606"/>
                <a:gd name="T65" fmla="*/ 96 h 739"/>
                <a:gd name="T66" fmla="*/ 546 w 606"/>
                <a:gd name="T67" fmla="*/ 54 h 739"/>
                <a:gd name="T68" fmla="*/ 538 w 606"/>
                <a:gd name="T69" fmla="*/ 20 h 739"/>
                <a:gd name="T70" fmla="*/ 508 w 606"/>
                <a:gd name="T71" fmla="*/ 13 h 739"/>
                <a:gd name="T72" fmla="*/ 482 w 606"/>
                <a:gd name="T73" fmla="*/ 29 h 739"/>
                <a:gd name="T74" fmla="*/ 420 w 606"/>
                <a:gd name="T75" fmla="*/ 262 h 739"/>
                <a:gd name="T76" fmla="*/ 401 w 606"/>
                <a:gd name="T77" fmla="*/ 336 h 739"/>
                <a:gd name="T78" fmla="*/ 391 w 606"/>
                <a:gd name="T79" fmla="*/ 376 h 739"/>
                <a:gd name="T80" fmla="*/ 380 w 606"/>
                <a:gd name="T81" fmla="*/ 395 h 739"/>
                <a:gd name="T82" fmla="*/ 352 w 606"/>
                <a:gd name="T83" fmla="*/ 432 h 739"/>
                <a:gd name="T84" fmla="*/ 306 w 606"/>
                <a:gd name="T85" fmla="*/ 468 h 739"/>
                <a:gd name="T86" fmla="*/ 245 w 606"/>
                <a:gd name="T87" fmla="*/ 484 h 739"/>
                <a:gd name="T88" fmla="*/ 183 w 606"/>
                <a:gd name="T89" fmla="*/ 458 h 739"/>
                <a:gd name="T90" fmla="*/ 162 w 606"/>
                <a:gd name="T91" fmla="*/ 386 h 739"/>
                <a:gd name="T92" fmla="*/ 178 w 606"/>
                <a:gd name="T93" fmla="*/ 291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06" h="739">
                  <a:moveTo>
                    <a:pt x="225" y="103"/>
                  </a:moveTo>
                  <a:lnTo>
                    <a:pt x="230" y="82"/>
                  </a:lnTo>
                  <a:lnTo>
                    <a:pt x="235" y="60"/>
                  </a:lnTo>
                  <a:lnTo>
                    <a:pt x="240" y="41"/>
                  </a:lnTo>
                  <a:lnTo>
                    <a:pt x="242" y="31"/>
                  </a:lnTo>
                  <a:lnTo>
                    <a:pt x="233" y="8"/>
                  </a:lnTo>
                  <a:lnTo>
                    <a:pt x="209" y="0"/>
                  </a:lnTo>
                  <a:lnTo>
                    <a:pt x="202" y="1"/>
                  </a:lnTo>
                  <a:lnTo>
                    <a:pt x="189" y="5"/>
                  </a:lnTo>
                  <a:lnTo>
                    <a:pt x="176" y="18"/>
                  </a:lnTo>
                  <a:lnTo>
                    <a:pt x="165" y="41"/>
                  </a:lnTo>
                  <a:lnTo>
                    <a:pt x="4" y="691"/>
                  </a:lnTo>
                  <a:lnTo>
                    <a:pt x="1" y="704"/>
                  </a:lnTo>
                  <a:lnTo>
                    <a:pt x="0" y="708"/>
                  </a:lnTo>
                  <a:lnTo>
                    <a:pt x="9" y="730"/>
                  </a:lnTo>
                  <a:lnTo>
                    <a:pt x="32" y="739"/>
                  </a:lnTo>
                  <a:lnTo>
                    <a:pt x="47" y="736"/>
                  </a:lnTo>
                  <a:lnTo>
                    <a:pt x="59" y="728"/>
                  </a:lnTo>
                  <a:lnTo>
                    <a:pt x="67" y="721"/>
                  </a:lnTo>
                  <a:lnTo>
                    <a:pt x="71" y="715"/>
                  </a:lnTo>
                  <a:lnTo>
                    <a:pt x="76" y="698"/>
                  </a:lnTo>
                  <a:lnTo>
                    <a:pt x="87" y="656"/>
                  </a:lnTo>
                  <a:lnTo>
                    <a:pt x="105" y="583"/>
                  </a:lnTo>
                  <a:lnTo>
                    <a:pt x="132" y="474"/>
                  </a:lnTo>
                  <a:lnTo>
                    <a:pt x="161" y="492"/>
                  </a:lnTo>
                  <a:lnTo>
                    <a:pt x="192" y="503"/>
                  </a:lnTo>
                  <a:lnTo>
                    <a:pt x="219" y="508"/>
                  </a:lnTo>
                  <a:lnTo>
                    <a:pt x="241" y="509"/>
                  </a:lnTo>
                  <a:lnTo>
                    <a:pt x="293" y="501"/>
                  </a:lnTo>
                  <a:lnTo>
                    <a:pt x="335" y="480"/>
                  </a:lnTo>
                  <a:lnTo>
                    <a:pt x="366" y="453"/>
                  </a:lnTo>
                  <a:lnTo>
                    <a:pt x="390" y="427"/>
                  </a:lnTo>
                  <a:lnTo>
                    <a:pt x="402" y="461"/>
                  </a:lnTo>
                  <a:lnTo>
                    <a:pt x="425" y="487"/>
                  </a:lnTo>
                  <a:lnTo>
                    <a:pt x="455" y="503"/>
                  </a:lnTo>
                  <a:lnTo>
                    <a:pt x="490" y="509"/>
                  </a:lnTo>
                  <a:lnTo>
                    <a:pt x="517" y="504"/>
                  </a:lnTo>
                  <a:lnTo>
                    <a:pt x="539" y="491"/>
                  </a:lnTo>
                  <a:lnTo>
                    <a:pt x="558" y="472"/>
                  </a:lnTo>
                  <a:lnTo>
                    <a:pt x="573" y="447"/>
                  </a:lnTo>
                  <a:lnTo>
                    <a:pt x="586" y="413"/>
                  </a:lnTo>
                  <a:lnTo>
                    <a:pt x="597" y="377"/>
                  </a:lnTo>
                  <a:lnTo>
                    <a:pt x="604" y="349"/>
                  </a:lnTo>
                  <a:lnTo>
                    <a:pt x="606" y="336"/>
                  </a:lnTo>
                  <a:lnTo>
                    <a:pt x="601" y="326"/>
                  </a:lnTo>
                  <a:lnTo>
                    <a:pt x="593" y="324"/>
                  </a:lnTo>
                  <a:lnTo>
                    <a:pt x="582" y="329"/>
                  </a:lnTo>
                  <a:lnTo>
                    <a:pt x="577" y="345"/>
                  </a:lnTo>
                  <a:lnTo>
                    <a:pt x="562" y="397"/>
                  </a:lnTo>
                  <a:lnTo>
                    <a:pt x="545" y="442"/>
                  </a:lnTo>
                  <a:lnTo>
                    <a:pt x="522" y="473"/>
                  </a:lnTo>
                  <a:lnTo>
                    <a:pt x="492" y="484"/>
                  </a:lnTo>
                  <a:lnTo>
                    <a:pt x="474" y="479"/>
                  </a:lnTo>
                  <a:lnTo>
                    <a:pt x="465" y="467"/>
                  </a:lnTo>
                  <a:lnTo>
                    <a:pt x="460" y="450"/>
                  </a:lnTo>
                  <a:lnTo>
                    <a:pt x="459" y="432"/>
                  </a:lnTo>
                  <a:lnTo>
                    <a:pt x="461" y="409"/>
                  </a:lnTo>
                  <a:lnTo>
                    <a:pt x="467" y="380"/>
                  </a:lnTo>
                  <a:lnTo>
                    <a:pt x="474" y="347"/>
                  </a:lnTo>
                  <a:lnTo>
                    <a:pt x="481" y="316"/>
                  </a:lnTo>
                  <a:lnTo>
                    <a:pt x="513" y="194"/>
                  </a:lnTo>
                  <a:lnTo>
                    <a:pt x="516" y="178"/>
                  </a:lnTo>
                  <a:lnTo>
                    <a:pt x="522" y="156"/>
                  </a:lnTo>
                  <a:lnTo>
                    <a:pt x="527" y="135"/>
                  </a:lnTo>
                  <a:lnTo>
                    <a:pt x="531" y="118"/>
                  </a:lnTo>
                  <a:lnTo>
                    <a:pt x="537" y="96"/>
                  </a:lnTo>
                  <a:lnTo>
                    <a:pt x="542" y="73"/>
                  </a:lnTo>
                  <a:lnTo>
                    <a:pt x="546" y="54"/>
                  </a:lnTo>
                  <a:lnTo>
                    <a:pt x="549" y="43"/>
                  </a:lnTo>
                  <a:lnTo>
                    <a:pt x="538" y="20"/>
                  </a:lnTo>
                  <a:lnTo>
                    <a:pt x="516" y="12"/>
                  </a:lnTo>
                  <a:lnTo>
                    <a:pt x="508" y="13"/>
                  </a:lnTo>
                  <a:lnTo>
                    <a:pt x="495" y="18"/>
                  </a:lnTo>
                  <a:lnTo>
                    <a:pt x="482" y="29"/>
                  </a:lnTo>
                  <a:lnTo>
                    <a:pt x="473" y="51"/>
                  </a:lnTo>
                  <a:lnTo>
                    <a:pt x="420" y="262"/>
                  </a:lnTo>
                  <a:lnTo>
                    <a:pt x="410" y="302"/>
                  </a:lnTo>
                  <a:lnTo>
                    <a:pt x="401" y="336"/>
                  </a:lnTo>
                  <a:lnTo>
                    <a:pt x="395" y="361"/>
                  </a:lnTo>
                  <a:lnTo>
                    <a:pt x="391" y="376"/>
                  </a:lnTo>
                  <a:lnTo>
                    <a:pt x="388" y="382"/>
                  </a:lnTo>
                  <a:lnTo>
                    <a:pt x="380" y="395"/>
                  </a:lnTo>
                  <a:lnTo>
                    <a:pt x="368" y="413"/>
                  </a:lnTo>
                  <a:lnTo>
                    <a:pt x="352" y="432"/>
                  </a:lnTo>
                  <a:lnTo>
                    <a:pt x="331" y="451"/>
                  </a:lnTo>
                  <a:lnTo>
                    <a:pt x="306" y="468"/>
                  </a:lnTo>
                  <a:lnTo>
                    <a:pt x="277" y="480"/>
                  </a:lnTo>
                  <a:lnTo>
                    <a:pt x="245" y="484"/>
                  </a:lnTo>
                  <a:lnTo>
                    <a:pt x="209" y="477"/>
                  </a:lnTo>
                  <a:lnTo>
                    <a:pt x="183" y="458"/>
                  </a:lnTo>
                  <a:lnTo>
                    <a:pt x="168" y="427"/>
                  </a:lnTo>
                  <a:lnTo>
                    <a:pt x="162" y="386"/>
                  </a:lnTo>
                  <a:lnTo>
                    <a:pt x="168" y="338"/>
                  </a:lnTo>
                  <a:lnTo>
                    <a:pt x="178" y="291"/>
                  </a:lnTo>
                  <a:lnTo>
                    <a:pt x="225" y="1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6520" tIns="48260" rIns="96520" bIns="4826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" name="Freeform 6"/>
            <p:cNvSpPr>
              <a:spLocks noChangeAspect="1"/>
            </p:cNvSpPr>
            <p:nvPr/>
          </p:nvSpPr>
          <p:spPr bwMode="auto">
            <a:xfrm>
              <a:off x="752" y="1"/>
              <a:ext cx="260" cy="1123"/>
            </a:xfrm>
            <a:custGeom>
              <a:avLst/>
              <a:gdLst>
                <a:gd name="T0" fmla="*/ 260 w 260"/>
                <a:gd name="T1" fmla="*/ 1112 h 1123"/>
                <a:gd name="T2" fmla="*/ 260 w 260"/>
                <a:gd name="T3" fmla="*/ 1109 h 1123"/>
                <a:gd name="T4" fmla="*/ 258 w 260"/>
                <a:gd name="T5" fmla="*/ 1105 h 1123"/>
                <a:gd name="T6" fmla="*/ 252 w 260"/>
                <a:gd name="T7" fmla="*/ 1098 h 1123"/>
                <a:gd name="T8" fmla="*/ 241 w 260"/>
                <a:gd name="T9" fmla="*/ 1087 h 1123"/>
                <a:gd name="T10" fmla="*/ 155 w 260"/>
                <a:gd name="T11" fmla="*/ 970 h 1123"/>
                <a:gd name="T12" fmla="*/ 101 w 260"/>
                <a:gd name="T13" fmla="*/ 836 h 1123"/>
                <a:gd name="T14" fmla="*/ 73 w 260"/>
                <a:gd name="T15" fmla="*/ 696 h 1123"/>
                <a:gd name="T16" fmla="*/ 66 w 260"/>
                <a:gd name="T17" fmla="*/ 561 h 1123"/>
                <a:gd name="T18" fmla="*/ 74 w 260"/>
                <a:gd name="T19" fmla="*/ 416 h 1123"/>
                <a:gd name="T20" fmla="*/ 104 w 260"/>
                <a:gd name="T21" fmla="*/ 276 h 1123"/>
                <a:gd name="T22" fmla="*/ 159 w 260"/>
                <a:gd name="T23" fmla="*/ 145 h 1123"/>
                <a:gd name="T24" fmla="*/ 246 w 260"/>
                <a:gd name="T25" fmla="*/ 31 h 1123"/>
                <a:gd name="T26" fmla="*/ 258 w 260"/>
                <a:gd name="T27" fmla="*/ 17 h 1123"/>
                <a:gd name="T28" fmla="*/ 260 w 260"/>
                <a:gd name="T29" fmla="*/ 11 h 1123"/>
                <a:gd name="T30" fmla="*/ 257 w 260"/>
                <a:gd name="T31" fmla="*/ 3 h 1123"/>
                <a:gd name="T32" fmla="*/ 249 w 260"/>
                <a:gd name="T33" fmla="*/ 0 h 1123"/>
                <a:gd name="T34" fmla="*/ 226 w 260"/>
                <a:gd name="T35" fmla="*/ 14 h 1123"/>
                <a:gd name="T36" fmla="*/ 181 w 260"/>
                <a:gd name="T37" fmla="*/ 56 h 1123"/>
                <a:gd name="T38" fmla="*/ 125 w 260"/>
                <a:gd name="T39" fmla="*/ 125 h 1123"/>
                <a:gd name="T40" fmla="*/ 71 w 260"/>
                <a:gd name="T41" fmla="*/ 219 h 1123"/>
                <a:gd name="T42" fmla="*/ 36 w 260"/>
                <a:gd name="T43" fmla="*/ 312 h 1123"/>
                <a:gd name="T44" fmla="*/ 14 w 260"/>
                <a:gd name="T45" fmla="*/ 401 h 1123"/>
                <a:gd name="T46" fmla="*/ 4 w 260"/>
                <a:gd name="T47" fmla="*/ 486 h 1123"/>
                <a:gd name="T48" fmla="*/ 0 w 260"/>
                <a:gd name="T49" fmla="*/ 561 h 1123"/>
                <a:gd name="T50" fmla="*/ 4 w 260"/>
                <a:gd name="T51" fmla="*/ 635 h 1123"/>
                <a:gd name="T52" fmla="*/ 14 w 260"/>
                <a:gd name="T53" fmla="*/ 722 h 1123"/>
                <a:gd name="T54" fmla="*/ 37 w 260"/>
                <a:gd name="T55" fmla="*/ 816 h 1123"/>
                <a:gd name="T56" fmla="*/ 75 w 260"/>
                <a:gd name="T57" fmla="*/ 912 h 1123"/>
                <a:gd name="T58" fmla="*/ 128 w 260"/>
                <a:gd name="T59" fmla="*/ 1003 h 1123"/>
                <a:gd name="T60" fmla="*/ 183 w 260"/>
                <a:gd name="T61" fmla="*/ 1069 h 1123"/>
                <a:gd name="T62" fmla="*/ 227 w 260"/>
                <a:gd name="T63" fmla="*/ 1110 h 1123"/>
                <a:gd name="T64" fmla="*/ 249 w 260"/>
                <a:gd name="T65" fmla="*/ 1123 h 1123"/>
                <a:gd name="T66" fmla="*/ 257 w 260"/>
                <a:gd name="T67" fmla="*/ 1120 h 1123"/>
                <a:gd name="T68" fmla="*/ 260 w 260"/>
                <a:gd name="T69" fmla="*/ 111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0" h="1123">
                  <a:moveTo>
                    <a:pt x="260" y="1112"/>
                  </a:moveTo>
                  <a:lnTo>
                    <a:pt x="260" y="1109"/>
                  </a:lnTo>
                  <a:lnTo>
                    <a:pt x="258" y="1105"/>
                  </a:lnTo>
                  <a:lnTo>
                    <a:pt x="252" y="1098"/>
                  </a:lnTo>
                  <a:lnTo>
                    <a:pt x="241" y="1087"/>
                  </a:lnTo>
                  <a:lnTo>
                    <a:pt x="155" y="970"/>
                  </a:lnTo>
                  <a:lnTo>
                    <a:pt x="101" y="836"/>
                  </a:lnTo>
                  <a:lnTo>
                    <a:pt x="73" y="696"/>
                  </a:lnTo>
                  <a:lnTo>
                    <a:pt x="66" y="561"/>
                  </a:lnTo>
                  <a:lnTo>
                    <a:pt x="74" y="416"/>
                  </a:lnTo>
                  <a:lnTo>
                    <a:pt x="104" y="276"/>
                  </a:lnTo>
                  <a:lnTo>
                    <a:pt x="159" y="145"/>
                  </a:lnTo>
                  <a:lnTo>
                    <a:pt x="246" y="31"/>
                  </a:lnTo>
                  <a:lnTo>
                    <a:pt x="258" y="17"/>
                  </a:lnTo>
                  <a:lnTo>
                    <a:pt x="260" y="11"/>
                  </a:lnTo>
                  <a:lnTo>
                    <a:pt x="257" y="3"/>
                  </a:lnTo>
                  <a:lnTo>
                    <a:pt x="249" y="0"/>
                  </a:lnTo>
                  <a:lnTo>
                    <a:pt x="226" y="14"/>
                  </a:lnTo>
                  <a:lnTo>
                    <a:pt x="181" y="56"/>
                  </a:lnTo>
                  <a:lnTo>
                    <a:pt x="125" y="125"/>
                  </a:lnTo>
                  <a:lnTo>
                    <a:pt x="71" y="219"/>
                  </a:lnTo>
                  <a:lnTo>
                    <a:pt x="36" y="312"/>
                  </a:lnTo>
                  <a:lnTo>
                    <a:pt x="14" y="401"/>
                  </a:lnTo>
                  <a:lnTo>
                    <a:pt x="4" y="486"/>
                  </a:lnTo>
                  <a:lnTo>
                    <a:pt x="0" y="561"/>
                  </a:lnTo>
                  <a:lnTo>
                    <a:pt x="4" y="635"/>
                  </a:lnTo>
                  <a:lnTo>
                    <a:pt x="14" y="722"/>
                  </a:lnTo>
                  <a:lnTo>
                    <a:pt x="37" y="816"/>
                  </a:lnTo>
                  <a:lnTo>
                    <a:pt x="75" y="912"/>
                  </a:lnTo>
                  <a:lnTo>
                    <a:pt x="128" y="1003"/>
                  </a:lnTo>
                  <a:lnTo>
                    <a:pt x="183" y="1069"/>
                  </a:lnTo>
                  <a:lnTo>
                    <a:pt x="227" y="1110"/>
                  </a:lnTo>
                  <a:lnTo>
                    <a:pt x="249" y="1123"/>
                  </a:lnTo>
                  <a:lnTo>
                    <a:pt x="257" y="1120"/>
                  </a:lnTo>
                  <a:lnTo>
                    <a:pt x="260" y="111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6520" tIns="48260" rIns="96520" bIns="4826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" name="Freeform 7"/>
            <p:cNvSpPr>
              <a:spLocks noChangeAspect="1"/>
            </p:cNvSpPr>
            <p:nvPr/>
          </p:nvSpPr>
          <p:spPr bwMode="auto">
            <a:xfrm>
              <a:off x="1110" y="347"/>
              <a:ext cx="558" cy="509"/>
            </a:xfrm>
            <a:custGeom>
              <a:avLst/>
              <a:gdLst>
                <a:gd name="T0" fmla="*/ 345 w 558"/>
                <a:gd name="T1" fmla="*/ 143 h 509"/>
                <a:gd name="T2" fmla="*/ 359 w 558"/>
                <a:gd name="T3" fmla="*/ 103 h 509"/>
                <a:gd name="T4" fmla="*/ 385 w 558"/>
                <a:gd name="T5" fmla="*/ 59 h 509"/>
                <a:gd name="T6" fmla="*/ 425 w 558"/>
                <a:gd name="T7" fmla="*/ 29 h 509"/>
                <a:gd name="T8" fmla="*/ 460 w 558"/>
                <a:gd name="T9" fmla="*/ 25 h 509"/>
                <a:gd name="T10" fmla="*/ 490 w 558"/>
                <a:gd name="T11" fmla="*/ 31 h 509"/>
                <a:gd name="T12" fmla="*/ 486 w 558"/>
                <a:gd name="T13" fmla="*/ 47 h 509"/>
                <a:gd name="T14" fmla="*/ 459 w 558"/>
                <a:gd name="T15" fmla="*/ 80 h 509"/>
                <a:gd name="T16" fmla="*/ 457 w 558"/>
                <a:gd name="T17" fmla="*/ 114 h 509"/>
                <a:gd name="T18" fmla="*/ 477 w 558"/>
                <a:gd name="T19" fmla="*/ 136 h 509"/>
                <a:gd name="T20" fmla="*/ 517 w 558"/>
                <a:gd name="T21" fmla="*/ 135 h 509"/>
                <a:gd name="T22" fmla="*/ 552 w 558"/>
                <a:gd name="T23" fmla="*/ 103 h 509"/>
                <a:gd name="T24" fmla="*/ 546 w 558"/>
                <a:gd name="T25" fmla="*/ 38 h 509"/>
                <a:gd name="T26" fmla="*/ 485 w 558"/>
                <a:gd name="T27" fmla="*/ 3 h 509"/>
                <a:gd name="T28" fmla="*/ 409 w 558"/>
                <a:gd name="T29" fmla="*/ 10 h 509"/>
                <a:gd name="T30" fmla="*/ 350 w 558"/>
                <a:gd name="T31" fmla="*/ 61 h 509"/>
                <a:gd name="T32" fmla="*/ 310 w 558"/>
                <a:gd name="T33" fmla="*/ 41 h 509"/>
                <a:gd name="T34" fmla="*/ 243 w 558"/>
                <a:gd name="T35" fmla="*/ 3 h 509"/>
                <a:gd name="T36" fmla="*/ 137 w 558"/>
                <a:gd name="T37" fmla="*/ 23 h 509"/>
                <a:gd name="T38" fmla="*/ 46 w 558"/>
                <a:gd name="T39" fmla="*/ 134 h 509"/>
                <a:gd name="T40" fmla="*/ 41 w 558"/>
                <a:gd name="T41" fmla="*/ 183 h 509"/>
                <a:gd name="T42" fmla="*/ 58 w 558"/>
                <a:gd name="T43" fmla="*/ 182 h 509"/>
                <a:gd name="T44" fmla="*/ 79 w 558"/>
                <a:gd name="T45" fmla="*/ 132 h 509"/>
                <a:gd name="T46" fmla="*/ 117 w 558"/>
                <a:gd name="T47" fmla="*/ 73 h 509"/>
                <a:gd name="T48" fmla="*/ 158 w 558"/>
                <a:gd name="T49" fmla="*/ 40 h 509"/>
                <a:gd name="T50" fmla="*/ 197 w 558"/>
                <a:gd name="T51" fmla="*/ 26 h 509"/>
                <a:gd name="T52" fmla="*/ 231 w 558"/>
                <a:gd name="T53" fmla="*/ 27 h 509"/>
                <a:gd name="T54" fmla="*/ 266 w 558"/>
                <a:gd name="T55" fmla="*/ 61 h 509"/>
                <a:gd name="T56" fmla="*/ 270 w 558"/>
                <a:gd name="T57" fmla="*/ 134 h 509"/>
                <a:gd name="T58" fmla="*/ 240 w 558"/>
                <a:gd name="T59" fmla="*/ 264 h 509"/>
                <a:gd name="T60" fmla="*/ 195 w 558"/>
                <a:gd name="T61" fmla="*/ 415 h 509"/>
                <a:gd name="T62" fmla="*/ 141 w 558"/>
                <a:gd name="T63" fmla="*/ 475 h 509"/>
                <a:gd name="T64" fmla="*/ 98 w 558"/>
                <a:gd name="T65" fmla="*/ 484 h 509"/>
                <a:gd name="T66" fmla="*/ 68 w 558"/>
                <a:gd name="T67" fmla="*/ 478 h 509"/>
                <a:gd name="T68" fmla="*/ 71 w 558"/>
                <a:gd name="T69" fmla="*/ 462 h 509"/>
                <a:gd name="T70" fmla="*/ 99 w 558"/>
                <a:gd name="T71" fmla="*/ 431 h 509"/>
                <a:gd name="T72" fmla="*/ 99 w 558"/>
                <a:gd name="T73" fmla="*/ 390 h 509"/>
                <a:gd name="T74" fmla="*/ 75 w 558"/>
                <a:gd name="T75" fmla="*/ 372 h 509"/>
                <a:gd name="T76" fmla="*/ 38 w 558"/>
                <a:gd name="T77" fmla="*/ 375 h 509"/>
                <a:gd name="T78" fmla="*/ 5 w 558"/>
                <a:gd name="T79" fmla="*/ 409 h 509"/>
                <a:gd name="T80" fmla="*/ 10 w 558"/>
                <a:gd name="T81" fmla="*/ 468 h 509"/>
                <a:gd name="T82" fmla="*/ 68 w 558"/>
                <a:gd name="T83" fmla="*/ 504 h 509"/>
                <a:gd name="T84" fmla="*/ 132 w 558"/>
                <a:gd name="T85" fmla="*/ 505 h 509"/>
                <a:gd name="T86" fmla="*/ 174 w 558"/>
                <a:gd name="T87" fmla="*/ 483 h 509"/>
                <a:gd name="T88" fmla="*/ 204 w 558"/>
                <a:gd name="T89" fmla="*/ 453 h 509"/>
                <a:gd name="T90" fmla="*/ 220 w 558"/>
                <a:gd name="T91" fmla="*/ 429 h 509"/>
                <a:gd name="T92" fmla="*/ 238 w 558"/>
                <a:gd name="T93" fmla="*/ 454 h 509"/>
                <a:gd name="T94" fmla="*/ 298 w 558"/>
                <a:gd name="T95" fmla="*/ 501 h 509"/>
                <a:gd name="T96" fmla="*/ 420 w 558"/>
                <a:gd name="T97" fmla="*/ 485 h 509"/>
                <a:gd name="T98" fmla="*/ 510 w 558"/>
                <a:gd name="T99" fmla="*/ 375 h 509"/>
                <a:gd name="T100" fmla="*/ 517 w 558"/>
                <a:gd name="T101" fmla="*/ 326 h 509"/>
                <a:gd name="T102" fmla="*/ 499 w 558"/>
                <a:gd name="T103" fmla="*/ 328 h 509"/>
                <a:gd name="T104" fmla="*/ 479 w 558"/>
                <a:gd name="T105" fmla="*/ 378 h 509"/>
                <a:gd name="T106" fmla="*/ 441 w 558"/>
                <a:gd name="T107" fmla="*/ 436 h 509"/>
                <a:gd name="T108" fmla="*/ 399 w 558"/>
                <a:gd name="T109" fmla="*/ 469 h 509"/>
                <a:gd name="T110" fmla="*/ 361 w 558"/>
                <a:gd name="T111" fmla="*/ 483 h 509"/>
                <a:gd name="T112" fmla="*/ 318 w 558"/>
                <a:gd name="T113" fmla="*/ 478 h 509"/>
                <a:gd name="T114" fmla="*/ 288 w 558"/>
                <a:gd name="T115" fmla="*/ 438 h 509"/>
                <a:gd name="T116" fmla="*/ 286 w 558"/>
                <a:gd name="T117" fmla="*/ 391 h 509"/>
                <a:gd name="T118" fmla="*/ 295 w 558"/>
                <a:gd name="T119" fmla="*/ 344 h 509"/>
                <a:gd name="T120" fmla="*/ 341 w 558"/>
                <a:gd name="T121" fmla="*/ 157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58" h="509">
                  <a:moveTo>
                    <a:pt x="341" y="157"/>
                  </a:moveTo>
                  <a:lnTo>
                    <a:pt x="345" y="143"/>
                  </a:lnTo>
                  <a:lnTo>
                    <a:pt x="350" y="124"/>
                  </a:lnTo>
                  <a:lnTo>
                    <a:pt x="359" y="103"/>
                  </a:lnTo>
                  <a:lnTo>
                    <a:pt x="370" y="80"/>
                  </a:lnTo>
                  <a:lnTo>
                    <a:pt x="385" y="59"/>
                  </a:lnTo>
                  <a:lnTo>
                    <a:pt x="403" y="41"/>
                  </a:lnTo>
                  <a:lnTo>
                    <a:pt x="425" y="29"/>
                  </a:lnTo>
                  <a:lnTo>
                    <a:pt x="452" y="25"/>
                  </a:lnTo>
                  <a:lnTo>
                    <a:pt x="460" y="25"/>
                  </a:lnTo>
                  <a:lnTo>
                    <a:pt x="474" y="27"/>
                  </a:lnTo>
                  <a:lnTo>
                    <a:pt x="490" y="31"/>
                  </a:lnTo>
                  <a:lnTo>
                    <a:pt x="508" y="39"/>
                  </a:lnTo>
                  <a:lnTo>
                    <a:pt x="486" y="47"/>
                  </a:lnTo>
                  <a:lnTo>
                    <a:pt x="469" y="62"/>
                  </a:lnTo>
                  <a:lnTo>
                    <a:pt x="459" y="80"/>
                  </a:lnTo>
                  <a:lnTo>
                    <a:pt x="454" y="100"/>
                  </a:lnTo>
                  <a:lnTo>
                    <a:pt x="457" y="114"/>
                  </a:lnTo>
                  <a:lnTo>
                    <a:pt x="464" y="126"/>
                  </a:lnTo>
                  <a:lnTo>
                    <a:pt x="477" y="136"/>
                  </a:lnTo>
                  <a:lnTo>
                    <a:pt x="497" y="140"/>
                  </a:lnTo>
                  <a:lnTo>
                    <a:pt x="517" y="135"/>
                  </a:lnTo>
                  <a:lnTo>
                    <a:pt x="536" y="123"/>
                  </a:lnTo>
                  <a:lnTo>
                    <a:pt x="552" y="103"/>
                  </a:lnTo>
                  <a:lnTo>
                    <a:pt x="558" y="74"/>
                  </a:lnTo>
                  <a:lnTo>
                    <a:pt x="546" y="38"/>
                  </a:lnTo>
                  <a:lnTo>
                    <a:pt x="520" y="15"/>
                  </a:lnTo>
                  <a:lnTo>
                    <a:pt x="485" y="3"/>
                  </a:lnTo>
                  <a:lnTo>
                    <a:pt x="453" y="0"/>
                  </a:lnTo>
                  <a:lnTo>
                    <a:pt x="409" y="10"/>
                  </a:lnTo>
                  <a:lnTo>
                    <a:pt x="375" y="33"/>
                  </a:lnTo>
                  <a:lnTo>
                    <a:pt x="350" y="61"/>
                  </a:lnTo>
                  <a:lnTo>
                    <a:pt x="335" y="85"/>
                  </a:lnTo>
                  <a:lnTo>
                    <a:pt x="310" y="41"/>
                  </a:lnTo>
                  <a:lnTo>
                    <a:pt x="277" y="15"/>
                  </a:lnTo>
                  <a:lnTo>
                    <a:pt x="243" y="3"/>
                  </a:lnTo>
                  <a:lnTo>
                    <a:pt x="215" y="0"/>
                  </a:lnTo>
                  <a:lnTo>
                    <a:pt x="137" y="23"/>
                  </a:lnTo>
                  <a:lnTo>
                    <a:pt x="81" y="76"/>
                  </a:lnTo>
                  <a:lnTo>
                    <a:pt x="46" y="134"/>
                  </a:lnTo>
                  <a:lnTo>
                    <a:pt x="35" y="173"/>
                  </a:lnTo>
                  <a:lnTo>
                    <a:pt x="41" y="183"/>
                  </a:lnTo>
                  <a:lnTo>
                    <a:pt x="48" y="184"/>
                  </a:lnTo>
                  <a:lnTo>
                    <a:pt x="58" y="182"/>
                  </a:lnTo>
                  <a:lnTo>
                    <a:pt x="63" y="172"/>
                  </a:lnTo>
                  <a:lnTo>
                    <a:pt x="79" y="132"/>
                  </a:lnTo>
                  <a:lnTo>
                    <a:pt x="97" y="99"/>
                  </a:lnTo>
                  <a:lnTo>
                    <a:pt x="117" y="73"/>
                  </a:lnTo>
                  <a:lnTo>
                    <a:pt x="138" y="54"/>
                  </a:lnTo>
                  <a:lnTo>
                    <a:pt x="158" y="40"/>
                  </a:lnTo>
                  <a:lnTo>
                    <a:pt x="179" y="31"/>
                  </a:lnTo>
                  <a:lnTo>
                    <a:pt x="197" y="26"/>
                  </a:lnTo>
                  <a:lnTo>
                    <a:pt x="212" y="25"/>
                  </a:lnTo>
                  <a:lnTo>
                    <a:pt x="231" y="27"/>
                  </a:lnTo>
                  <a:lnTo>
                    <a:pt x="251" y="38"/>
                  </a:lnTo>
                  <a:lnTo>
                    <a:pt x="266" y="61"/>
                  </a:lnTo>
                  <a:lnTo>
                    <a:pt x="273" y="100"/>
                  </a:lnTo>
                  <a:lnTo>
                    <a:pt x="270" y="134"/>
                  </a:lnTo>
                  <a:lnTo>
                    <a:pt x="258" y="188"/>
                  </a:lnTo>
                  <a:lnTo>
                    <a:pt x="240" y="264"/>
                  </a:lnTo>
                  <a:lnTo>
                    <a:pt x="212" y="367"/>
                  </a:lnTo>
                  <a:lnTo>
                    <a:pt x="195" y="415"/>
                  </a:lnTo>
                  <a:lnTo>
                    <a:pt x="171" y="452"/>
                  </a:lnTo>
                  <a:lnTo>
                    <a:pt x="141" y="475"/>
                  </a:lnTo>
                  <a:lnTo>
                    <a:pt x="106" y="484"/>
                  </a:lnTo>
                  <a:lnTo>
                    <a:pt x="98" y="484"/>
                  </a:lnTo>
                  <a:lnTo>
                    <a:pt x="84" y="482"/>
                  </a:lnTo>
                  <a:lnTo>
                    <a:pt x="68" y="478"/>
                  </a:lnTo>
                  <a:lnTo>
                    <a:pt x="50" y="469"/>
                  </a:lnTo>
                  <a:lnTo>
                    <a:pt x="71" y="462"/>
                  </a:lnTo>
                  <a:lnTo>
                    <a:pt x="87" y="449"/>
                  </a:lnTo>
                  <a:lnTo>
                    <a:pt x="99" y="431"/>
                  </a:lnTo>
                  <a:lnTo>
                    <a:pt x="103" y="409"/>
                  </a:lnTo>
                  <a:lnTo>
                    <a:pt x="99" y="390"/>
                  </a:lnTo>
                  <a:lnTo>
                    <a:pt x="89" y="378"/>
                  </a:lnTo>
                  <a:lnTo>
                    <a:pt x="75" y="372"/>
                  </a:lnTo>
                  <a:lnTo>
                    <a:pt x="61" y="369"/>
                  </a:lnTo>
                  <a:lnTo>
                    <a:pt x="38" y="375"/>
                  </a:lnTo>
                  <a:lnTo>
                    <a:pt x="18" y="389"/>
                  </a:lnTo>
                  <a:lnTo>
                    <a:pt x="5" y="409"/>
                  </a:lnTo>
                  <a:lnTo>
                    <a:pt x="0" y="434"/>
                  </a:lnTo>
                  <a:lnTo>
                    <a:pt x="10" y="468"/>
                  </a:lnTo>
                  <a:lnTo>
                    <a:pt x="34" y="491"/>
                  </a:lnTo>
                  <a:lnTo>
                    <a:pt x="68" y="504"/>
                  </a:lnTo>
                  <a:lnTo>
                    <a:pt x="105" y="509"/>
                  </a:lnTo>
                  <a:lnTo>
                    <a:pt x="132" y="505"/>
                  </a:lnTo>
                  <a:lnTo>
                    <a:pt x="154" y="496"/>
                  </a:lnTo>
                  <a:lnTo>
                    <a:pt x="174" y="483"/>
                  </a:lnTo>
                  <a:lnTo>
                    <a:pt x="190" y="469"/>
                  </a:lnTo>
                  <a:lnTo>
                    <a:pt x="204" y="453"/>
                  </a:lnTo>
                  <a:lnTo>
                    <a:pt x="213" y="439"/>
                  </a:lnTo>
                  <a:lnTo>
                    <a:pt x="220" y="429"/>
                  </a:lnTo>
                  <a:lnTo>
                    <a:pt x="223" y="423"/>
                  </a:lnTo>
                  <a:lnTo>
                    <a:pt x="238" y="454"/>
                  </a:lnTo>
                  <a:lnTo>
                    <a:pt x="263" y="482"/>
                  </a:lnTo>
                  <a:lnTo>
                    <a:pt x="298" y="501"/>
                  </a:lnTo>
                  <a:lnTo>
                    <a:pt x="343" y="509"/>
                  </a:lnTo>
                  <a:lnTo>
                    <a:pt x="420" y="485"/>
                  </a:lnTo>
                  <a:lnTo>
                    <a:pt x="476" y="433"/>
                  </a:lnTo>
                  <a:lnTo>
                    <a:pt x="510" y="375"/>
                  </a:lnTo>
                  <a:lnTo>
                    <a:pt x="523" y="336"/>
                  </a:lnTo>
                  <a:lnTo>
                    <a:pt x="517" y="326"/>
                  </a:lnTo>
                  <a:lnTo>
                    <a:pt x="509" y="324"/>
                  </a:lnTo>
                  <a:lnTo>
                    <a:pt x="499" y="328"/>
                  </a:lnTo>
                  <a:lnTo>
                    <a:pt x="494" y="337"/>
                  </a:lnTo>
                  <a:lnTo>
                    <a:pt x="479" y="378"/>
                  </a:lnTo>
                  <a:lnTo>
                    <a:pt x="461" y="411"/>
                  </a:lnTo>
                  <a:lnTo>
                    <a:pt x="441" y="436"/>
                  </a:lnTo>
                  <a:lnTo>
                    <a:pt x="420" y="455"/>
                  </a:lnTo>
                  <a:lnTo>
                    <a:pt x="399" y="469"/>
                  </a:lnTo>
                  <a:lnTo>
                    <a:pt x="379" y="478"/>
                  </a:lnTo>
                  <a:lnTo>
                    <a:pt x="361" y="483"/>
                  </a:lnTo>
                  <a:lnTo>
                    <a:pt x="346" y="484"/>
                  </a:lnTo>
                  <a:lnTo>
                    <a:pt x="318" y="478"/>
                  </a:lnTo>
                  <a:lnTo>
                    <a:pt x="299" y="461"/>
                  </a:lnTo>
                  <a:lnTo>
                    <a:pt x="288" y="438"/>
                  </a:lnTo>
                  <a:lnTo>
                    <a:pt x="284" y="410"/>
                  </a:lnTo>
                  <a:lnTo>
                    <a:pt x="286" y="391"/>
                  </a:lnTo>
                  <a:lnTo>
                    <a:pt x="289" y="370"/>
                  </a:lnTo>
                  <a:lnTo>
                    <a:pt x="295" y="344"/>
                  </a:lnTo>
                  <a:lnTo>
                    <a:pt x="303" y="311"/>
                  </a:lnTo>
                  <a:lnTo>
                    <a:pt x="341" y="15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6520" tIns="48260" rIns="96520" bIns="4826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" name="Freeform 8"/>
            <p:cNvSpPr>
              <a:spLocks noChangeAspect="1"/>
            </p:cNvSpPr>
            <p:nvPr/>
          </p:nvSpPr>
          <p:spPr bwMode="auto">
            <a:xfrm>
              <a:off x="1781" y="1"/>
              <a:ext cx="260" cy="1123"/>
            </a:xfrm>
            <a:custGeom>
              <a:avLst/>
              <a:gdLst>
                <a:gd name="T0" fmla="*/ 260 w 260"/>
                <a:gd name="T1" fmla="*/ 561 h 1123"/>
                <a:gd name="T2" fmla="*/ 257 w 260"/>
                <a:gd name="T3" fmla="*/ 488 h 1123"/>
                <a:gd name="T4" fmla="*/ 246 w 260"/>
                <a:gd name="T5" fmla="*/ 401 h 1123"/>
                <a:gd name="T6" fmla="*/ 223 w 260"/>
                <a:gd name="T7" fmla="*/ 307 h 1123"/>
                <a:gd name="T8" fmla="*/ 186 w 260"/>
                <a:gd name="T9" fmla="*/ 211 h 1123"/>
                <a:gd name="T10" fmla="*/ 132 w 260"/>
                <a:gd name="T11" fmla="*/ 120 h 1123"/>
                <a:gd name="T12" fmla="*/ 78 w 260"/>
                <a:gd name="T13" fmla="*/ 54 h 1123"/>
                <a:gd name="T14" fmla="*/ 34 w 260"/>
                <a:gd name="T15" fmla="*/ 13 h 1123"/>
                <a:gd name="T16" fmla="*/ 11 w 260"/>
                <a:gd name="T17" fmla="*/ 0 h 1123"/>
                <a:gd name="T18" fmla="*/ 3 w 260"/>
                <a:gd name="T19" fmla="*/ 3 h 1123"/>
                <a:gd name="T20" fmla="*/ 0 w 260"/>
                <a:gd name="T21" fmla="*/ 11 h 1123"/>
                <a:gd name="T22" fmla="*/ 0 w 260"/>
                <a:gd name="T23" fmla="*/ 14 h 1123"/>
                <a:gd name="T24" fmla="*/ 3 w 260"/>
                <a:gd name="T25" fmla="*/ 18 h 1123"/>
                <a:gd name="T26" fmla="*/ 9 w 260"/>
                <a:gd name="T27" fmla="*/ 25 h 1123"/>
                <a:gd name="T28" fmla="*/ 21 w 260"/>
                <a:gd name="T29" fmla="*/ 37 h 1123"/>
                <a:gd name="T30" fmla="*/ 95 w 260"/>
                <a:gd name="T31" fmla="*/ 133 h 1123"/>
                <a:gd name="T32" fmla="*/ 149 w 260"/>
                <a:gd name="T33" fmla="*/ 253 h 1123"/>
                <a:gd name="T34" fmla="*/ 183 w 260"/>
                <a:gd name="T35" fmla="*/ 396 h 1123"/>
                <a:gd name="T36" fmla="*/ 195 w 260"/>
                <a:gd name="T37" fmla="*/ 561 h 1123"/>
                <a:gd name="T38" fmla="*/ 186 w 260"/>
                <a:gd name="T39" fmla="*/ 706 h 1123"/>
                <a:gd name="T40" fmla="*/ 157 w 260"/>
                <a:gd name="T41" fmla="*/ 846 h 1123"/>
                <a:gd name="T42" fmla="*/ 101 w 260"/>
                <a:gd name="T43" fmla="*/ 977 h 1123"/>
                <a:gd name="T44" fmla="*/ 14 w 260"/>
                <a:gd name="T45" fmla="*/ 1093 h 1123"/>
                <a:gd name="T46" fmla="*/ 2 w 260"/>
                <a:gd name="T47" fmla="*/ 1106 h 1123"/>
                <a:gd name="T48" fmla="*/ 0 w 260"/>
                <a:gd name="T49" fmla="*/ 1112 h 1123"/>
                <a:gd name="T50" fmla="*/ 3 w 260"/>
                <a:gd name="T51" fmla="*/ 1120 h 1123"/>
                <a:gd name="T52" fmla="*/ 11 w 260"/>
                <a:gd name="T53" fmla="*/ 1123 h 1123"/>
                <a:gd name="T54" fmla="*/ 34 w 260"/>
                <a:gd name="T55" fmla="*/ 1109 h 1123"/>
                <a:gd name="T56" fmla="*/ 80 w 260"/>
                <a:gd name="T57" fmla="*/ 1067 h 1123"/>
                <a:gd name="T58" fmla="*/ 135 w 260"/>
                <a:gd name="T59" fmla="*/ 999 h 1123"/>
                <a:gd name="T60" fmla="*/ 189 w 260"/>
                <a:gd name="T61" fmla="*/ 904 h 1123"/>
                <a:gd name="T62" fmla="*/ 224 w 260"/>
                <a:gd name="T63" fmla="*/ 812 h 1123"/>
                <a:gd name="T64" fmla="*/ 246 w 260"/>
                <a:gd name="T65" fmla="*/ 722 h 1123"/>
                <a:gd name="T66" fmla="*/ 256 w 260"/>
                <a:gd name="T67" fmla="*/ 638 h 1123"/>
                <a:gd name="T68" fmla="*/ 260 w 260"/>
                <a:gd name="T69" fmla="*/ 561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0" h="1123">
                  <a:moveTo>
                    <a:pt x="260" y="561"/>
                  </a:moveTo>
                  <a:lnTo>
                    <a:pt x="257" y="488"/>
                  </a:lnTo>
                  <a:lnTo>
                    <a:pt x="246" y="401"/>
                  </a:lnTo>
                  <a:lnTo>
                    <a:pt x="223" y="307"/>
                  </a:lnTo>
                  <a:lnTo>
                    <a:pt x="186" y="211"/>
                  </a:lnTo>
                  <a:lnTo>
                    <a:pt x="132" y="120"/>
                  </a:lnTo>
                  <a:lnTo>
                    <a:pt x="78" y="54"/>
                  </a:lnTo>
                  <a:lnTo>
                    <a:pt x="34" y="13"/>
                  </a:lnTo>
                  <a:lnTo>
                    <a:pt x="11" y="0"/>
                  </a:lnTo>
                  <a:lnTo>
                    <a:pt x="3" y="3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3" y="18"/>
                  </a:lnTo>
                  <a:lnTo>
                    <a:pt x="9" y="25"/>
                  </a:lnTo>
                  <a:lnTo>
                    <a:pt x="21" y="37"/>
                  </a:lnTo>
                  <a:lnTo>
                    <a:pt x="95" y="133"/>
                  </a:lnTo>
                  <a:lnTo>
                    <a:pt x="149" y="253"/>
                  </a:lnTo>
                  <a:lnTo>
                    <a:pt x="183" y="396"/>
                  </a:lnTo>
                  <a:lnTo>
                    <a:pt x="195" y="561"/>
                  </a:lnTo>
                  <a:lnTo>
                    <a:pt x="186" y="706"/>
                  </a:lnTo>
                  <a:lnTo>
                    <a:pt x="157" y="846"/>
                  </a:lnTo>
                  <a:lnTo>
                    <a:pt x="101" y="977"/>
                  </a:lnTo>
                  <a:lnTo>
                    <a:pt x="14" y="1093"/>
                  </a:lnTo>
                  <a:lnTo>
                    <a:pt x="2" y="1106"/>
                  </a:lnTo>
                  <a:lnTo>
                    <a:pt x="0" y="1112"/>
                  </a:lnTo>
                  <a:lnTo>
                    <a:pt x="3" y="1120"/>
                  </a:lnTo>
                  <a:lnTo>
                    <a:pt x="11" y="1123"/>
                  </a:lnTo>
                  <a:lnTo>
                    <a:pt x="34" y="1109"/>
                  </a:lnTo>
                  <a:lnTo>
                    <a:pt x="80" y="1067"/>
                  </a:lnTo>
                  <a:lnTo>
                    <a:pt x="135" y="999"/>
                  </a:lnTo>
                  <a:lnTo>
                    <a:pt x="189" y="904"/>
                  </a:lnTo>
                  <a:lnTo>
                    <a:pt x="224" y="812"/>
                  </a:lnTo>
                  <a:lnTo>
                    <a:pt x="246" y="722"/>
                  </a:lnTo>
                  <a:lnTo>
                    <a:pt x="256" y="638"/>
                  </a:lnTo>
                  <a:lnTo>
                    <a:pt x="260" y="56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6520" tIns="48260" rIns="96520" bIns="4826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2" name="Group 11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6519900" y="2426231"/>
            <a:ext cx="497185" cy="274233"/>
            <a:chOff x="2" y="1"/>
            <a:chExt cx="2036" cy="1123"/>
          </a:xfrm>
        </p:grpSpPr>
        <p:sp>
          <p:nvSpPr>
            <p:cNvPr id="33" name="Freeform 12"/>
            <p:cNvSpPr>
              <a:spLocks noChangeAspect="1" noEditPoints="1"/>
            </p:cNvSpPr>
            <p:nvPr/>
          </p:nvSpPr>
          <p:spPr bwMode="auto">
            <a:xfrm>
              <a:off x="2" y="359"/>
              <a:ext cx="592" cy="497"/>
            </a:xfrm>
            <a:custGeom>
              <a:avLst/>
              <a:gdLst>
                <a:gd name="T0" fmla="*/ 552 w 592"/>
                <a:gd name="T1" fmla="*/ 65 h 497"/>
                <a:gd name="T2" fmla="*/ 586 w 592"/>
                <a:gd name="T3" fmla="*/ 50 h 497"/>
                <a:gd name="T4" fmla="*/ 588 w 592"/>
                <a:gd name="T5" fmla="*/ 12 h 497"/>
                <a:gd name="T6" fmla="*/ 564 w 592"/>
                <a:gd name="T7" fmla="*/ 1 h 497"/>
                <a:gd name="T8" fmla="*/ 293 w 592"/>
                <a:gd name="T9" fmla="*/ 0 h 497"/>
                <a:gd name="T10" fmla="*/ 176 w 592"/>
                <a:gd name="T11" fmla="*/ 31 h 497"/>
                <a:gd name="T12" fmla="*/ 83 w 592"/>
                <a:gd name="T13" fmla="*/ 110 h 497"/>
                <a:gd name="T14" fmla="*/ 22 w 592"/>
                <a:gd name="T15" fmla="*/ 213 h 497"/>
                <a:gd name="T16" fmla="*/ 0 w 592"/>
                <a:gd name="T17" fmla="*/ 319 h 497"/>
                <a:gd name="T18" fmla="*/ 46 w 592"/>
                <a:gd name="T19" fmla="*/ 445 h 497"/>
                <a:gd name="T20" fmla="*/ 168 w 592"/>
                <a:gd name="T21" fmla="*/ 497 h 497"/>
                <a:gd name="T22" fmla="*/ 268 w 592"/>
                <a:gd name="T23" fmla="*/ 473 h 497"/>
                <a:gd name="T24" fmla="*/ 358 w 592"/>
                <a:gd name="T25" fmla="*/ 407 h 497"/>
                <a:gd name="T26" fmla="*/ 423 w 592"/>
                <a:gd name="T27" fmla="*/ 309 h 497"/>
                <a:gd name="T28" fmla="*/ 449 w 592"/>
                <a:gd name="T29" fmla="*/ 188 h 497"/>
                <a:gd name="T30" fmla="*/ 444 w 592"/>
                <a:gd name="T31" fmla="*/ 138 h 497"/>
                <a:gd name="T32" fmla="*/ 414 w 592"/>
                <a:gd name="T33" fmla="*/ 66 h 497"/>
                <a:gd name="T34" fmla="*/ 169 w 592"/>
                <a:gd name="T35" fmla="*/ 472 h 497"/>
                <a:gd name="T36" fmla="*/ 99 w 592"/>
                <a:gd name="T37" fmla="*/ 442 h 497"/>
                <a:gd name="T38" fmla="*/ 70 w 592"/>
                <a:gd name="T39" fmla="*/ 351 h 497"/>
                <a:gd name="T40" fmla="*/ 81 w 592"/>
                <a:gd name="T41" fmla="*/ 267 h 497"/>
                <a:gd name="T42" fmla="*/ 122 w 592"/>
                <a:gd name="T43" fmla="*/ 159 h 497"/>
                <a:gd name="T44" fmla="*/ 201 w 592"/>
                <a:gd name="T45" fmla="*/ 83 h 497"/>
                <a:gd name="T46" fmla="*/ 274 w 592"/>
                <a:gd name="T47" fmla="*/ 66 h 497"/>
                <a:gd name="T48" fmla="*/ 330 w 592"/>
                <a:gd name="T49" fmla="*/ 78 h 497"/>
                <a:gd name="T50" fmla="*/ 361 w 592"/>
                <a:gd name="T51" fmla="*/ 107 h 497"/>
                <a:gd name="T52" fmla="*/ 374 w 592"/>
                <a:gd name="T53" fmla="*/ 143 h 497"/>
                <a:gd name="T54" fmla="*/ 377 w 592"/>
                <a:gd name="T55" fmla="*/ 174 h 497"/>
                <a:gd name="T56" fmla="*/ 361 w 592"/>
                <a:gd name="T57" fmla="*/ 274 h 497"/>
                <a:gd name="T58" fmla="*/ 317 w 592"/>
                <a:gd name="T59" fmla="*/ 377 h 497"/>
                <a:gd name="T60" fmla="*/ 243 w 592"/>
                <a:gd name="T61" fmla="*/ 449 h 497"/>
                <a:gd name="T62" fmla="*/ 169 w 592"/>
                <a:gd name="T63" fmla="*/ 472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2" h="497">
                  <a:moveTo>
                    <a:pt x="537" y="66"/>
                  </a:moveTo>
                  <a:lnTo>
                    <a:pt x="552" y="65"/>
                  </a:lnTo>
                  <a:lnTo>
                    <a:pt x="570" y="61"/>
                  </a:lnTo>
                  <a:lnTo>
                    <a:pt x="586" y="50"/>
                  </a:lnTo>
                  <a:lnTo>
                    <a:pt x="592" y="27"/>
                  </a:lnTo>
                  <a:lnTo>
                    <a:pt x="588" y="12"/>
                  </a:lnTo>
                  <a:lnTo>
                    <a:pt x="578" y="4"/>
                  </a:lnTo>
                  <a:lnTo>
                    <a:pt x="564" y="1"/>
                  </a:lnTo>
                  <a:lnTo>
                    <a:pt x="548" y="0"/>
                  </a:lnTo>
                  <a:lnTo>
                    <a:pt x="293" y="0"/>
                  </a:lnTo>
                  <a:lnTo>
                    <a:pt x="232" y="9"/>
                  </a:lnTo>
                  <a:lnTo>
                    <a:pt x="176" y="31"/>
                  </a:lnTo>
                  <a:lnTo>
                    <a:pt x="126" y="66"/>
                  </a:lnTo>
                  <a:lnTo>
                    <a:pt x="83" y="110"/>
                  </a:lnTo>
                  <a:lnTo>
                    <a:pt x="48" y="160"/>
                  </a:lnTo>
                  <a:lnTo>
                    <a:pt x="22" y="213"/>
                  </a:lnTo>
                  <a:lnTo>
                    <a:pt x="5" y="267"/>
                  </a:lnTo>
                  <a:lnTo>
                    <a:pt x="0" y="319"/>
                  </a:lnTo>
                  <a:lnTo>
                    <a:pt x="12" y="389"/>
                  </a:lnTo>
                  <a:lnTo>
                    <a:pt x="46" y="445"/>
                  </a:lnTo>
                  <a:lnTo>
                    <a:pt x="99" y="483"/>
                  </a:lnTo>
                  <a:lnTo>
                    <a:pt x="168" y="497"/>
                  </a:lnTo>
                  <a:lnTo>
                    <a:pt x="218" y="491"/>
                  </a:lnTo>
                  <a:lnTo>
                    <a:pt x="268" y="473"/>
                  </a:lnTo>
                  <a:lnTo>
                    <a:pt x="315" y="444"/>
                  </a:lnTo>
                  <a:lnTo>
                    <a:pt x="358" y="407"/>
                  </a:lnTo>
                  <a:lnTo>
                    <a:pt x="395" y="362"/>
                  </a:lnTo>
                  <a:lnTo>
                    <a:pt x="423" y="309"/>
                  </a:lnTo>
                  <a:lnTo>
                    <a:pt x="442" y="251"/>
                  </a:lnTo>
                  <a:lnTo>
                    <a:pt x="449" y="188"/>
                  </a:lnTo>
                  <a:lnTo>
                    <a:pt x="448" y="168"/>
                  </a:lnTo>
                  <a:lnTo>
                    <a:pt x="444" y="138"/>
                  </a:lnTo>
                  <a:lnTo>
                    <a:pt x="434" y="103"/>
                  </a:lnTo>
                  <a:lnTo>
                    <a:pt x="414" y="66"/>
                  </a:lnTo>
                  <a:lnTo>
                    <a:pt x="537" y="66"/>
                  </a:lnTo>
                  <a:close/>
                  <a:moveTo>
                    <a:pt x="169" y="472"/>
                  </a:moveTo>
                  <a:lnTo>
                    <a:pt x="130" y="464"/>
                  </a:lnTo>
                  <a:lnTo>
                    <a:pt x="99" y="442"/>
                  </a:lnTo>
                  <a:lnTo>
                    <a:pt x="77" y="404"/>
                  </a:lnTo>
                  <a:lnTo>
                    <a:pt x="70" y="351"/>
                  </a:lnTo>
                  <a:lnTo>
                    <a:pt x="72" y="316"/>
                  </a:lnTo>
                  <a:lnTo>
                    <a:pt x="81" y="267"/>
                  </a:lnTo>
                  <a:lnTo>
                    <a:pt x="97" y="212"/>
                  </a:lnTo>
                  <a:lnTo>
                    <a:pt x="122" y="159"/>
                  </a:lnTo>
                  <a:lnTo>
                    <a:pt x="160" y="111"/>
                  </a:lnTo>
                  <a:lnTo>
                    <a:pt x="201" y="83"/>
                  </a:lnTo>
                  <a:lnTo>
                    <a:pt x="241" y="69"/>
                  </a:lnTo>
                  <a:lnTo>
                    <a:pt x="274" y="66"/>
                  </a:lnTo>
                  <a:lnTo>
                    <a:pt x="306" y="69"/>
                  </a:lnTo>
                  <a:lnTo>
                    <a:pt x="330" y="78"/>
                  </a:lnTo>
                  <a:lnTo>
                    <a:pt x="348" y="91"/>
                  </a:lnTo>
                  <a:lnTo>
                    <a:pt x="361" y="107"/>
                  </a:lnTo>
                  <a:lnTo>
                    <a:pt x="369" y="125"/>
                  </a:lnTo>
                  <a:lnTo>
                    <a:pt x="374" y="143"/>
                  </a:lnTo>
                  <a:lnTo>
                    <a:pt x="376" y="160"/>
                  </a:lnTo>
                  <a:lnTo>
                    <a:pt x="377" y="174"/>
                  </a:lnTo>
                  <a:lnTo>
                    <a:pt x="373" y="220"/>
                  </a:lnTo>
                  <a:lnTo>
                    <a:pt x="361" y="274"/>
                  </a:lnTo>
                  <a:lnTo>
                    <a:pt x="342" y="328"/>
                  </a:lnTo>
                  <a:lnTo>
                    <a:pt x="317" y="377"/>
                  </a:lnTo>
                  <a:lnTo>
                    <a:pt x="282" y="419"/>
                  </a:lnTo>
                  <a:lnTo>
                    <a:pt x="243" y="449"/>
                  </a:lnTo>
                  <a:lnTo>
                    <a:pt x="205" y="467"/>
                  </a:lnTo>
                  <a:lnTo>
                    <a:pt x="169" y="47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6520" tIns="48260" rIns="96520" bIns="4826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4" name="Freeform 13"/>
            <p:cNvSpPr>
              <a:spLocks noChangeAspect="1"/>
            </p:cNvSpPr>
            <p:nvPr/>
          </p:nvSpPr>
          <p:spPr bwMode="auto">
            <a:xfrm>
              <a:off x="750" y="1"/>
              <a:ext cx="259" cy="1123"/>
            </a:xfrm>
            <a:custGeom>
              <a:avLst/>
              <a:gdLst>
                <a:gd name="T0" fmla="*/ 259 w 259"/>
                <a:gd name="T1" fmla="*/ 1112 h 1123"/>
                <a:gd name="T2" fmla="*/ 259 w 259"/>
                <a:gd name="T3" fmla="*/ 1109 h 1123"/>
                <a:gd name="T4" fmla="*/ 257 w 259"/>
                <a:gd name="T5" fmla="*/ 1105 h 1123"/>
                <a:gd name="T6" fmla="*/ 251 w 259"/>
                <a:gd name="T7" fmla="*/ 1098 h 1123"/>
                <a:gd name="T8" fmla="*/ 241 w 259"/>
                <a:gd name="T9" fmla="*/ 1087 h 1123"/>
                <a:gd name="T10" fmla="*/ 154 w 259"/>
                <a:gd name="T11" fmla="*/ 970 h 1123"/>
                <a:gd name="T12" fmla="*/ 100 w 259"/>
                <a:gd name="T13" fmla="*/ 836 h 1123"/>
                <a:gd name="T14" fmla="*/ 73 w 259"/>
                <a:gd name="T15" fmla="*/ 696 h 1123"/>
                <a:gd name="T16" fmla="*/ 65 w 259"/>
                <a:gd name="T17" fmla="*/ 561 h 1123"/>
                <a:gd name="T18" fmla="*/ 74 w 259"/>
                <a:gd name="T19" fmla="*/ 416 h 1123"/>
                <a:gd name="T20" fmla="*/ 103 w 259"/>
                <a:gd name="T21" fmla="*/ 276 h 1123"/>
                <a:gd name="T22" fmla="*/ 159 w 259"/>
                <a:gd name="T23" fmla="*/ 145 h 1123"/>
                <a:gd name="T24" fmla="*/ 245 w 259"/>
                <a:gd name="T25" fmla="*/ 31 h 1123"/>
                <a:gd name="T26" fmla="*/ 258 w 259"/>
                <a:gd name="T27" fmla="*/ 17 h 1123"/>
                <a:gd name="T28" fmla="*/ 259 w 259"/>
                <a:gd name="T29" fmla="*/ 11 h 1123"/>
                <a:gd name="T30" fmla="*/ 257 w 259"/>
                <a:gd name="T31" fmla="*/ 3 h 1123"/>
                <a:gd name="T32" fmla="*/ 249 w 259"/>
                <a:gd name="T33" fmla="*/ 0 h 1123"/>
                <a:gd name="T34" fmla="*/ 225 w 259"/>
                <a:gd name="T35" fmla="*/ 14 h 1123"/>
                <a:gd name="T36" fmla="*/ 180 w 259"/>
                <a:gd name="T37" fmla="*/ 56 h 1123"/>
                <a:gd name="T38" fmla="*/ 124 w 259"/>
                <a:gd name="T39" fmla="*/ 125 h 1123"/>
                <a:gd name="T40" fmla="*/ 70 w 259"/>
                <a:gd name="T41" fmla="*/ 219 h 1123"/>
                <a:gd name="T42" fmla="*/ 35 w 259"/>
                <a:gd name="T43" fmla="*/ 312 h 1123"/>
                <a:gd name="T44" fmla="*/ 14 w 259"/>
                <a:gd name="T45" fmla="*/ 401 h 1123"/>
                <a:gd name="T46" fmla="*/ 3 w 259"/>
                <a:gd name="T47" fmla="*/ 486 h 1123"/>
                <a:gd name="T48" fmla="*/ 0 w 259"/>
                <a:gd name="T49" fmla="*/ 561 h 1123"/>
                <a:gd name="T50" fmla="*/ 3 w 259"/>
                <a:gd name="T51" fmla="*/ 635 h 1123"/>
                <a:gd name="T52" fmla="*/ 14 w 259"/>
                <a:gd name="T53" fmla="*/ 722 h 1123"/>
                <a:gd name="T54" fmla="*/ 36 w 259"/>
                <a:gd name="T55" fmla="*/ 816 h 1123"/>
                <a:gd name="T56" fmla="*/ 74 w 259"/>
                <a:gd name="T57" fmla="*/ 912 h 1123"/>
                <a:gd name="T58" fmla="*/ 128 w 259"/>
                <a:gd name="T59" fmla="*/ 1003 h 1123"/>
                <a:gd name="T60" fmla="*/ 182 w 259"/>
                <a:gd name="T61" fmla="*/ 1069 h 1123"/>
                <a:gd name="T62" fmla="*/ 226 w 259"/>
                <a:gd name="T63" fmla="*/ 1110 h 1123"/>
                <a:gd name="T64" fmla="*/ 249 w 259"/>
                <a:gd name="T65" fmla="*/ 1123 h 1123"/>
                <a:gd name="T66" fmla="*/ 257 w 259"/>
                <a:gd name="T67" fmla="*/ 1120 h 1123"/>
                <a:gd name="T68" fmla="*/ 259 w 259"/>
                <a:gd name="T69" fmla="*/ 1112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9" h="1123">
                  <a:moveTo>
                    <a:pt x="259" y="1112"/>
                  </a:moveTo>
                  <a:lnTo>
                    <a:pt x="259" y="1109"/>
                  </a:lnTo>
                  <a:lnTo>
                    <a:pt x="257" y="1105"/>
                  </a:lnTo>
                  <a:lnTo>
                    <a:pt x="251" y="1098"/>
                  </a:lnTo>
                  <a:lnTo>
                    <a:pt x="241" y="1087"/>
                  </a:lnTo>
                  <a:lnTo>
                    <a:pt x="154" y="970"/>
                  </a:lnTo>
                  <a:lnTo>
                    <a:pt x="100" y="836"/>
                  </a:lnTo>
                  <a:lnTo>
                    <a:pt x="73" y="696"/>
                  </a:lnTo>
                  <a:lnTo>
                    <a:pt x="65" y="561"/>
                  </a:lnTo>
                  <a:lnTo>
                    <a:pt x="74" y="416"/>
                  </a:lnTo>
                  <a:lnTo>
                    <a:pt x="103" y="276"/>
                  </a:lnTo>
                  <a:lnTo>
                    <a:pt x="159" y="145"/>
                  </a:lnTo>
                  <a:lnTo>
                    <a:pt x="245" y="31"/>
                  </a:lnTo>
                  <a:lnTo>
                    <a:pt x="258" y="17"/>
                  </a:lnTo>
                  <a:lnTo>
                    <a:pt x="259" y="11"/>
                  </a:lnTo>
                  <a:lnTo>
                    <a:pt x="257" y="3"/>
                  </a:lnTo>
                  <a:lnTo>
                    <a:pt x="249" y="0"/>
                  </a:lnTo>
                  <a:lnTo>
                    <a:pt x="225" y="14"/>
                  </a:lnTo>
                  <a:lnTo>
                    <a:pt x="180" y="56"/>
                  </a:lnTo>
                  <a:lnTo>
                    <a:pt x="124" y="125"/>
                  </a:lnTo>
                  <a:lnTo>
                    <a:pt x="70" y="219"/>
                  </a:lnTo>
                  <a:lnTo>
                    <a:pt x="35" y="312"/>
                  </a:lnTo>
                  <a:lnTo>
                    <a:pt x="14" y="401"/>
                  </a:lnTo>
                  <a:lnTo>
                    <a:pt x="3" y="486"/>
                  </a:lnTo>
                  <a:lnTo>
                    <a:pt x="0" y="561"/>
                  </a:lnTo>
                  <a:lnTo>
                    <a:pt x="3" y="635"/>
                  </a:lnTo>
                  <a:lnTo>
                    <a:pt x="14" y="722"/>
                  </a:lnTo>
                  <a:lnTo>
                    <a:pt x="36" y="816"/>
                  </a:lnTo>
                  <a:lnTo>
                    <a:pt x="74" y="912"/>
                  </a:lnTo>
                  <a:lnTo>
                    <a:pt x="128" y="1003"/>
                  </a:lnTo>
                  <a:lnTo>
                    <a:pt x="182" y="1069"/>
                  </a:lnTo>
                  <a:lnTo>
                    <a:pt x="226" y="1110"/>
                  </a:lnTo>
                  <a:lnTo>
                    <a:pt x="249" y="1123"/>
                  </a:lnTo>
                  <a:lnTo>
                    <a:pt x="257" y="1120"/>
                  </a:lnTo>
                  <a:lnTo>
                    <a:pt x="259" y="111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6520" tIns="48260" rIns="96520" bIns="4826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" name="Freeform 14"/>
            <p:cNvSpPr>
              <a:spLocks noChangeAspect="1"/>
            </p:cNvSpPr>
            <p:nvPr/>
          </p:nvSpPr>
          <p:spPr bwMode="auto">
            <a:xfrm>
              <a:off x="1107" y="347"/>
              <a:ext cx="557" cy="509"/>
            </a:xfrm>
            <a:custGeom>
              <a:avLst/>
              <a:gdLst>
                <a:gd name="T0" fmla="*/ 345 w 557"/>
                <a:gd name="T1" fmla="*/ 143 h 509"/>
                <a:gd name="T2" fmla="*/ 359 w 557"/>
                <a:gd name="T3" fmla="*/ 103 h 509"/>
                <a:gd name="T4" fmla="*/ 385 w 557"/>
                <a:gd name="T5" fmla="*/ 59 h 509"/>
                <a:gd name="T6" fmla="*/ 425 w 557"/>
                <a:gd name="T7" fmla="*/ 29 h 509"/>
                <a:gd name="T8" fmla="*/ 460 w 557"/>
                <a:gd name="T9" fmla="*/ 25 h 509"/>
                <a:gd name="T10" fmla="*/ 490 w 557"/>
                <a:gd name="T11" fmla="*/ 31 h 509"/>
                <a:gd name="T12" fmla="*/ 487 w 557"/>
                <a:gd name="T13" fmla="*/ 47 h 509"/>
                <a:gd name="T14" fmla="*/ 458 w 557"/>
                <a:gd name="T15" fmla="*/ 80 h 509"/>
                <a:gd name="T16" fmla="*/ 457 w 557"/>
                <a:gd name="T17" fmla="*/ 114 h 509"/>
                <a:gd name="T18" fmla="*/ 478 w 557"/>
                <a:gd name="T19" fmla="*/ 136 h 509"/>
                <a:gd name="T20" fmla="*/ 517 w 557"/>
                <a:gd name="T21" fmla="*/ 135 h 509"/>
                <a:gd name="T22" fmla="*/ 551 w 557"/>
                <a:gd name="T23" fmla="*/ 103 h 509"/>
                <a:gd name="T24" fmla="*/ 547 w 557"/>
                <a:gd name="T25" fmla="*/ 38 h 509"/>
                <a:gd name="T26" fmla="*/ 486 w 557"/>
                <a:gd name="T27" fmla="*/ 3 h 509"/>
                <a:gd name="T28" fmla="*/ 410 w 557"/>
                <a:gd name="T29" fmla="*/ 10 h 509"/>
                <a:gd name="T30" fmla="*/ 351 w 557"/>
                <a:gd name="T31" fmla="*/ 61 h 509"/>
                <a:gd name="T32" fmla="*/ 310 w 557"/>
                <a:gd name="T33" fmla="*/ 41 h 509"/>
                <a:gd name="T34" fmla="*/ 244 w 557"/>
                <a:gd name="T35" fmla="*/ 3 h 509"/>
                <a:gd name="T36" fmla="*/ 138 w 557"/>
                <a:gd name="T37" fmla="*/ 23 h 509"/>
                <a:gd name="T38" fmla="*/ 47 w 557"/>
                <a:gd name="T39" fmla="*/ 134 h 509"/>
                <a:gd name="T40" fmla="*/ 41 w 557"/>
                <a:gd name="T41" fmla="*/ 183 h 509"/>
                <a:gd name="T42" fmla="*/ 58 w 557"/>
                <a:gd name="T43" fmla="*/ 182 h 509"/>
                <a:gd name="T44" fmla="*/ 79 w 557"/>
                <a:gd name="T45" fmla="*/ 132 h 509"/>
                <a:gd name="T46" fmla="*/ 117 w 557"/>
                <a:gd name="T47" fmla="*/ 73 h 509"/>
                <a:gd name="T48" fmla="*/ 159 w 557"/>
                <a:gd name="T49" fmla="*/ 40 h 509"/>
                <a:gd name="T50" fmla="*/ 197 w 557"/>
                <a:gd name="T51" fmla="*/ 26 h 509"/>
                <a:gd name="T52" fmla="*/ 231 w 557"/>
                <a:gd name="T53" fmla="*/ 27 h 509"/>
                <a:gd name="T54" fmla="*/ 267 w 557"/>
                <a:gd name="T55" fmla="*/ 61 h 509"/>
                <a:gd name="T56" fmla="*/ 269 w 557"/>
                <a:gd name="T57" fmla="*/ 134 h 509"/>
                <a:gd name="T58" fmla="*/ 240 w 557"/>
                <a:gd name="T59" fmla="*/ 264 h 509"/>
                <a:gd name="T60" fmla="*/ 196 w 557"/>
                <a:gd name="T61" fmla="*/ 415 h 509"/>
                <a:gd name="T62" fmla="*/ 142 w 557"/>
                <a:gd name="T63" fmla="*/ 475 h 509"/>
                <a:gd name="T64" fmla="*/ 98 w 557"/>
                <a:gd name="T65" fmla="*/ 484 h 509"/>
                <a:gd name="T66" fmla="*/ 68 w 557"/>
                <a:gd name="T67" fmla="*/ 478 h 509"/>
                <a:gd name="T68" fmla="*/ 71 w 557"/>
                <a:gd name="T69" fmla="*/ 462 h 509"/>
                <a:gd name="T70" fmla="*/ 99 w 557"/>
                <a:gd name="T71" fmla="*/ 431 h 509"/>
                <a:gd name="T72" fmla="*/ 99 w 557"/>
                <a:gd name="T73" fmla="*/ 390 h 509"/>
                <a:gd name="T74" fmla="*/ 75 w 557"/>
                <a:gd name="T75" fmla="*/ 372 h 509"/>
                <a:gd name="T76" fmla="*/ 38 w 557"/>
                <a:gd name="T77" fmla="*/ 375 h 509"/>
                <a:gd name="T78" fmla="*/ 5 w 557"/>
                <a:gd name="T79" fmla="*/ 409 h 509"/>
                <a:gd name="T80" fmla="*/ 10 w 557"/>
                <a:gd name="T81" fmla="*/ 468 h 509"/>
                <a:gd name="T82" fmla="*/ 68 w 557"/>
                <a:gd name="T83" fmla="*/ 504 h 509"/>
                <a:gd name="T84" fmla="*/ 131 w 557"/>
                <a:gd name="T85" fmla="*/ 505 h 509"/>
                <a:gd name="T86" fmla="*/ 174 w 557"/>
                <a:gd name="T87" fmla="*/ 483 h 509"/>
                <a:gd name="T88" fmla="*/ 204 w 557"/>
                <a:gd name="T89" fmla="*/ 453 h 509"/>
                <a:gd name="T90" fmla="*/ 220 w 557"/>
                <a:gd name="T91" fmla="*/ 429 h 509"/>
                <a:gd name="T92" fmla="*/ 238 w 557"/>
                <a:gd name="T93" fmla="*/ 454 h 509"/>
                <a:gd name="T94" fmla="*/ 298 w 557"/>
                <a:gd name="T95" fmla="*/ 501 h 509"/>
                <a:gd name="T96" fmla="*/ 420 w 557"/>
                <a:gd name="T97" fmla="*/ 485 h 509"/>
                <a:gd name="T98" fmla="*/ 511 w 557"/>
                <a:gd name="T99" fmla="*/ 375 h 509"/>
                <a:gd name="T100" fmla="*/ 517 w 557"/>
                <a:gd name="T101" fmla="*/ 326 h 509"/>
                <a:gd name="T102" fmla="*/ 499 w 557"/>
                <a:gd name="T103" fmla="*/ 328 h 509"/>
                <a:gd name="T104" fmla="*/ 479 w 557"/>
                <a:gd name="T105" fmla="*/ 378 h 509"/>
                <a:gd name="T106" fmla="*/ 441 w 557"/>
                <a:gd name="T107" fmla="*/ 436 h 509"/>
                <a:gd name="T108" fmla="*/ 399 w 557"/>
                <a:gd name="T109" fmla="*/ 469 h 509"/>
                <a:gd name="T110" fmla="*/ 361 w 557"/>
                <a:gd name="T111" fmla="*/ 483 h 509"/>
                <a:gd name="T112" fmla="*/ 318 w 557"/>
                <a:gd name="T113" fmla="*/ 478 h 509"/>
                <a:gd name="T114" fmla="*/ 288 w 557"/>
                <a:gd name="T115" fmla="*/ 438 h 509"/>
                <a:gd name="T116" fmla="*/ 286 w 557"/>
                <a:gd name="T117" fmla="*/ 391 h 509"/>
                <a:gd name="T118" fmla="*/ 295 w 557"/>
                <a:gd name="T119" fmla="*/ 344 h 509"/>
                <a:gd name="T120" fmla="*/ 342 w 557"/>
                <a:gd name="T121" fmla="*/ 157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57" h="509">
                  <a:moveTo>
                    <a:pt x="342" y="157"/>
                  </a:moveTo>
                  <a:lnTo>
                    <a:pt x="345" y="143"/>
                  </a:lnTo>
                  <a:lnTo>
                    <a:pt x="351" y="124"/>
                  </a:lnTo>
                  <a:lnTo>
                    <a:pt x="359" y="103"/>
                  </a:lnTo>
                  <a:lnTo>
                    <a:pt x="370" y="80"/>
                  </a:lnTo>
                  <a:lnTo>
                    <a:pt x="385" y="59"/>
                  </a:lnTo>
                  <a:lnTo>
                    <a:pt x="403" y="41"/>
                  </a:lnTo>
                  <a:lnTo>
                    <a:pt x="425" y="29"/>
                  </a:lnTo>
                  <a:lnTo>
                    <a:pt x="452" y="25"/>
                  </a:lnTo>
                  <a:lnTo>
                    <a:pt x="460" y="25"/>
                  </a:lnTo>
                  <a:lnTo>
                    <a:pt x="473" y="27"/>
                  </a:lnTo>
                  <a:lnTo>
                    <a:pt x="490" y="31"/>
                  </a:lnTo>
                  <a:lnTo>
                    <a:pt x="508" y="39"/>
                  </a:lnTo>
                  <a:lnTo>
                    <a:pt x="487" y="47"/>
                  </a:lnTo>
                  <a:lnTo>
                    <a:pt x="470" y="62"/>
                  </a:lnTo>
                  <a:lnTo>
                    <a:pt x="458" y="80"/>
                  </a:lnTo>
                  <a:lnTo>
                    <a:pt x="455" y="100"/>
                  </a:lnTo>
                  <a:lnTo>
                    <a:pt x="457" y="114"/>
                  </a:lnTo>
                  <a:lnTo>
                    <a:pt x="464" y="126"/>
                  </a:lnTo>
                  <a:lnTo>
                    <a:pt x="478" y="136"/>
                  </a:lnTo>
                  <a:lnTo>
                    <a:pt x="497" y="140"/>
                  </a:lnTo>
                  <a:lnTo>
                    <a:pt x="517" y="135"/>
                  </a:lnTo>
                  <a:lnTo>
                    <a:pt x="537" y="123"/>
                  </a:lnTo>
                  <a:lnTo>
                    <a:pt x="551" y="103"/>
                  </a:lnTo>
                  <a:lnTo>
                    <a:pt x="557" y="74"/>
                  </a:lnTo>
                  <a:lnTo>
                    <a:pt x="547" y="38"/>
                  </a:lnTo>
                  <a:lnTo>
                    <a:pt x="520" y="15"/>
                  </a:lnTo>
                  <a:lnTo>
                    <a:pt x="486" y="3"/>
                  </a:lnTo>
                  <a:lnTo>
                    <a:pt x="454" y="0"/>
                  </a:lnTo>
                  <a:lnTo>
                    <a:pt x="410" y="10"/>
                  </a:lnTo>
                  <a:lnTo>
                    <a:pt x="375" y="33"/>
                  </a:lnTo>
                  <a:lnTo>
                    <a:pt x="351" y="61"/>
                  </a:lnTo>
                  <a:lnTo>
                    <a:pt x="336" y="85"/>
                  </a:lnTo>
                  <a:lnTo>
                    <a:pt x="310" y="41"/>
                  </a:lnTo>
                  <a:lnTo>
                    <a:pt x="277" y="15"/>
                  </a:lnTo>
                  <a:lnTo>
                    <a:pt x="244" y="3"/>
                  </a:lnTo>
                  <a:lnTo>
                    <a:pt x="215" y="0"/>
                  </a:lnTo>
                  <a:lnTo>
                    <a:pt x="138" y="23"/>
                  </a:lnTo>
                  <a:lnTo>
                    <a:pt x="82" y="76"/>
                  </a:lnTo>
                  <a:lnTo>
                    <a:pt x="47" y="134"/>
                  </a:lnTo>
                  <a:lnTo>
                    <a:pt x="35" y="173"/>
                  </a:lnTo>
                  <a:lnTo>
                    <a:pt x="41" y="183"/>
                  </a:lnTo>
                  <a:lnTo>
                    <a:pt x="48" y="184"/>
                  </a:lnTo>
                  <a:lnTo>
                    <a:pt x="58" y="182"/>
                  </a:lnTo>
                  <a:lnTo>
                    <a:pt x="63" y="172"/>
                  </a:lnTo>
                  <a:lnTo>
                    <a:pt x="79" y="132"/>
                  </a:lnTo>
                  <a:lnTo>
                    <a:pt x="97" y="99"/>
                  </a:lnTo>
                  <a:lnTo>
                    <a:pt x="117" y="73"/>
                  </a:lnTo>
                  <a:lnTo>
                    <a:pt x="138" y="54"/>
                  </a:lnTo>
                  <a:lnTo>
                    <a:pt x="159" y="40"/>
                  </a:lnTo>
                  <a:lnTo>
                    <a:pt x="179" y="31"/>
                  </a:lnTo>
                  <a:lnTo>
                    <a:pt x="197" y="26"/>
                  </a:lnTo>
                  <a:lnTo>
                    <a:pt x="213" y="25"/>
                  </a:lnTo>
                  <a:lnTo>
                    <a:pt x="231" y="27"/>
                  </a:lnTo>
                  <a:lnTo>
                    <a:pt x="251" y="38"/>
                  </a:lnTo>
                  <a:lnTo>
                    <a:pt x="267" y="61"/>
                  </a:lnTo>
                  <a:lnTo>
                    <a:pt x="273" y="100"/>
                  </a:lnTo>
                  <a:lnTo>
                    <a:pt x="269" y="134"/>
                  </a:lnTo>
                  <a:lnTo>
                    <a:pt x="259" y="188"/>
                  </a:lnTo>
                  <a:lnTo>
                    <a:pt x="240" y="264"/>
                  </a:lnTo>
                  <a:lnTo>
                    <a:pt x="213" y="367"/>
                  </a:lnTo>
                  <a:lnTo>
                    <a:pt x="196" y="415"/>
                  </a:lnTo>
                  <a:lnTo>
                    <a:pt x="172" y="452"/>
                  </a:lnTo>
                  <a:lnTo>
                    <a:pt x="142" y="475"/>
                  </a:lnTo>
                  <a:lnTo>
                    <a:pt x="107" y="484"/>
                  </a:lnTo>
                  <a:lnTo>
                    <a:pt x="98" y="484"/>
                  </a:lnTo>
                  <a:lnTo>
                    <a:pt x="85" y="482"/>
                  </a:lnTo>
                  <a:lnTo>
                    <a:pt x="68" y="478"/>
                  </a:lnTo>
                  <a:lnTo>
                    <a:pt x="51" y="469"/>
                  </a:lnTo>
                  <a:lnTo>
                    <a:pt x="71" y="462"/>
                  </a:lnTo>
                  <a:lnTo>
                    <a:pt x="87" y="449"/>
                  </a:lnTo>
                  <a:lnTo>
                    <a:pt x="99" y="431"/>
                  </a:lnTo>
                  <a:lnTo>
                    <a:pt x="104" y="409"/>
                  </a:lnTo>
                  <a:lnTo>
                    <a:pt x="99" y="390"/>
                  </a:lnTo>
                  <a:lnTo>
                    <a:pt x="89" y="378"/>
                  </a:lnTo>
                  <a:lnTo>
                    <a:pt x="75" y="372"/>
                  </a:lnTo>
                  <a:lnTo>
                    <a:pt x="62" y="369"/>
                  </a:lnTo>
                  <a:lnTo>
                    <a:pt x="38" y="375"/>
                  </a:lnTo>
                  <a:lnTo>
                    <a:pt x="18" y="389"/>
                  </a:lnTo>
                  <a:lnTo>
                    <a:pt x="5" y="409"/>
                  </a:lnTo>
                  <a:lnTo>
                    <a:pt x="0" y="434"/>
                  </a:lnTo>
                  <a:lnTo>
                    <a:pt x="10" y="468"/>
                  </a:lnTo>
                  <a:lnTo>
                    <a:pt x="35" y="491"/>
                  </a:lnTo>
                  <a:lnTo>
                    <a:pt x="68" y="504"/>
                  </a:lnTo>
                  <a:lnTo>
                    <a:pt x="106" y="509"/>
                  </a:lnTo>
                  <a:lnTo>
                    <a:pt x="131" y="505"/>
                  </a:lnTo>
                  <a:lnTo>
                    <a:pt x="154" y="496"/>
                  </a:lnTo>
                  <a:lnTo>
                    <a:pt x="174" y="483"/>
                  </a:lnTo>
                  <a:lnTo>
                    <a:pt x="191" y="469"/>
                  </a:lnTo>
                  <a:lnTo>
                    <a:pt x="204" y="453"/>
                  </a:lnTo>
                  <a:lnTo>
                    <a:pt x="214" y="439"/>
                  </a:lnTo>
                  <a:lnTo>
                    <a:pt x="220" y="429"/>
                  </a:lnTo>
                  <a:lnTo>
                    <a:pt x="223" y="423"/>
                  </a:lnTo>
                  <a:lnTo>
                    <a:pt x="238" y="454"/>
                  </a:lnTo>
                  <a:lnTo>
                    <a:pt x="263" y="482"/>
                  </a:lnTo>
                  <a:lnTo>
                    <a:pt x="298" y="501"/>
                  </a:lnTo>
                  <a:lnTo>
                    <a:pt x="344" y="509"/>
                  </a:lnTo>
                  <a:lnTo>
                    <a:pt x="420" y="485"/>
                  </a:lnTo>
                  <a:lnTo>
                    <a:pt x="477" y="433"/>
                  </a:lnTo>
                  <a:lnTo>
                    <a:pt x="511" y="375"/>
                  </a:lnTo>
                  <a:lnTo>
                    <a:pt x="523" y="336"/>
                  </a:lnTo>
                  <a:lnTo>
                    <a:pt x="517" y="326"/>
                  </a:lnTo>
                  <a:lnTo>
                    <a:pt x="509" y="324"/>
                  </a:lnTo>
                  <a:lnTo>
                    <a:pt x="499" y="328"/>
                  </a:lnTo>
                  <a:lnTo>
                    <a:pt x="495" y="337"/>
                  </a:lnTo>
                  <a:lnTo>
                    <a:pt x="479" y="378"/>
                  </a:lnTo>
                  <a:lnTo>
                    <a:pt x="461" y="411"/>
                  </a:lnTo>
                  <a:lnTo>
                    <a:pt x="441" y="436"/>
                  </a:lnTo>
                  <a:lnTo>
                    <a:pt x="420" y="455"/>
                  </a:lnTo>
                  <a:lnTo>
                    <a:pt x="399" y="469"/>
                  </a:lnTo>
                  <a:lnTo>
                    <a:pt x="379" y="478"/>
                  </a:lnTo>
                  <a:lnTo>
                    <a:pt x="361" y="483"/>
                  </a:lnTo>
                  <a:lnTo>
                    <a:pt x="346" y="484"/>
                  </a:lnTo>
                  <a:lnTo>
                    <a:pt x="318" y="478"/>
                  </a:lnTo>
                  <a:lnTo>
                    <a:pt x="299" y="461"/>
                  </a:lnTo>
                  <a:lnTo>
                    <a:pt x="288" y="438"/>
                  </a:lnTo>
                  <a:lnTo>
                    <a:pt x="284" y="410"/>
                  </a:lnTo>
                  <a:lnTo>
                    <a:pt x="286" y="391"/>
                  </a:lnTo>
                  <a:lnTo>
                    <a:pt x="289" y="370"/>
                  </a:lnTo>
                  <a:lnTo>
                    <a:pt x="295" y="344"/>
                  </a:lnTo>
                  <a:lnTo>
                    <a:pt x="304" y="311"/>
                  </a:lnTo>
                  <a:lnTo>
                    <a:pt x="342" y="15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6520" tIns="48260" rIns="96520" bIns="4826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" name="Freeform 15"/>
            <p:cNvSpPr>
              <a:spLocks noChangeAspect="1"/>
            </p:cNvSpPr>
            <p:nvPr/>
          </p:nvSpPr>
          <p:spPr bwMode="auto">
            <a:xfrm>
              <a:off x="1778" y="1"/>
              <a:ext cx="260" cy="1123"/>
            </a:xfrm>
            <a:custGeom>
              <a:avLst/>
              <a:gdLst>
                <a:gd name="T0" fmla="*/ 260 w 260"/>
                <a:gd name="T1" fmla="*/ 561 h 1123"/>
                <a:gd name="T2" fmla="*/ 257 w 260"/>
                <a:gd name="T3" fmla="*/ 488 h 1123"/>
                <a:gd name="T4" fmla="*/ 246 w 260"/>
                <a:gd name="T5" fmla="*/ 401 h 1123"/>
                <a:gd name="T6" fmla="*/ 224 w 260"/>
                <a:gd name="T7" fmla="*/ 307 h 1123"/>
                <a:gd name="T8" fmla="*/ 186 w 260"/>
                <a:gd name="T9" fmla="*/ 211 h 1123"/>
                <a:gd name="T10" fmla="*/ 132 w 260"/>
                <a:gd name="T11" fmla="*/ 120 h 1123"/>
                <a:gd name="T12" fmla="*/ 78 w 260"/>
                <a:gd name="T13" fmla="*/ 54 h 1123"/>
                <a:gd name="T14" fmla="*/ 34 w 260"/>
                <a:gd name="T15" fmla="*/ 13 h 1123"/>
                <a:gd name="T16" fmla="*/ 12 w 260"/>
                <a:gd name="T17" fmla="*/ 0 h 1123"/>
                <a:gd name="T18" fmla="*/ 3 w 260"/>
                <a:gd name="T19" fmla="*/ 3 h 1123"/>
                <a:gd name="T20" fmla="*/ 0 w 260"/>
                <a:gd name="T21" fmla="*/ 11 h 1123"/>
                <a:gd name="T22" fmla="*/ 0 w 260"/>
                <a:gd name="T23" fmla="*/ 14 h 1123"/>
                <a:gd name="T24" fmla="*/ 3 w 260"/>
                <a:gd name="T25" fmla="*/ 18 h 1123"/>
                <a:gd name="T26" fmla="*/ 9 w 260"/>
                <a:gd name="T27" fmla="*/ 25 h 1123"/>
                <a:gd name="T28" fmla="*/ 22 w 260"/>
                <a:gd name="T29" fmla="*/ 37 h 1123"/>
                <a:gd name="T30" fmla="*/ 95 w 260"/>
                <a:gd name="T31" fmla="*/ 133 h 1123"/>
                <a:gd name="T32" fmla="*/ 149 w 260"/>
                <a:gd name="T33" fmla="*/ 253 h 1123"/>
                <a:gd name="T34" fmla="*/ 183 w 260"/>
                <a:gd name="T35" fmla="*/ 396 h 1123"/>
                <a:gd name="T36" fmla="*/ 195 w 260"/>
                <a:gd name="T37" fmla="*/ 561 h 1123"/>
                <a:gd name="T38" fmla="*/ 186 w 260"/>
                <a:gd name="T39" fmla="*/ 706 h 1123"/>
                <a:gd name="T40" fmla="*/ 157 w 260"/>
                <a:gd name="T41" fmla="*/ 846 h 1123"/>
                <a:gd name="T42" fmla="*/ 102 w 260"/>
                <a:gd name="T43" fmla="*/ 977 h 1123"/>
                <a:gd name="T44" fmla="*/ 15 w 260"/>
                <a:gd name="T45" fmla="*/ 1093 h 1123"/>
                <a:gd name="T46" fmla="*/ 2 w 260"/>
                <a:gd name="T47" fmla="*/ 1106 h 1123"/>
                <a:gd name="T48" fmla="*/ 0 w 260"/>
                <a:gd name="T49" fmla="*/ 1112 h 1123"/>
                <a:gd name="T50" fmla="*/ 3 w 260"/>
                <a:gd name="T51" fmla="*/ 1120 h 1123"/>
                <a:gd name="T52" fmla="*/ 12 w 260"/>
                <a:gd name="T53" fmla="*/ 1123 h 1123"/>
                <a:gd name="T54" fmla="*/ 35 w 260"/>
                <a:gd name="T55" fmla="*/ 1109 h 1123"/>
                <a:gd name="T56" fmla="*/ 80 w 260"/>
                <a:gd name="T57" fmla="*/ 1067 h 1123"/>
                <a:gd name="T58" fmla="*/ 135 w 260"/>
                <a:gd name="T59" fmla="*/ 999 h 1123"/>
                <a:gd name="T60" fmla="*/ 189 w 260"/>
                <a:gd name="T61" fmla="*/ 904 h 1123"/>
                <a:gd name="T62" fmla="*/ 225 w 260"/>
                <a:gd name="T63" fmla="*/ 812 h 1123"/>
                <a:gd name="T64" fmla="*/ 246 w 260"/>
                <a:gd name="T65" fmla="*/ 722 h 1123"/>
                <a:gd name="T66" fmla="*/ 257 w 260"/>
                <a:gd name="T67" fmla="*/ 638 h 1123"/>
                <a:gd name="T68" fmla="*/ 260 w 260"/>
                <a:gd name="T69" fmla="*/ 561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0" h="1123">
                  <a:moveTo>
                    <a:pt x="260" y="561"/>
                  </a:moveTo>
                  <a:lnTo>
                    <a:pt x="257" y="488"/>
                  </a:lnTo>
                  <a:lnTo>
                    <a:pt x="246" y="401"/>
                  </a:lnTo>
                  <a:lnTo>
                    <a:pt x="224" y="307"/>
                  </a:lnTo>
                  <a:lnTo>
                    <a:pt x="186" y="211"/>
                  </a:lnTo>
                  <a:lnTo>
                    <a:pt x="132" y="120"/>
                  </a:lnTo>
                  <a:lnTo>
                    <a:pt x="78" y="54"/>
                  </a:lnTo>
                  <a:lnTo>
                    <a:pt x="34" y="13"/>
                  </a:lnTo>
                  <a:lnTo>
                    <a:pt x="12" y="0"/>
                  </a:lnTo>
                  <a:lnTo>
                    <a:pt x="3" y="3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3" y="18"/>
                  </a:lnTo>
                  <a:lnTo>
                    <a:pt x="9" y="25"/>
                  </a:lnTo>
                  <a:lnTo>
                    <a:pt x="22" y="37"/>
                  </a:lnTo>
                  <a:lnTo>
                    <a:pt x="95" y="133"/>
                  </a:lnTo>
                  <a:lnTo>
                    <a:pt x="149" y="253"/>
                  </a:lnTo>
                  <a:lnTo>
                    <a:pt x="183" y="396"/>
                  </a:lnTo>
                  <a:lnTo>
                    <a:pt x="195" y="561"/>
                  </a:lnTo>
                  <a:lnTo>
                    <a:pt x="186" y="706"/>
                  </a:lnTo>
                  <a:lnTo>
                    <a:pt x="157" y="846"/>
                  </a:lnTo>
                  <a:lnTo>
                    <a:pt x="102" y="977"/>
                  </a:lnTo>
                  <a:lnTo>
                    <a:pt x="15" y="1093"/>
                  </a:lnTo>
                  <a:lnTo>
                    <a:pt x="2" y="1106"/>
                  </a:lnTo>
                  <a:lnTo>
                    <a:pt x="0" y="1112"/>
                  </a:lnTo>
                  <a:lnTo>
                    <a:pt x="3" y="1120"/>
                  </a:lnTo>
                  <a:lnTo>
                    <a:pt x="12" y="1123"/>
                  </a:lnTo>
                  <a:lnTo>
                    <a:pt x="35" y="1109"/>
                  </a:lnTo>
                  <a:lnTo>
                    <a:pt x="80" y="1067"/>
                  </a:lnTo>
                  <a:lnTo>
                    <a:pt x="135" y="999"/>
                  </a:lnTo>
                  <a:lnTo>
                    <a:pt x="189" y="904"/>
                  </a:lnTo>
                  <a:lnTo>
                    <a:pt x="225" y="812"/>
                  </a:lnTo>
                  <a:lnTo>
                    <a:pt x="246" y="722"/>
                  </a:lnTo>
                  <a:lnTo>
                    <a:pt x="257" y="638"/>
                  </a:lnTo>
                  <a:lnTo>
                    <a:pt x="260" y="56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6520" tIns="48260" rIns="96520" bIns="4826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37" name="Left Brace 36"/>
          <p:cNvSpPr/>
          <p:nvPr/>
        </p:nvSpPr>
        <p:spPr>
          <a:xfrm rot="16200000">
            <a:off x="4850359" y="1653334"/>
            <a:ext cx="95424" cy="120344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Left Brace 37"/>
          <p:cNvSpPr/>
          <p:nvPr/>
        </p:nvSpPr>
        <p:spPr>
          <a:xfrm rot="16200000">
            <a:off x="6519247" y="1277811"/>
            <a:ext cx="96317" cy="19578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Content Placeholder 5"/>
          <p:cNvSpPr txBox="1">
            <a:spLocks/>
          </p:cNvSpPr>
          <p:nvPr/>
        </p:nvSpPr>
        <p:spPr bwMode="auto">
          <a:xfrm>
            <a:off x="5933306" y="2755404"/>
            <a:ext cx="2473719" cy="58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520" tIns="48260" rIns="96520" bIns="4826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Myriad Pro"/>
                <a:ea typeface="MS PGothic" pitchFamily="34" charset="-128"/>
                <a:cs typeface="Myriad Pro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600" b="0" i="0" kern="1200">
                <a:solidFill>
                  <a:schemeClr val="tx1"/>
                </a:solidFill>
                <a:latin typeface="Myriad Pro"/>
                <a:ea typeface="MS PGothic" pitchFamily="34" charset="-128"/>
                <a:cs typeface="Myriad Pro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Myriad Pro"/>
                <a:ea typeface="MS PGothic" pitchFamily="34" charset="-128"/>
                <a:cs typeface="Myriad Pro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Myriad Pro"/>
                <a:ea typeface="MS PGothic" pitchFamily="34" charset="-128"/>
                <a:cs typeface="Myriad Pro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Myriad Pro"/>
                <a:ea typeface="MS PGothic" pitchFamily="34" charset="-128"/>
                <a:cs typeface="Myriad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900" dirty="0">
                <a:solidFill>
                  <a:srgbClr val="FF0000"/>
                </a:solidFill>
              </a:rPr>
              <a:t>predictive variance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600" y="4123556"/>
            <a:ext cx="1930084" cy="33807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022" y="4725800"/>
            <a:ext cx="3728825" cy="127886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2018" y="4202708"/>
            <a:ext cx="3585132" cy="34486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3512" y="4991632"/>
            <a:ext cx="3067838" cy="74720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16</a:t>
            </a:fld>
            <a:endParaRPr lang="en-AU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107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Examples of GP Covariance functions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17</a:t>
            </a:fld>
            <a:endParaRPr lang="en-AU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Two commonly used covariance functions in Bayesian Optimization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30" y="2545432"/>
            <a:ext cx="3800475" cy="3162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330" y="2564482"/>
            <a:ext cx="3743325" cy="3143250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9250" y="6845776"/>
            <a:ext cx="4162425" cy="385410"/>
          </a:xfrm>
        </p:spPr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696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Bayesian Optimization</a:t>
            </a:r>
          </a:p>
          <a:p>
            <a:r>
              <a:rPr lang="en-US" dirty="0">
                <a:solidFill>
                  <a:srgbClr val="00B0F0"/>
                </a:solidFill>
              </a:rPr>
              <a:t>Gaussian Processes</a:t>
            </a:r>
          </a:p>
          <a:p>
            <a:r>
              <a:rPr lang="en-US" dirty="0"/>
              <a:t>Acquisition Functions</a:t>
            </a:r>
          </a:p>
          <a:p>
            <a:pPr lvl="1"/>
            <a:r>
              <a:rPr lang="en-US" dirty="0"/>
              <a:t>Illustration</a:t>
            </a:r>
          </a:p>
          <a:p>
            <a:pPr lvl="1"/>
            <a:r>
              <a:rPr lang="en-US" dirty="0"/>
              <a:t>Upper Confidence Bound (UCB) and Expected Improvement (EI)</a:t>
            </a:r>
          </a:p>
          <a:p>
            <a:pPr lvl="1"/>
            <a:r>
              <a:rPr lang="en-US" dirty="0"/>
              <a:t>Thompson Sampling (TS) and Predictive Entropy Search (PES)</a:t>
            </a:r>
          </a:p>
          <a:p>
            <a:pPr lvl="1"/>
            <a:r>
              <a:rPr lang="en-US" dirty="0"/>
              <a:t>Computational Time</a:t>
            </a:r>
          </a:p>
          <a:p>
            <a:pPr lvl="1"/>
            <a:r>
              <a:rPr lang="en-US" dirty="0"/>
              <a:t>Optimization toolbox for acquisition function.</a:t>
            </a:r>
          </a:p>
          <a:p>
            <a:r>
              <a:rPr lang="en-US" dirty="0"/>
              <a:t>GP Hyper-parameter Treatments</a:t>
            </a:r>
          </a:p>
          <a:p>
            <a:r>
              <a:rPr lang="en-US" dirty="0"/>
              <a:t>Applications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AU" dirty="0"/>
          </a:p>
          <a:p>
            <a:pPr marL="457200" lvl="1" indent="0">
              <a:buNone/>
            </a:pP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 </a:t>
            </a:r>
            <a:r>
              <a:rPr lang="en-US" dirty="0"/>
              <a:t>Part 1: Bayesian Optimization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18</a:t>
            </a:fld>
            <a:endParaRPr lang="en-AU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676723" y="2323356"/>
            <a:ext cx="3384376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8036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>
                <a:cs typeface="Times New Roman" panose="02020603050405020304" pitchFamily="18" charset="0"/>
              </a:rPr>
              <a:t>After we get a good estimation of the surrogate function via a Gaussian Process model.</a:t>
            </a:r>
          </a:p>
          <a:p>
            <a:endParaRPr lang="en-AU" sz="2800" dirty="0">
              <a:cs typeface="Times New Roman" panose="02020603050405020304" pitchFamily="18" charset="0"/>
            </a:endParaRPr>
          </a:p>
          <a:p>
            <a:r>
              <a:rPr lang="en-AU" sz="2800" dirty="0">
                <a:cs typeface="Times New Roman" panose="02020603050405020304" pitchFamily="18" charset="0"/>
              </a:rPr>
              <a:t>Acquisition function suggests the next point to evaluate.</a:t>
            </a:r>
          </a:p>
          <a:p>
            <a:endParaRPr lang="en-AU" sz="2800" dirty="0">
              <a:cs typeface="Times New Roman" panose="02020603050405020304" pitchFamily="18" charset="0"/>
            </a:endParaRPr>
          </a:p>
          <a:p>
            <a:pPr lvl="1"/>
            <a:r>
              <a:rPr lang="en-AU" sz="2400" dirty="0">
                <a:cs typeface="Times New Roman" panose="02020603050405020304" pitchFamily="18" charset="0"/>
              </a:rPr>
              <a:t>a decision strategy balancing the exploration-exploitation.</a:t>
            </a:r>
          </a:p>
          <a:p>
            <a:pPr lvl="1"/>
            <a:endParaRPr lang="en-AU" sz="2400" dirty="0">
              <a:cs typeface="Times New Roman" panose="02020603050405020304" pitchFamily="18" charset="0"/>
            </a:endParaRPr>
          </a:p>
          <a:p>
            <a:pPr lvl="1"/>
            <a:r>
              <a:rPr lang="en-AU" sz="2400" u="sng" dirty="0"/>
              <a:t>Exploration</a:t>
            </a:r>
            <a:r>
              <a:rPr lang="en-AU" sz="2400" dirty="0"/>
              <a:t>: seek places with high variance (uncertainty).</a:t>
            </a:r>
          </a:p>
          <a:p>
            <a:pPr lvl="1"/>
            <a:endParaRPr lang="en-AU" sz="2400" dirty="0"/>
          </a:p>
          <a:p>
            <a:pPr lvl="1"/>
            <a:r>
              <a:rPr lang="en-AU" sz="2400" u="sng" dirty="0"/>
              <a:t>Exploitation</a:t>
            </a:r>
            <a:r>
              <a:rPr lang="en-AU" sz="2400" dirty="0"/>
              <a:t>: seek places in the locality of where you are already doing well at.</a:t>
            </a:r>
          </a:p>
          <a:p>
            <a:endParaRPr lang="en-AU" sz="2800" dirty="0"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Acquisition Functions – Decision Functions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19</a:t>
            </a:fld>
            <a:endParaRPr lang="en-AU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03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BEBEEC"/>
                </a:solidFill>
              </a:rPr>
              <a:t>Parameter Tuning as Black-Box Function</a:t>
            </a:r>
          </a:p>
          <a:p>
            <a:r>
              <a:rPr lang="en-US" dirty="0"/>
              <a:t>Part I: Bayesian Optimization</a:t>
            </a:r>
          </a:p>
          <a:p>
            <a:r>
              <a:rPr lang="en-US" dirty="0"/>
              <a:t>Part II: Recent Advances in Bayesian Optimization</a:t>
            </a:r>
          </a:p>
          <a:p>
            <a:pPr lvl="1"/>
            <a:r>
              <a:rPr lang="en-US" dirty="0"/>
              <a:t>Batch Bayesian Optimization</a:t>
            </a:r>
          </a:p>
          <a:p>
            <a:pPr lvl="1"/>
            <a:r>
              <a:rPr lang="en-US" dirty="0"/>
              <a:t>High dimensional Bayes </a:t>
            </a:r>
            <a:r>
              <a:rPr lang="en-US" dirty="0" err="1"/>
              <a:t>Opt</a:t>
            </a:r>
            <a:endParaRPr lang="en-US" dirty="0"/>
          </a:p>
          <a:p>
            <a:pPr lvl="1"/>
            <a:r>
              <a:rPr lang="en-US" dirty="0"/>
              <a:t>Mixed Categorical-Continuous Bayes </a:t>
            </a:r>
            <a:r>
              <a:rPr lang="en-US" dirty="0" err="1"/>
              <a:t>Opt</a:t>
            </a:r>
            <a:r>
              <a:rPr lang="en-US" dirty="0"/>
              <a:t> </a:t>
            </a:r>
          </a:p>
          <a:p>
            <a:r>
              <a:rPr lang="en-US" dirty="0"/>
              <a:t>Research Directions in Bayesian Optimization</a:t>
            </a:r>
          </a:p>
          <a:p>
            <a:pPr marL="457200" lvl="1" indent="0">
              <a:buNone/>
            </a:pPr>
            <a:endParaRPr lang="en-AU" dirty="0"/>
          </a:p>
          <a:p>
            <a:pPr marL="457200" lvl="1" indent="0">
              <a:buNone/>
            </a:pP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2</a:t>
            </a:fld>
            <a:endParaRPr lang="en-AU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676722" y="1747292"/>
            <a:ext cx="4464496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4362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Expected Improvement [</a:t>
            </a:r>
            <a:r>
              <a:rPr lang="en-AU" dirty="0" err="1"/>
              <a:t>Mokus</a:t>
            </a:r>
            <a:r>
              <a:rPr lang="en-AU" dirty="0"/>
              <a:t>, 1972]</a:t>
            </a:r>
          </a:p>
          <a:p>
            <a:endParaRPr lang="en-AU" dirty="0"/>
          </a:p>
          <a:p>
            <a:r>
              <a:rPr lang="en-AU" dirty="0"/>
              <a:t>Probability of Improvement [</a:t>
            </a:r>
            <a:r>
              <a:rPr lang="en-AU" dirty="0" err="1"/>
              <a:t>Krushner</a:t>
            </a:r>
            <a:r>
              <a:rPr lang="en-AU" dirty="0"/>
              <a:t>, 1997]</a:t>
            </a:r>
          </a:p>
          <a:p>
            <a:endParaRPr lang="en-AU" dirty="0"/>
          </a:p>
          <a:p>
            <a:r>
              <a:rPr lang="en-AU" dirty="0"/>
              <a:t>GP Upper Confidence Bound [Srinivas, 2010]</a:t>
            </a:r>
          </a:p>
          <a:p>
            <a:endParaRPr lang="en-AU" dirty="0"/>
          </a:p>
          <a:p>
            <a:r>
              <a:rPr lang="en-AU" dirty="0"/>
              <a:t>Predictive Entropy Search [Hernández-</a:t>
            </a:r>
            <a:r>
              <a:rPr lang="en-AU" dirty="0" err="1"/>
              <a:t>Lobato</a:t>
            </a:r>
            <a:r>
              <a:rPr lang="en-AU" dirty="0"/>
              <a:t>, 2014]</a:t>
            </a:r>
          </a:p>
          <a:p>
            <a:r>
              <a:rPr lang="en-AU" dirty="0"/>
              <a:t>….</a:t>
            </a:r>
          </a:p>
          <a:p>
            <a:pPr marL="0" indent="0" algn="ctr">
              <a:buNone/>
            </a:pPr>
            <a:r>
              <a:rPr lang="en-AU" b="1" dirty="0"/>
              <a:t>Balancing the exploration-exploitation in different ways.</a:t>
            </a:r>
          </a:p>
          <a:p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Common Acquisition Functions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20</a:t>
            </a:fld>
            <a:endParaRPr lang="en-AU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30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Red line (acquisition function) vs </a:t>
            </a:r>
            <a:r>
              <a:rPr lang="en-AU" sz="2800" dirty="0">
                <a:latin typeface="+mj-lt"/>
                <a:cs typeface="Times New Roman" panose="02020603050405020304" pitchFamily="18" charset="0"/>
              </a:rPr>
              <a:t>black line (original function)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Example of Acquisition Functions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21</a:t>
            </a:fld>
            <a:endParaRPr lang="en-AU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35" y="1675284"/>
            <a:ext cx="9641653" cy="461852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20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AU" sz="2600" dirty="0"/>
                  <a:t>Get initial data</a:t>
                </a:r>
              </a:p>
              <a:p>
                <a:pPr marL="0" indent="0">
                  <a:buNone/>
                </a:pPr>
                <a:r>
                  <a:rPr lang="en-AU" sz="2600" dirty="0"/>
                  <a:t>Repeat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2600" dirty="0"/>
                  <a:t>Fit a GP model to the 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en-AU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AU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AU" sz="2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AU" sz="2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AU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AU" sz="2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AU" sz="2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AU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sz="2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lang="en-AU" sz="2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2600" dirty="0"/>
                  <a:t>Define the acquisition function </a:t>
                </a:r>
                <a14:m>
                  <m:oMath xmlns:m="http://schemas.openxmlformats.org/officeDocument/2006/math">
                    <m:r>
                      <a:rPr lang="en-AU" sz="2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AU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600" dirty="0"/>
                  <a:t> from the GP model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2600" dirty="0"/>
                  <a:t>Select the next 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2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AU" sz="2600" dirty="0"/>
                  <a:t> by optimizing the acquisition function </a:t>
                </a:r>
                <a14:m>
                  <m:oMath xmlns:m="http://schemas.openxmlformats.org/officeDocument/2006/math">
                    <m:r>
                      <a:rPr lang="en-AU" sz="2600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AU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AU" sz="26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2600" dirty="0"/>
                  <a:t>Collect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sz="2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2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AU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2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AU" sz="2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600" dirty="0"/>
              </a:p>
              <a:p>
                <a:pPr lvl="1"/>
                <a:endParaRPr lang="en-AU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102" t="-102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Bayesian Optimization Algorithm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22</a:t>
            </a:fld>
            <a:endParaRPr lang="en-AU" alt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783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1950" y="5405849"/>
            <a:ext cx="9953625" cy="1060657"/>
          </a:xfrm>
        </p:spPr>
        <p:txBody>
          <a:bodyPr/>
          <a:lstStyle/>
          <a:p>
            <a:r>
              <a:rPr lang="en-AU" dirty="0"/>
              <a:t>Intuitively, BO selects a point which has high mean and high variance.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Illustration of Bayesian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23</a:t>
            </a:fld>
            <a:endParaRPr lang="en-AU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0" y="1184865"/>
            <a:ext cx="6939508" cy="1354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" y="2539380"/>
            <a:ext cx="6939509" cy="13554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0" y="3907532"/>
            <a:ext cx="6939509" cy="135430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32706" y="2885783"/>
            <a:ext cx="373677" cy="3736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421138" y="4051548"/>
            <a:ext cx="373677" cy="3736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112859" y="2247617"/>
                <a:ext cx="3745641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AU" sz="2400" dirty="0">
                    <a:latin typeface="Calibri Light" panose="020F0302020204030204" pitchFamily="34" charset="0"/>
                  </a:rPr>
                  <a:t>Get initial data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2400" dirty="0">
                    <a:latin typeface="Calibri Light" panose="020F0302020204030204" pitchFamily="34" charset="0"/>
                  </a:rPr>
                  <a:t>Fit a GP model to the data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2400" dirty="0">
                    <a:latin typeface="Calibri Light" panose="020F0302020204030204" pitchFamily="34" charset="0"/>
                  </a:rPr>
                  <a:t>Select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AU" sz="2400" dirty="0">
                    <a:latin typeface="Calibri Light" panose="020F0302020204030204" pitchFamily="34" charset="0"/>
                  </a:rPr>
                  <a:t>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AU" sz="2400" dirty="0">
                    <a:latin typeface="Calibri Light" panose="020F0302020204030204" pitchFamily="34" charset="0"/>
                  </a:rPr>
                  <a:t>Collect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A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sz="2400" dirty="0">
                  <a:latin typeface="Calibri Light" panose="020F0302020204030204" pitchFamily="34" charset="0"/>
                </a:endParaRPr>
              </a:p>
              <a:p>
                <a:r>
                  <a:rPr lang="en-AU" sz="2400" dirty="0">
                    <a:latin typeface="Calibri Light" panose="020F0302020204030204" pitchFamily="34" charset="0"/>
                  </a:rPr>
                  <a:t>Repeat steps 2-4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859" y="2247617"/>
                <a:ext cx="3745641" cy="1938992"/>
              </a:xfrm>
              <a:prstGeom prst="rect">
                <a:avLst/>
              </a:prstGeom>
              <a:blipFill rotWithShape="0">
                <a:blip r:embed="rId6"/>
                <a:stretch>
                  <a:fillRect l="-2606" t="-3145" r="-1629" b="-62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9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1950" y="5405849"/>
            <a:ext cx="9953625" cy="1060657"/>
          </a:xfrm>
        </p:spPr>
        <p:txBody>
          <a:bodyPr/>
          <a:lstStyle/>
          <a:p>
            <a:r>
              <a:rPr lang="en-AU" sz="2800" dirty="0"/>
              <a:t>The uncertainty at the selected points will be significantly reduced. The choice encodes the exploration.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Illustration of Bayesian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24</a:t>
            </a:fld>
            <a:endParaRPr lang="en-AU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962" y="1099220"/>
            <a:ext cx="6939508" cy="1354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488" y="2539380"/>
            <a:ext cx="6939509" cy="13554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229" y="3921383"/>
            <a:ext cx="6939509" cy="13543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24994" y="1099220"/>
            <a:ext cx="1080120" cy="1060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124994" y="2539380"/>
            <a:ext cx="1080120" cy="1060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48730" y="109144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variance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4674" y="2575949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Become low variance</a:t>
            </a:r>
          </a:p>
        </p:txBody>
      </p:sp>
      <p:cxnSp>
        <p:nvCxnSpPr>
          <p:cNvPr id="19" name="Straight Connector 18"/>
          <p:cNvCxnSpPr>
            <a:stCxn id="16" idx="3"/>
          </p:cNvCxnSpPr>
          <p:nvPr/>
        </p:nvCxnSpPr>
        <p:spPr>
          <a:xfrm>
            <a:off x="2344039" y="1276109"/>
            <a:ext cx="1213003" cy="184666"/>
          </a:xfrm>
          <a:prstGeom prst="line">
            <a:avLst/>
          </a:prstGeom>
          <a:ln w="254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3"/>
          </p:cNvCxnSpPr>
          <p:nvPr/>
        </p:nvCxnSpPr>
        <p:spPr>
          <a:xfrm>
            <a:off x="2622248" y="2760615"/>
            <a:ext cx="927339" cy="210813"/>
          </a:xfrm>
          <a:prstGeom prst="line">
            <a:avLst/>
          </a:prstGeom>
          <a:ln w="254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370203" y="2886290"/>
            <a:ext cx="373677" cy="3736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6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1950" y="5405849"/>
            <a:ext cx="9953625" cy="1060657"/>
          </a:xfrm>
        </p:spPr>
        <p:txBody>
          <a:bodyPr/>
          <a:lstStyle/>
          <a:p>
            <a:r>
              <a:rPr lang="en-AU" sz="2800" dirty="0"/>
              <a:t>The uncertainty at the selected points will be significantly reduced. The choice encodes the exploration.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Illustration of Bayesian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25</a:t>
            </a:fld>
            <a:endParaRPr lang="en-AU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79" y="1099220"/>
            <a:ext cx="6939508" cy="1354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38" y="2539380"/>
            <a:ext cx="6939509" cy="13554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79" y="3921383"/>
            <a:ext cx="6939509" cy="135430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239967" y="4051548"/>
            <a:ext cx="373677" cy="3736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925043" y="256105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variance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49530" y="382623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Become low variance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5613644" y="2765549"/>
            <a:ext cx="2317627" cy="329677"/>
          </a:xfrm>
          <a:prstGeom prst="line">
            <a:avLst/>
          </a:prstGeom>
          <a:ln w="254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613644" y="4051548"/>
            <a:ext cx="2311399" cy="0"/>
          </a:xfrm>
          <a:prstGeom prst="line">
            <a:avLst/>
          </a:prstGeom>
          <a:ln w="254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998925" y="3873984"/>
            <a:ext cx="862373" cy="8470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998925" y="2611388"/>
            <a:ext cx="862373" cy="8470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23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Different of Acquisition Functions (3 points)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26</a:t>
            </a:fld>
            <a:endParaRPr lang="en-AU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972000"/>
            <a:ext cx="8280000" cy="565812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65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Different of Acquisition Functions (4 observations)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27</a:t>
            </a:fld>
            <a:endParaRPr lang="en-AU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972000"/>
            <a:ext cx="8280000" cy="5641241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0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Different of Acquisition Functions (5 points)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28</a:t>
            </a:fld>
            <a:endParaRPr lang="en-AU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972000"/>
            <a:ext cx="8280000" cy="5647381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150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Different of Acquisition Functions (7 points)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29</a:t>
            </a:fld>
            <a:endParaRPr lang="en-AU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972000"/>
            <a:ext cx="8280000" cy="5675121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1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Bayesian Optimization</a:t>
            </a:r>
          </a:p>
          <a:p>
            <a:r>
              <a:rPr lang="en-US" dirty="0"/>
              <a:t>Gaussian Processes</a:t>
            </a:r>
          </a:p>
          <a:p>
            <a:r>
              <a:rPr lang="en-US" dirty="0"/>
              <a:t>Acquisition Functions</a:t>
            </a:r>
          </a:p>
          <a:p>
            <a:r>
              <a:rPr lang="en-US" dirty="0"/>
              <a:t>GP Hyper-parameter Treatments</a:t>
            </a:r>
          </a:p>
          <a:p>
            <a:r>
              <a:rPr lang="en-US" dirty="0"/>
              <a:t>Applications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AU" dirty="0"/>
          </a:p>
          <a:p>
            <a:pPr marL="457200" lvl="1" indent="0">
              <a:buNone/>
            </a:pP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 </a:t>
            </a:r>
            <a:r>
              <a:rPr lang="en-US" dirty="0"/>
              <a:t>Part 1: Bayesian Optimization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3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716170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Different of Acquisition Functions (10 points)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30</a:t>
            </a:fld>
            <a:endParaRPr lang="en-AU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000" y="972000"/>
            <a:ext cx="8280000" cy="5641239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699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Bayesian Optimization</a:t>
            </a:r>
          </a:p>
          <a:p>
            <a:r>
              <a:rPr lang="en-US" dirty="0">
                <a:solidFill>
                  <a:srgbClr val="00B0F0"/>
                </a:solidFill>
              </a:rPr>
              <a:t>Gaussian Processes</a:t>
            </a:r>
          </a:p>
          <a:p>
            <a:r>
              <a:rPr lang="en-US" dirty="0">
                <a:solidFill>
                  <a:srgbClr val="00B0F0"/>
                </a:solidFill>
              </a:rPr>
              <a:t>Acquisition Functions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Illustration</a:t>
            </a:r>
          </a:p>
          <a:p>
            <a:pPr lvl="1"/>
            <a:r>
              <a:rPr lang="en-US" dirty="0"/>
              <a:t>Upper Confidence Bound (UCB) and Expected Improvement (EI)</a:t>
            </a:r>
          </a:p>
          <a:p>
            <a:pPr lvl="1"/>
            <a:r>
              <a:rPr lang="en-US" dirty="0"/>
              <a:t>Thompson Sampling (TS) and Predictive Entropy Search (PES)</a:t>
            </a:r>
          </a:p>
          <a:p>
            <a:pPr lvl="1"/>
            <a:r>
              <a:rPr lang="en-US" dirty="0"/>
              <a:t>Computational Time</a:t>
            </a:r>
          </a:p>
          <a:p>
            <a:pPr lvl="1"/>
            <a:r>
              <a:rPr lang="en-US" dirty="0"/>
              <a:t>Optimization toolbox for acquisition function.</a:t>
            </a:r>
          </a:p>
          <a:p>
            <a:r>
              <a:rPr lang="en-US" dirty="0"/>
              <a:t>GP Hyper-parameter Treatments</a:t>
            </a:r>
          </a:p>
          <a:p>
            <a:r>
              <a:rPr lang="en-US" dirty="0"/>
              <a:t>Applications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AU" dirty="0"/>
          </a:p>
          <a:p>
            <a:pPr marL="457200" lvl="1" indent="0">
              <a:buNone/>
            </a:pP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 </a:t>
            </a:r>
            <a:r>
              <a:rPr lang="en-US" dirty="0"/>
              <a:t>Part 1: Bayesian Optimization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31</a:t>
            </a:fld>
            <a:endParaRPr lang="en-AU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108770" y="3259460"/>
            <a:ext cx="8568952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3004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Upper Confidence Bound (UCB) is one of the most commonly used acquisition function.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𝑈𝐶𝐵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i="0" smtClean="0"/>
                        <m:t>(</m:t>
                      </m:r>
                      <m:r>
                        <m:rPr>
                          <m:nor/>
                        </m:rPr>
                        <a:rPr lang="en-US" b="0" i="0" smtClean="0"/>
                        <m:t>x</m:t>
                      </m:r>
                      <m:r>
                        <m:rPr>
                          <m:nor/>
                        </m:rPr>
                        <a:rPr lang="en-US" b="0" i="0" smtClean="0"/>
                        <m:t>)=</m:t>
                      </m:r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m:rPr>
                          <m:nor/>
                        </m:rPr>
                        <a:rPr lang="en-US"/>
                        <m:t>(</m:t>
                      </m:r>
                      <m:r>
                        <m:rPr>
                          <m:nor/>
                        </m:rPr>
                        <a:rPr lang="en-US"/>
                        <m:t>x</m:t>
                      </m:r>
                      <m:r>
                        <m:rPr>
                          <m:nor/>
                        </m:rPr>
                        <a:rPr lang="en-US"/>
                        <m:t>)+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rad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m:rPr>
                          <m:nor/>
                        </m:rPr>
                        <a:rPr lang="en-US"/>
                        <m:t>(</m:t>
                      </m:r>
                      <m:r>
                        <m:rPr>
                          <m:nor/>
                        </m:rPr>
                        <a:rPr lang="en-US"/>
                        <m:t>x</m:t>
                      </m:r>
                      <m:r>
                        <m:rPr>
                          <m:nor/>
                        </m:rPr>
                        <a:rPr lang="en-US"/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GP-UCB simply a combination of mean and variance functions . It encourages high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r>
                  <a:rPr lang="en-US" dirty="0"/>
                  <a:t> and high variance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br>
                  <a:rPr lang="en-US" dirty="0"/>
                </a:br>
                <a:endParaRPr lang="en-AU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408" t="-1370" r="-91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Upper Confidence Bound (UCB)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32</a:t>
            </a:fld>
            <a:endParaRPr lang="en-AU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907" y="3835524"/>
            <a:ext cx="8353224" cy="16507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908" y="5630263"/>
            <a:ext cx="8353224" cy="6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75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The GP-UCB acquisition function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α</m:t>
                        </m:r>
                      </m:e>
                      <m:sub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𝐺𝑃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𝑈𝐶𝐵</m:t>
                        </m:r>
                      </m:sup>
                    </m:sSubSup>
                    <m:r>
                      <m:rPr>
                        <m:nor/>
                      </m:rPr>
                      <a:rPr lang="en-US" sz="2800"/>
                      <m:t>(</m:t>
                    </m:r>
                    <m:r>
                      <m:rPr>
                        <m:nor/>
                      </m:rPr>
                      <a:rPr lang="en-US" sz="2800"/>
                      <m:t>x</m:t>
                    </m:r>
                    <m:r>
                      <m:rPr>
                        <m:nor/>
                      </m:rPr>
                      <a:rPr lang="en-US" sz="2800"/>
                      <m:t>)=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n-AU" sz="2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800"/>
                      <m:t>x</m:t>
                    </m:r>
                    <m:r>
                      <m:rPr>
                        <m:nor/>
                      </m:rPr>
                      <a:rPr lang="en-US" sz="2800"/>
                      <m:t>)+</m:t>
                    </m:r>
                    <m:rad>
                      <m:radPr>
                        <m:deg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rad>
                    <m:r>
                      <a:rPr lang="en-US" sz="280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n-US" sz="2800"/>
                      <m:t>(</m:t>
                    </m:r>
                    <m:r>
                      <m:rPr>
                        <m:nor/>
                      </m:rPr>
                      <a:rPr lang="en-US" sz="2800"/>
                      <m:t>x</m:t>
                    </m:r>
                    <m:r>
                      <m:rPr>
                        <m:nor/>
                      </m:rPr>
                      <a:rPr lang="en-US" sz="2800"/>
                      <m:t>) 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p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8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smtClean="0">
                        <a:latin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𝑜𝑔</m:t>
                        </m:r>
                      </m:e>
                      <m:sup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80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to achieve a sublinear regret.</a:t>
                </a:r>
              </a:p>
              <a:p>
                <a:r>
                  <a:rPr lang="en-AU" sz="2800" dirty="0"/>
                  <a:t>The choice at iteration 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8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AU" sz="280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2800">
                            <a:latin typeface="Cambria Math" panose="02040503050406030204" pitchFamily="18" charset="0"/>
                          </a:rPr>
                          <m:t>arg</m:t>
                        </m:r>
                        <m:r>
                          <a:rPr lang="en-AU" sz="2800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AU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AU" sz="28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AU" sz="280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AU" sz="280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AU" sz="28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α</m:t>
                            </m:r>
                          </m:e>
                          <m:sup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𝐺𝑃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𝑈𝐶𝐵</m:t>
                            </m:r>
                          </m:sup>
                        </m:sSup>
                        <m:r>
                          <a:rPr lang="en-AU" sz="2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8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8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AU" sz="2800" dirty="0"/>
              </a:p>
              <a:p>
                <a:r>
                  <a:rPr lang="en-AU" sz="2800" dirty="0"/>
                  <a:t>Instantaneous regret: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AU" sz="28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AU" sz="28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AU" sz="28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AU" sz="28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z="28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8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8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AU" sz="2800" dirty="0"/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AU" sz="28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AU" sz="2800" dirty="0"/>
                  <a:t> is the global maximum.</a:t>
                </a:r>
              </a:p>
              <a:p>
                <a:endParaRPr lang="en-AU" sz="2800" dirty="0"/>
              </a:p>
              <a:p>
                <a:r>
                  <a:rPr lang="en-AU" sz="2800" dirty="0"/>
                  <a:t>Cumulative regret: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AU" sz="280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AU" sz="28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AU" sz="28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AU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80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AU" sz="28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AU" sz="28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AU" sz="280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AU" sz="280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sz="2800">
                            <a:latin typeface="Cambria Math" panose="020405030504060302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AU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AU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AU" sz="28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sz="280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  <m:sup>
                            <m:r>
                              <a:rPr lang="en-AU" sz="280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2800">
                                <a:latin typeface="Cambria Math" panose="02040503050406030204" pitchFamily="18" charset="0"/>
                              </a:rPr>
                              <m:t>+4</m:t>
                            </m:r>
                          </m:sup>
                        </m:sSup>
                      </m:e>
                    </m:rad>
                    <m:r>
                      <a:rPr lang="en-AU" sz="2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800" dirty="0"/>
                  <a:t>.</a:t>
                </a:r>
              </a:p>
              <a:p>
                <a:endParaRPr lang="en-AU" sz="2800" dirty="0"/>
              </a:p>
              <a:p>
                <a:r>
                  <a:rPr lang="en-AU" sz="2800" dirty="0"/>
                  <a:t>The regret vanishes in the limit as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smtClean="0">
                            <a:latin typeface="Cambria Math" panose="02040503050406030204" pitchFamily="18" charset="0"/>
                          </a:rPr>
                          <m:t>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sz="280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sz="280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sz="280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AU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2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Convergence Analysis for GP-UCB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Bayesian Optimization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33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1706796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sz="2800" dirty="0"/>
                  <a:t>Define the improvement function is defined over the incumbent </a:t>
                </a:r>
                <a14:m>
                  <m:oMath xmlns:m="http://schemas.openxmlformats.org/officeDocument/2006/math">
                    <m:r>
                      <a:rPr lang="en-AU" sz="280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AU" sz="28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AU" sz="28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AU" sz="2800">
                          <a:latin typeface="Cambria Math" panose="02040503050406030204" pitchFamily="18" charset="0"/>
                        </a:rPr>
                        <m:t>⁡{0,</m:t>
                      </m:r>
                      <m:r>
                        <a:rPr lang="en-AU" sz="280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8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AU" sz="28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AU" sz="2800" dirty="0"/>
              </a:p>
              <a:p>
                <a:pPr marL="0" indent="0">
                  <a:buNone/>
                </a:pPr>
                <a:r>
                  <a:rPr lang="en-AU" sz="2800" dirty="0"/>
                  <a:t>where </a:t>
                </a:r>
                <a14:m>
                  <m:oMath xmlns:m="http://schemas.openxmlformats.org/officeDocument/2006/math">
                    <m:r>
                      <a:rPr lang="en-AU" sz="280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AU" sz="28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8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p>
                    <m:r>
                      <a:rPr lang="en-AU" sz="28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AU" sz="280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AU" sz="280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z="28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8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sz="28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280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AU" sz="280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AU" sz="2800" dirty="0"/>
                  <a:t> is the best value so far.</a:t>
                </a:r>
              </a:p>
              <a:p>
                <a:r>
                  <a:rPr lang="en-AU" sz="2800" dirty="0"/>
                  <a:t>The expected improvement is defined as </a:t>
                </a:r>
                <a14:m>
                  <m:oMath xmlns:m="http://schemas.openxmlformats.org/officeDocument/2006/math">
                    <m:r>
                      <a:rPr lang="en-AU" sz="280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AU" sz="2800">
                        <a:latin typeface="Cambria Math" panose="02040503050406030204" pitchFamily="18" charset="0"/>
                      </a:rPr>
                      <m:t>[</m:t>
                    </m:r>
                    <m:r>
                      <a:rPr lang="en-AU" sz="280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80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AU" sz="2800" dirty="0"/>
                  <a:t>.</a:t>
                </a:r>
              </a:p>
              <a:p>
                <a:endParaRPr lang="en-AU" sz="2800" dirty="0"/>
              </a:p>
              <a:p>
                <a:r>
                  <a:rPr lang="en-AU" sz="2800" dirty="0"/>
                  <a:t>We get the closed-form solution for the EI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𝐸𝐼</m:t>
                          </m:r>
                        </m:sup>
                      </m:sSup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AU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80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sz="28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AU" sz="2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m:rPr>
                          <m:sty m:val="p"/>
                        </m:rPr>
                        <a:rPr lang="en-AU" sz="280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AU" sz="28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80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800" dirty="0"/>
              </a:p>
              <a:p>
                <a:pPr marL="0" indent="0">
                  <a:buNone/>
                </a:pPr>
                <a:r>
                  <a:rPr lang="en-AU" sz="2800" dirty="0"/>
                  <a:t>where </a:t>
                </a:r>
                <a14:m>
                  <m:oMath xmlns:m="http://schemas.openxmlformats.org/officeDocument/2006/math">
                    <m:r>
                      <a:rPr lang="en-US" sz="2800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280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p>
                    <m:r>
                      <a:rPr lang="en-US" sz="280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AU" sz="2800" dirty="0"/>
                  <a:t> </a:t>
                </a:r>
                <a14:m>
                  <m:oMath xmlns:m="http://schemas.openxmlformats.org/officeDocument/2006/math">
                    <m:r>
                      <a:rPr lang="en-AU" sz="280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80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8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80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AU" sz="28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AU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8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AU" sz="28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𝜉</m:t>
                        </m:r>
                        <m:d>
                          <m:dPr>
                            <m:ctrlPr>
                              <a:rPr lang="en-AU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8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AU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80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AU" sz="28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AU" sz="2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8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80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AU" sz="2800" dirty="0"/>
                  <a:t>, </a:t>
                </a:r>
                <a14:m>
                  <m:oMath xmlns:m="http://schemas.openxmlformats.org/officeDocument/2006/math">
                    <m:r>
                      <a:rPr lang="en-AU" sz="280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AU" sz="280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AU" sz="2800" dirty="0"/>
                  <a:t> is the normal </a:t>
                </a:r>
                <a:r>
                  <a:rPr lang="en-AU" sz="2800" dirty="0" err="1"/>
                  <a:t>p.d.f</a:t>
                </a:r>
                <a:r>
                  <a:rPr lang="en-AU" sz="2800" dirty="0"/>
                  <a:t>.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80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AU" sz="280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AU" sz="2800" dirty="0"/>
                  <a:t> is the normal </a:t>
                </a:r>
                <a:r>
                  <a:rPr lang="en-AU" sz="2800" dirty="0" err="1"/>
                  <a:t>c.d.f</a:t>
                </a:r>
                <a:r>
                  <a:rPr lang="en-AU" sz="2800" dirty="0"/>
                  <a:t>.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25" t="-11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Expected Improvement (EI)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Bayesian Optimization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34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759478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sz="2800" dirty="0"/>
                  <a:t>We get the closed-form solution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𝐸𝐼</m:t>
                          </m:r>
                        </m:sup>
                      </m:sSup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AU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80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sz="28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AU" sz="2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m:rPr>
                          <m:sty m:val="p"/>
                        </m:rPr>
                        <a:rPr lang="en-AU" sz="280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AU" sz="28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80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800" dirty="0"/>
              </a:p>
              <a:p>
                <a:pPr marL="0" indent="0">
                  <a:buNone/>
                </a:pPr>
                <a:r>
                  <a:rPr lang="en-AU" sz="2800" dirty="0"/>
                  <a:t>where </a:t>
                </a:r>
                <a14:m>
                  <m:oMath xmlns:m="http://schemas.openxmlformats.org/officeDocument/2006/math">
                    <m:r>
                      <a:rPr lang="en-AU" sz="280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AU" sz="2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80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AU" sz="28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AU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8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AU" sz="28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𝜉</m:t>
                        </m:r>
                      </m:num>
                      <m:den>
                        <m:sSub>
                          <m:sSubPr>
                            <m:ctrlPr>
                              <a:rPr lang="en-AU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80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AU" sz="28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AU" sz="2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8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80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AU" sz="2800" dirty="0"/>
                  <a:t>, </a:t>
                </a:r>
                <a14:m>
                  <m:oMath xmlns:m="http://schemas.openxmlformats.org/officeDocument/2006/math">
                    <m:r>
                      <a:rPr lang="en-AU" sz="280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AU" sz="2800" dirty="0"/>
                  <a:t> is the normal </a:t>
                </a:r>
                <a:r>
                  <a:rPr lang="en-AU" sz="2800" dirty="0" err="1"/>
                  <a:t>p.d.f</a:t>
                </a:r>
                <a:r>
                  <a:rPr lang="en-AU" sz="2800" dirty="0"/>
                  <a:t>.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80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AU" sz="2800" dirty="0"/>
                  <a:t> is the normal </a:t>
                </a:r>
                <a:r>
                  <a:rPr lang="en-AU" sz="2800" dirty="0" err="1"/>
                  <a:t>c.d.f</a:t>
                </a:r>
                <a:r>
                  <a:rPr lang="en-AU" sz="2800" dirty="0"/>
                  <a:t>.</a:t>
                </a:r>
              </a:p>
              <a:p>
                <a:endParaRPr lang="en-AU" sz="2800" dirty="0"/>
              </a:p>
              <a:p>
                <a:endParaRPr lang="en-AU" sz="2800" dirty="0"/>
              </a:p>
              <a:p>
                <a:endParaRPr lang="en-AU" sz="2800" dirty="0"/>
              </a:p>
              <a:p>
                <a:endParaRPr lang="en-AU" sz="2800" dirty="0"/>
              </a:p>
              <a:p>
                <a:endParaRPr lang="en-AU" sz="2800" dirty="0"/>
              </a:p>
              <a:p>
                <a:endParaRPr lang="en-AU" sz="2800" dirty="0"/>
              </a:p>
              <a:p>
                <a:r>
                  <a:rPr lang="en-US" sz="2800" dirty="0"/>
                  <a:t>High mean and high variance =&gt; High value for EI.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25" t="-1142" b="-36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Expected Improvement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Bayesian Optimization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35</a:t>
            </a:fld>
            <a:endParaRPr lang="en-AU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802" y="3259460"/>
            <a:ext cx="8353224" cy="1650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802" y="4897750"/>
            <a:ext cx="8353224" cy="70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5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Convergence Analysis for Expected Improvement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sz="2400" dirty="0">
                    <a:cs typeface="Calibri Light" panose="020F0302020204030204" pitchFamily="34" charset="0"/>
                  </a:rPr>
                  <a:t>[Vazquez and </a:t>
                </a:r>
                <a:r>
                  <a:rPr lang="en-AU" sz="2400" dirty="0" err="1">
                    <a:cs typeface="Calibri Light" panose="020F0302020204030204" pitchFamily="34" charset="0"/>
                  </a:rPr>
                  <a:t>Bect</a:t>
                </a:r>
                <a:r>
                  <a:rPr lang="en-AU" sz="2400" dirty="0">
                    <a:cs typeface="Calibri Light" panose="020F0302020204030204" pitchFamily="34" charset="0"/>
                  </a:rPr>
                  <a:t> 2010] provides the convergent property of EI by assuming some </a:t>
                </a:r>
                <a:r>
                  <a:rPr lang="en-AU" sz="2400" b="1" dirty="0">
                    <a:cs typeface="Calibri Light" panose="020F0302020204030204" pitchFamily="34" charset="0"/>
                  </a:rPr>
                  <a:t>mild assumptions </a:t>
                </a:r>
                <a:r>
                  <a:rPr lang="en-AU" sz="2400" dirty="0">
                    <a:cs typeface="Calibri Light" panose="020F0302020204030204" pitchFamily="34" charset="0"/>
                  </a:rPr>
                  <a:t>on the mean and covariance functions.</a:t>
                </a:r>
              </a:p>
              <a:p>
                <a:r>
                  <a:rPr lang="en-AU" sz="2400" dirty="0">
                    <a:cs typeface="Calibri Light" panose="020F0302020204030204" pitchFamily="34" charset="0"/>
                  </a:rPr>
                  <a:t>[</a:t>
                </a:r>
                <a:r>
                  <a:rPr lang="en-AU" sz="2400" dirty="0" err="1">
                    <a:cs typeface="Calibri Light" panose="020F0302020204030204" pitchFamily="34" charset="0"/>
                  </a:rPr>
                  <a:t>Ryzhov</a:t>
                </a:r>
                <a:r>
                  <a:rPr lang="en-AU" sz="2400" dirty="0">
                    <a:cs typeface="Calibri Light" panose="020F0302020204030204" pitchFamily="34" charset="0"/>
                  </a:rPr>
                  <a:t> 2016] characterizes the asymptotic rates of EI for a </a:t>
                </a:r>
                <a:r>
                  <a:rPr lang="en-AU" sz="2400" b="1" dirty="0">
                    <a:cs typeface="Calibri Light" panose="020F0302020204030204" pitchFamily="34" charset="0"/>
                  </a:rPr>
                  <a:t>finite decision space</a:t>
                </a:r>
                <a:r>
                  <a:rPr lang="en-AU" sz="2400" dirty="0">
                    <a:cs typeface="Calibri Light" panose="020F0302020204030204" pitchFamily="34" charset="0"/>
                  </a:rPr>
                  <a:t>.</a:t>
                </a:r>
              </a:p>
              <a:p>
                <a:r>
                  <a:rPr lang="en-AU" sz="2400" dirty="0">
                    <a:cs typeface="Calibri Light" panose="020F0302020204030204" pitchFamily="34" charset="0"/>
                  </a:rPr>
                  <a:t>[Bull 2011] derives the convergence rate of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AU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AU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AU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en-AU" sz="2400" dirty="0">
                    <a:cs typeface="Calibri Light" panose="020F0302020204030204" pitchFamily="34" charset="0"/>
                  </a:rPr>
                  <a:t> for EI in the continuous space with </a:t>
                </a:r>
                <a:r>
                  <a:rPr lang="en-AU" sz="2400" b="1" dirty="0">
                    <a:cs typeface="Calibri Light" panose="020F0302020204030204" pitchFamily="34" charset="0"/>
                  </a:rPr>
                  <a:t>zero noise </a:t>
                </a:r>
                <a:r>
                  <a:rPr lang="en-AU" sz="2400" dirty="0">
                    <a:cs typeface="Calibri Light" panose="020F0302020204030204" pitchFamily="34" charset="0"/>
                  </a:rPr>
                  <a:t>for the outcomes.</a:t>
                </a:r>
              </a:p>
              <a:p>
                <a:r>
                  <a:rPr lang="en-AU" sz="2400" dirty="0">
                    <a:cs typeface="Calibri Light" panose="020F0302020204030204" pitchFamily="34" charset="0"/>
                  </a:rPr>
                  <a:t>[Wang and de Freitas 2014] extends [Bull 2011] to stochastic objective function with noise. However, due to the difficulty in stochastic setting and to make the proof feasible, instead of choosing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𝜉</m:t>
                    </m:r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func>
                          <m:funcPr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AU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fName>
                          <m:e/>
                        </m:func>
                      </m:sup>
                    </m:sSup>
                  </m:oMath>
                </a14:m>
                <a:r>
                  <a:rPr lang="en-AU" sz="2400" dirty="0">
                    <a:cs typeface="Calibri Light" panose="020F0302020204030204" pitchFamily="34" charset="0"/>
                  </a:rPr>
                  <a:t>, they use the alterative  choice of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𝜉</m:t>
                    </m:r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p>
                        <m:func>
                          <m:funcPr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AU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fName>
                          <m:e/>
                        </m:func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p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2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/>
                          <m:sub>
                            <m: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sub>
                        </m:sSub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AU" sz="2400" dirty="0">
                    <a:cs typeface="Calibri Light" panose="020F0302020204030204" pitchFamily="34" charset="0"/>
                  </a:rPr>
                  <a:t> .</a:t>
                </a:r>
              </a:p>
              <a:p>
                <a:r>
                  <a:rPr lang="en-AU" sz="2400" dirty="0">
                    <a:cs typeface="Calibri Light" panose="020F0302020204030204" pitchFamily="34" charset="0"/>
                  </a:rPr>
                  <a:t>[Nguyen et al, 2017</a:t>
                </a:r>
                <a:r>
                  <a:rPr lang="en-AU" sz="2400">
                    <a:cs typeface="Calibri Light" panose="020F0302020204030204" pitchFamily="34" charset="0"/>
                  </a:rPr>
                  <a:t>] improves </a:t>
                </a:r>
                <a:r>
                  <a:rPr lang="en-AU" sz="2400" dirty="0">
                    <a:cs typeface="Calibri Light" panose="020F0302020204030204" pitchFamily="34" charset="0"/>
                  </a:rPr>
                  <a:t>[Wang and de Freitas 2014]  to consider the original setting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𝜉</m:t>
                    </m:r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func>
                          <m:funcPr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AU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fName>
                          <m:e/>
                        </m:func>
                      </m:sup>
                    </m:sSup>
                  </m:oMath>
                </a14:m>
                <a:r>
                  <a:rPr lang="en-AU" sz="2400" dirty="0">
                    <a:cs typeface="Calibri Light" panose="020F0302020204030204" pitchFamily="34" charset="0"/>
                  </a:rPr>
                  <a:t> and stopping condition.</a:t>
                </a:r>
              </a:p>
              <a:p>
                <a:endParaRPr lang="en-AU" sz="2400" dirty="0">
                  <a:cs typeface="Calibri Light" panose="020F0302020204030204" pitchFamily="34" charset="0"/>
                </a:endParaRPr>
              </a:p>
              <a:p>
                <a:endParaRPr lang="en-AU" sz="2400" dirty="0"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913" r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36</a:t>
            </a:fld>
            <a:endParaRPr lang="en-AU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762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Convergence Analysis for Expected Improvement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sz="2400" dirty="0">
                    <a:cs typeface="Calibri Light" panose="020F0302020204030204" pitchFamily="34" charset="0"/>
                  </a:rPr>
                  <a:t>Our settings are under the continuous space + noise setting + stopping condition + using the original setting of incumbent </a:t>
                </a:r>
                <a14:m>
                  <m:oMath xmlns:m="http://schemas.openxmlformats.org/officeDocument/2006/math"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𝜉</m:t>
                    </m:r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func>
                          <m:funcPr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AU" sz="24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fName>
                          <m:e/>
                        </m:func>
                      </m:sup>
                    </m:sSup>
                  </m:oMath>
                </a14:m>
                <a:r>
                  <a:rPr lang="en-AU" sz="2400" dirty="0">
                    <a:cs typeface="Calibri Light" panose="020F0302020204030204" pitchFamily="34" charset="0"/>
                  </a:rPr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AU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arg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AU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sz="24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AU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lim>
                          </m:limLow>
                        </m:fName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AU" sz="2400" dirty="0">
                  <a:cs typeface="Calibri Light" panose="020F0302020204030204" pitchFamily="34" charset="0"/>
                </a:endParaRPr>
              </a:p>
              <a:p>
                <a:pPr marL="0" indent="0">
                  <a:buNone/>
                </a:pPr>
                <a:endParaRPr lang="en-AU" sz="2400" dirty="0">
                  <a:cs typeface="Calibri Light" panose="020F0302020204030204" pitchFamily="34" charset="0"/>
                </a:endParaRPr>
              </a:p>
              <a:p>
                <a:r>
                  <a:rPr lang="en-AU" sz="2400" dirty="0">
                    <a:cs typeface="Calibri Light" panose="020F0302020204030204" pitchFamily="34" charset="0"/>
                  </a:rPr>
                  <a:t>Instantaneous regret: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AU" sz="2400" dirty="0">
                    <a:cs typeface="Calibri Light" panose="020F0302020204030204" pitchFamily="34" charset="0"/>
                  </a:rPr>
                  <a:t>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AU" sz="2400" dirty="0">
                    <a:cs typeface="Calibri Light" panose="020F0302020204030204" pitchFamily="34" charset="0"/>
                  </a:rPr>
                  <a:t> is the global maximum.</a:t>
                </a:r>
              </a:p>
              <a:p>
                <a:endParaRPr lang="en-AU" sz="2400" dirty="0">
                  <a:cs typeface="Calibri Light" panose="020F0302020204030204" pitchFamily="34" charset="0"/>
                </a:endParaRPr>
              </a:p>
              <a:p>
                <a:r>
                  <a:rPr lang="en-AU" sz="2400" dirty="0">
                    <a:cs typeface="Calibri Light" panose="020F0302020204030204" pitchFamily="34" charset="0"/>
                  </a:rPr>
                  <a:t>Cumulative regret: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𝑂</m:t>
                    </m:r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AU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sSup>
                          <m:sSupPr>
                            <m:ctrlP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AU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AU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  <m:r>
                                  <a:rPr lang="en-AU" sz="24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  <m:sup>
                            <m: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AU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+4</m:t>
                            </m:r>
                          </m:sup>
                        </m:sSup>
                      </m:e>
                    </m:rad>
                    <m:r>
                      <a:rPr lang="en-AU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AU" sz="2400" dirty="0">
                    <a:cs typeface="Calibri Light" panose="020F0302020204030204" pitchFamily="34" charset="0"/>
                  </a:rPr>
                  <a:t>.</a:t>
                </a:r>
              </a:p>
              <a:p>
                <a:endParaRPr lang="en-AU" sz="2400" dirty="0">
                  <a:cs typeface="Calibri Light" panose="020F0302020204030204" pitchFamily="34" charset="0"/>
                </a:endParaRPr>
              </a:p>
              <a:p>
                <a:endParaRPr lang="en-AU" sz="2400" dirty="0">
                  <a:cs typeface="Calibri Light" panose="020F0302020204030204" pitchFamily="34" charset="0"/>
                </a:endParaRPr>
              </a:p>
              <a:p>
                <a:endParaRPr lang="en-AU" sz="2400" dirty="0">
                  <a:cs typeface="Calibri Light" panose="020F0302020204030204" pitchFamily="34" charset="0"/>
                </a:endParaRPr>
              </a:p>
              <a:p>
                <a:endParaRPr lang="en-AU" sz="2400" dirty="0">
                  <a:cs typeface="Calibri Light" panose="020F0302020204030204" pitchFamily="34" charset="0"/>
                </a:endParaRPr>
              </a:p>
              <a:p>
                <a:pPr marL="0" indent="0">
                  <a:buNone/>
                </a:pPr>
                <a:endParaRPr lang="en-AU" sz="2400" dirty="0"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90888" y="5914750"/>
            <a:ext cx="95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V. Nguyen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, S. Rana, C. Li, S. Gupta, S. Venkatesh, S. Regret for Expected Improvement over the Best-Observed Value and Stopping Condition. In </a:t>
            </a:r>
            <a:r>
              <a:rPr 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ACML 2017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37</a:t>
            </a:fld>
            <a:endParaRPr lang="en-AU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305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1950" y="1099220"/>
            <a:ext cx="9953625" cy="5340439"/>
          </a:xfrm>
        </p:spPr>
        <p:txBody>
          <a:bodyPr/>
          <a:lstStyle/>
          <a:p>
            <a:r>
              <a:rPr lang="en-AU" sz="2800" dirty="0"/>
              <a:t>After running for a certain iterations, the EI acquisition function value seems converged and is closed to zero.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Illustration of Stopping Criteria for EI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Bayesian Optimization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38</a:t>
            </a:fld>
            <a:endParaRPr lang="en-AU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86" y="2253440"/>
            <a:ext cx="8136904" cy="410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68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Both EI and UCB encourages high mean and high variance. They may not give you the suggestion.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𝐸𝐼</m:t>
                          </m:r>
                        </m:sup>
                      </m:sSup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AU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AU" sz="280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AU" sz="28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A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AU" sz="28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8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sz="280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m:rPr>
                          <m:sty m:val="p"/>
                        </m:rPr>
                        <a:rPr lang="en-AU" sz="280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AU" sz="28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80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𝐺𝑃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𝑈𝐶𝐵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2800"/>
                        <m:t>(</m:t>
                      </m:r>
                      <m:r>
                        <m:rPr>
                          <m:nor/>
                        </m:rPr>
                        <a:rPr lang="en-US" sz="2800"/>
                        <m:t>x</m:t>
                      </m:r>
                      <m:r>
                        <m:rPr>
                          <m:nor/>
                        </m:rPr>
                        <a:rPr lang="en-US" sz="2800"/>
                        <m:t>)=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μ</m:t>
                      </m:r>
                      <m:r>
                        <m:rPr>
                          <m:nor/>
                        </m:rPr>
                        <a:rPr lang="en-US" sz="2800"/>
                        <m:t>(</m:t>
                      </m:r>
                      <m:r>
                        <m:rPr>
                          <m:nor/>
                        </m:rPr>
                        <a:rPr lang="en-US" sz="2800"/>
                        <m:t>x</m:t>
                      </m:r>
                      <m:r>
                        <m:rPr>
                          <m:nor/>
                        </m:rPr>
                        <a:rPr lang="en-US" sz="2800"/>
                        <m:t>)+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rad>
                      <m:r>
                        <a:rPr lang="en-US" sz="280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σ</m:t>
                      </m:r>
                      <m:r>
                        <m:rPr>
                          <m:nor/>
                        </m:rPr>
                        <a:rPr lang="en-US" sz="2800"/>
                        <m:t>(</m:t>
                      </m:r>
                      <m:r>
                        <m:rPr>
                          <m:nor/>
                        </m:rPr>
                        <a:rPr lang="en-US" sz="2800"/>
                        <m:t>x</m:t>
                      </m:r>
                      <m:r>
                        <m:rPr>
                          <m:nor/>
                        </m:rPr>
                        <a:rPr lang="en-US" sz="2800"/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endParaRPr lang="en-AU" sz="2800" dirty="0"/>
              </a:p>
              <a:p>
                <a:endParaRPr lang="en-AU" sz="2800" dirty="0"/>
              </a:p>
              <a:p>
                <a:endParaRPr lang="en-AU" sz="2800" dirty="0"/>
              </a:p>
              <a:p>
                <a:endParaRPr lang="en-AU" sz="2800" dirty="0"/>
              </a:p>
              <a:p>
                <a:endParaRPr lang="en-AU" sz="2800" dirty="0"/>
              </a:p>
              <a:p>
                <a:endParaRPr lang="en-AU" sz="2800" dirty="0"/>
              </a:p>
              <a:p>
                <a:endParaRPr lang="en-AU" sz="28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1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Remark on Expected Improvement vs UCB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Bayesian Optimization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39</a:t>
            </a:fld>
            <a:endParaRPr lang="en-AU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802" y="3259460"/>
            <a:ext cx="8353224" cy="1650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802" y="4897750"/>
            <a:ext cx="8353224" cy="7039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802" y="5703128"/>
            <a:ext cx="8353224" cy="6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94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Black-box Function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946" y="3547492"/>
            <a:ext cx="4807420" cy="324036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4</a:t>
            </a:fld>
            <a:endParaRPr lang="en-AU" alt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9250" y="6845776"/>
            <a:ext cx="4162425" cy="385410"/>
          </a:xfrm>
        </p:spPr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/>
              <p:cNvSpPr txBox="1">
                <a:spLocks/>
              </p:cNvSpPr>
              <p:nvPr/>
            </p:nvSpPr>
            <p:spPr bwMode="auto">
              <a:xfrm>
                <a:off x="633413" y="955204"/>
                <a:ext cx="9953625" cy="2232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65000"/>
                  <a:buFontTx/>
                  <a:buBlip>
                    <a:blip r:embed="rId3"/>
                  </a:buBlip>
                  <a:defRPr sz="30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1pPr>
                <a:lvl2pPr marL="717550" indent="-2603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533771"/>
                  </a:buClr>
                  <a:buSzPct val="65000"/>
                  <a:buFontTx/>
                  <a:buBlip>
                    <a:blip r:embed="rId3"/>
                  </a:buBlip>
                  <a:defRPr sz="26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3333B2"/>
                  </a:buClr>
                  <a:buSzPct val="65000"/>
                  <a:buFontTx/>
                  <a:buBlip>
                    <a:blip r:embed="rId3"/>
                  </a:buBlip>
                  <a:defRPr sz="24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65000"/>
                  <a:buFontTx/>
                  <a:buBlip>
                    <a:blip r:embed="rId3"/>
                  </a:buBlip>
                  <a:defRPr sz="20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252583"/>
                  </a:buClr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Calibri Light" panose="020F030202020403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AU" sz="2800" dirty="0"/>
                  <a:t>We do not know the form of the function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sz="2800" dirty="0"/>
                  <a:t>.</a:t>
                </a:r>
              </a:p>
              <a:p>
                <a:r>
                  <a:rPr lang="en-AU" sz="2800" dirty="0"/>
                  <a:t>Instead, we are given the observations </a:t>
                </a:r>
                <a14:m>
                  <m:oMath xmlns:m="http://schemas.openxmlformats.org/officeDocument/2006/math">
                    <m:r>
                      <a:rPr lang="en-AU" sz="2800" b="0" i="0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, …</m:t>
                    </m:r>
                    <m:d>
                      <m:dPr>
                        <m:ctrlPr>
                          <a:rPr lang="en-AU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AU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AU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AU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AU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AU" sz="2800" dirty="0"/>
                  <a:t> from the function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sz="2800" dirty="0"/>
                  <a:t>.</a:t>
                </a:r>
              </a:p>
              <a:p>
                <a:r>
                  <a:rPr lang="en-AU" sz="2800" dirty="0"/>
                  <a:t>The function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sz="2800" dirty="0"/>
                  <a:t> is expensive to evaluate (in cost and time).</a:t>
                </a:r>
              </a:p>
              <a:p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sz="2800" dirty="0"/>
                  <a:t> is called the black-box function.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7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3413" y="955204"/>
                <a:ext cx="9953625" cy="2232248"/>
              </a:xfrm>
              <a:prstGeom prst="rect">
                <a:avLst/>
              </a:prstGeom>
              <a:blipFill rotWithShape="0">
                <a:blip r:embed="rId4"/>
                <a:stretch>
                  <a:fillRect t="-2732" r="-674" b="-191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219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sz="2800" dirty="0"/>
                  <a:t>The regret vanishes in the limit as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sz="280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sz="28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AU" sz="2800" dirty="0"/>
              </a:p>
              <a:p>
                <a:r>
                  <a:rPr lang="en-US" sz="2800" dirty="0"/>
                  <a:t>The sublinear regret in EI and UCB </a:t>
                </a:r>
              </a:p>
              <a:p>
                <a:pPr lvl="1"/>
                <a:r>
                  <a:rPr lang="en-US" sz="2400" dirty="0"/>
                  <a:t>guarantees that the algorithm is converged.</a:t>
                </a:r>
              </a:p>
              <a:p>
                <a:pPr lvl="1"/>
                <a:r>
                  <a:rPr lang="en-US" sz="2400" dirty="0"/>
                  <a:t>BO is better than random search are grid-search (linear regret).</a:t>
                </a:r>
              </a:p>
              <a:p>
                <a:endParaRPr lang="en-AU" sz="2800" dirty="0"/>
              </a:p>
              <a:p>
                <a:endParaRPr lang="en-AU" sz="2800" dirty="0"/>
              </a:p>
              <a:p>
                <a:endParaRPr lang="en-AU" sz="2800" dirty="0"/>
              </a:p>
              <a:p>
                <a:endParaRPr lang="en-AU" sz="2800" dirty="0"/>
              </a:p>
              <a:p>
                <a:endParaRPr lang="en-AU" sz="2800" dirty="0"/>
              </a:p>
              <a:p>
                <a:endParaRPr lang="en-AU" sz="28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Remark on Expected Improvement vs UCB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Bayesian Optimization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40</a:t>
            </a:fld>
            <a:endParaRPr lang="en-AU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955" y="3547492"/>
            <a:ext cx="4682744" cy="317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95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Bayesian Optimization</a:t>
            </a:r>
          </a:p>
          <a:p>
            <a:r>
              <a:rPr lang="en-US" dirty="0">
                <a:solidFill>
                  <a:srgbClr val="00B0F0"/>
                </a:solidFill>
              </a:rPr>
              <a:t>Gaussian Processes</a:t>
            </a:r>
          </a:p>
          <a:p>
            <a:r>
              <a:rPr lang="en-US" dirty="0">
                <a:solidFill>
                  <a:srgbClr val="00B0F0"/>
                </a:solidFill>
              </a:rPr>
              <a:t>Acquisition Functions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Illustration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Upper Confidence Bound (UCB) and Expected Improvement (EI)</a:t>
            </a:r>
          </a:p>
          <a:p>
            <a:pPr lvl="1"/>
            <a:r>
              <a:rPr lang="en-US" dirty="0"/>
              <a:t>Thompson Sampling (TS) and Predictive Entropy Search (PES)</a:t>
            </a:r>
          </a:p>
          <a:p>
            <a:pPr lvl="1"/>
            <a:r>
              <a:rPr lang="en-US" dirty="0"/>
              <a:t>Computational Time</a:t>
            </a:r>
          </a:p>
          <a:p>
            <a:pPr lvl="1"/>
            <a:r>
              <a:rPr lang="en-US" dirty="0"/>
              <a:t>Optimization toolbox for acquisition function.</a:t>
            </a:r>
          </a:p>
          <a:p>
            <a:r>
              <a:rPr lang="en-US" dirty="0"/>
              <a:t>GP Hyper-parameter Treatments</a:t>
            </a:r>
          </a:p>
          <a:p>
            <a:r>
              <a:rPr lang="en-US" dirty="0"/>
              <a:t>Applications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AU" dirty="0"/>
          </a:p>
          <a:p>
            <a:pPr marL="457200" lvl="1" indent="0">
              <a:buNone/>
            </a:pP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 </a:t>
            </a:r>
            <a:r>
              <a:rPr lang="en-US" dirty="0"/>
              <a:t>Part 1: Bayesian Optimization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41</a:t>
            </a:fld>
            <a:endParaRPr lang="en-AU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108770" y="3763516"/>
            <a:ext cx="8208912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7579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GPs,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an infinite-dimensional object so sampling it is not simple.</a:t>
                </a: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37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Thompson Sampling for GP</a:t>
            </a:r>
            <a:endParaRPr lang="en-AU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Bayesian Optimization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42</a:t>
            </a:fld>
            <a:endParaRPr lang="en-AU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993" y="2645199"/>
            <a:ext cx="7412514" cy="385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26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Bayesian Linear Regression using feature </a:t>
                </a:r>
                <a14:m>
                  <m:oMath xmlns:m="http://schemas.openxmlformats.org/officeDocument/2006/math">
                    <m:r>
                      <a:rPr lang="en-AU" dirty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AU" dirty="0"/>
                  <a:t> and GP with kernel </a:t>
                </a:r>
                <a14:m>
                  <m:oMath xmlns:m="http://schemas.openxmlformats.org/officeDocument/2006/math">
                    <m:r>
                      <a:rPr lang="en-AU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AU" dirty="0"/>
                  <a:t> are equivalent. </a:t>
                </a:r>
              </a:p>
              <a:p>
                <a:endParaRPr lang="en-AU" dirty="0"/>
              </a:p>
              <a:p>
                <a:r>
                  <a:rPr lang="en-AU" dirty="0"/>
                  <a:t>Let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AU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AU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dirty="0"/>
                  <a:t>, the linear model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AU" dirty="0"/>
                  <a:t> is an approximate sample from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dirty="0"/>
                  <a:t> </a:t>
                </a:r>
              </a:p>
              <a:p>
                <a:pPr marL="0" indent="0">
                  <a:buNone/>
                </a:pPr>
                <a:r>
                  <a:rPr lang="en-AU" dirty="0"/>
                  <a:t>where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AU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p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AU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A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AU" b="0" i="0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p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AU" b="0" i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AU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AU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Borrowing the idea of Thompson Sampling for Bayesian Linear Regression, then do similarly for Gaussian Process.</a:t>
                </a: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08" t="-1370" r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Connection of Gaussian Process to Linear Model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Bayesian Optimization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43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612374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sz="2800" dirty="0"/>
                  <a:t>Using </a:t>
                </a:r>
                <a:r>
                  <a:rPr lang="en-AU" sz="2800" dirty="0" err="1"/>
                  <a:t>Bochner</a:t>
                </a:r>
                <a:r>
                  <a:rPr lang="en-AU" sz="2800" dirty="0"/>
                  <a:t> theorem, we approximate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AU" sz="28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AU" sz="2800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p>
                        <m:sSup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AU" sz="2800" dirty="0"/>
              </a:p>
              <a:p>
                <a:pPr marL="0" indent="0">
                  <a:buNone/>
                </a:pPr>
                <a:r>
                  <a:rPr lang="en-AU" sz="2800" dirty="0"/>
                  <a:t>where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[0,2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AU" sz="2800" dirty="0"/>
                  <a:t>, </a:t>
                </a:r>
                <a14:m>
                  <m:oMath xmlns:m="http://schemas.openxmlformats.org/officeDocument/2006/math"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8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AU" sz="2800" dirty="0"/>
                  <a:t> is the length-scale of the SE kernel.</a:t>
                </a: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25"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Approximate kernel by Random Fourier feature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Bayesian Optimization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44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992742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7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AU" sz="27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AU" sz="27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AU" sz="27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AU" sz="2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7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sSubSup>
                          <m:sSubSupPr>
                            <m:ctrlPr>
                              <a:rPr lang="en-AU" sz="27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AU" sz="27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AU" sz="27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>
                            <m:r>
                              <a:rPr lang="en-AU" sz="2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en-AU" sz="2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7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AU" sz="27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AU" sz="2700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AU" sz="27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AU" sz="2700" b="0" i="1" smtClean="0">
                        <a:latin typeface="Cambria Math" panose="02040503050406030204" pitchFamily="18" charset="0"/>
                      </a:rPr>
                      <m:t>,∀</m:t>
                    </m:r>
                    <m:r>
                      <a:rPr lang="en-AU" sz="27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AU" sz="27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AU" sz="27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AU" sz="2700" dirty="0"/>
                  <a:t> and </a:t>
                </a:r>
                <a14:m>
                  <m:oMath xmlns:m="http://schemas.openxmlformats.org/officeDocument/2006/math">
                    <m:r>
                      <a:rPr lang="en-AU" sz="27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AU" sz="27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AU" sz="2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AU" sz="2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7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AU" sz="2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AU" sz="27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AU" sz="2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7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AU" sz="27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AU" sz="27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AU" sz="2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7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AU" sz="27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AU" sz="27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AU" sz="27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AU" sz="2700" dirty="0"/>
              </a:p>
              <a:p>
                <a14:m>
                  <m:oMath xmlns:m="http://schemas.openxmlformats.org/officeDocument/2006/math">
                    <m:r>
                      <a:rPr lang="en-AU" sz="27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AU" sz="2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7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AU" sz="27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AU" sz="27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27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AU" sz="27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AU" sz="27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AU" sz="27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AU" sz="2700" dirty="0"/>
                      <m:t>{</m:t>
                    </m:r>
                    <m:r>
                      <m:rPr>
                        <m:nor/>
                      </m:rPr>
                      <a:rPr lang="en-AU" sz="2700" dirty="0"/>
                      <m:t>cos</m:t>
                    </m:r>
                    <m:r>
                      <m:rPr>
                        <m:nor/>
                      </m:rPr>
                      <a:rPr lang="en-AU" sz="2700" dirty="0"/>
                      <m:t>(</m:t>
                    </m:r>
                    <m:r>
                      <m:rPr>
                        <m:nor/>
                      </m:rPr>
                      <a:rPr lang="en-AU" sz="2700" dirty="0"/>
                      <m:t>Wx</m:t>
                    </m:r>
                    <m:r>
                      <m:rPr>
                        <m:nor/>
                      </m:rPr>
                      <a:rPr lang="en-AU" sz="2700" dirty="0"/>
                      <m:t>+</m:t>
                    </m:r>
                    <m:r>
                      <m:rPr>
                        <m:nor/>
                      </m:rPr>
                      <a:rPr lang="en-AU" sz="2700" dirty="0"/>
                      <m:t>b</m:t>
                    </m:r>
                    <m:r>
                      <m:rPr>
                        <m:nor/>
                      </m:rPr>
                      <a:rPr lang="en-AU" sz="2700" dirty="0"/>
                      <m:t>},</m:t>
                    </m:r>
                    <m:r>
                      <m:rPr>
                        <m:nor/>
                      </m:rPr>
                      <a:rPr lang="en-AU" sz="2700" dirty="0"/>
                      <m:t>sin</m:t>
                    </m:r>
                    <m:r>
                      <m:rPr>
                        <m:nor/>
                      </m:rPr>
                      <a:rPr lang="en-AU" sz="2700" dirty="0"/>
                      <m:t>(</m:t>
                    </m:r>
                    <m:r>
                      <m:rPr>
                        <m:nor/>
                      </m:rPr>
                      <a:rPr lang="en-AU" sz="2700" dirty="0"/>
                      <m:t>Wx</m:t>
                    </m:r>
                    <m:r>
                      <m:rPr>
                        <m:nor/>
                      </m:rPr>
                      <a:rPr lang="en-AU" sz="2700" dirty="0"/>
                      <m:t>+</m:t>
                    </m:r>
                    <m:r>
                      <m:rPr>
                        <m:nor/>
                      </m:rPr>
                      <a:rPr lang="en-AU" sz="2700" dirty="0"/>
                      <m:t>b</m:t>
                    </m:r>
                    <m:r>
                      <m:rPr>
                        <m:nor/>
                      </m:rPr>
                      <a:rPr lang="en-AU" sz="2700" dirty="0"/>
                      <m:t>)}</m:t>
                    </m:r>
                  </m:oMath>
                </a14:m>
                <a:r>
                  <a:rPr lang="en-AU" sz="27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sz="2700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AU" sz="27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AU" sz="2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AU" sz="2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7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AU" sz="2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AU" sz="2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27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sz="27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AU" sz="2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sz="27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AU" sz="27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AU" sz="2700" b="0" i="1" smtClean="0">
                        <a:latin typeface="Cambria Math" panose="02040503050406030204" pitchFamily="18" charset="0"/>
                      </a:rPr>
                      <m:t> ,∀</m:t>
                    </m:r>
                    <m:sSub>
                      <m:sSubPr>
                        <m:ctrlPr>
                          <a:rPr lang="en-AU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AU" sz="27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AU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27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AU" sz="27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AU" sz="2700" dirty="0"/>
              </a:p>
              <a:p>
                <a14:m>
                  <m:oMath xmlns:m="http://schemas.openxmlformats.org/officeDocument/2006/math">
                    <m:r>
                      <a:rPr lang="en-AU" sz="27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AU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AU" sz="2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700" i="1">
                        <a:latin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AU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AU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27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AU" sz="27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AU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AU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AU" sz="27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AU" sz="270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p>
                                <m:r>
                                  <a:rPr lang="en-AU" sz="27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AU" sz="2700">
                                <a:latin typeface="Cambria Math" panose="02040503050406030204" pitchFamily="18" charset="0"/>
                              </a:rPr>
                              <m:t>Φ</m:t>
                            </m:r>
                            <m:r>
                              <a:rPr lang="en-AU" sz="27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AU" sz="27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AU" sz="27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AU" sz="27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AU" sz="27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AU" sz="27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AU" sz="2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AU" sz="270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AU" sz="27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AU" sz="27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AU" sz="27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7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AU" sz="27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sz="2700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AU" sz="2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AU" sz="27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AU" sz="27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AU" sz="27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AU" sz="27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AU" sz="27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sz="27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sz="2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AU" sz="2700" dirty="0"/>
                  <a:t> </a:t>
                </a:r>
              </a:p>
              <a:p>
                <a:endParaRPr lang="en-AU" sz="2700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45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Thompson Sampling from a Gaussian process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Bayesian Optimization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45</a:t>
            </a:fld>
            <a:endParaRPr lang="en-AU" alt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889" y="3259460"/>
            <a:ext cx="6785915" cy="35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75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Intuition: we select a point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which maximizes the information gain about the global optimum locations.</a:t>
                </a:r>
              </a:p>
              <a:p>
                <a:r>
                  <a:rPr lang="en-US" dirty="0"/>
                  <a:t>The global optimum locations [yellow stars] are given by Thompson sampling.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AU" dirty="0"/>
              </a:p>
              <a:p>
                <a:pPr lvl="1"/>
                <a:endParaRPr lang="en-AU" dirty="0"/>
              </a:p>
            </p:txBody>
          </p:sp>
        </mc:Choice>
        <mc:Fallback xmlns="">
          <p:sp>
            <p:nvSpPr>
              <p:cNvPr id="110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950" y="1126067"/>
                <a:ext cx="9953625" cy="5340439"/>
              </a:xfrm>
              <a:blipFill rotWithShape="0">
                <a:blip r:embed="rId2"/>
                <a:stretch>
                  <a:fillRect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Predictive Entropy Search</a:t>
            </a:r>
            <a:endParaRPr lang="en-AU" dirty="0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890" y="3187452"/>
            <a:ext cx="6671001" cy="346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75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Predictive Entropy Search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Bayesian Optimization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47</a:t>
            </a:fld>
            <a:endParaRPr lang="en-AU" altLang="en-US" dirty="0"/>
          </a:p>
        </p:txBody>
      </p:sp>
      <p:sp>
        <p:nvSpPr>
          <p:cNvPr id="121" name="Left Bracket 120"/>
          <p:cNvSpPr/>
          <p:nvPr/>
        </p:nvSpPr>
        <p:spPr>
          <a:xfrm rot="16200000">
            <a:off x="5582606" y="1364073"/>
            <a:ext cx="143158" cy="59834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2" name="TextBox 121"/>
          <p:cNvSpPr txBox="1"/>
          <p:nvPr/>
        </p:nvSpPr>
        <p:spPr>
          <a:xfrm>
            <a:off x="4928344" y="2252106"/>
            <a:ext cx="252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1) Thompson sampling</a:t>
            </a:r>
          </a:p>
        </p:txBody>
      </p:sp>
      <p:sp>
        <p:nvSpPr>
          <p:cNvPr id="123" name="Down Arrow 122"/>
          <p:cNvSpPr/>
          <p:nvPr/>
        </p:nvSpPr>
        <p:spPr>
          <a:xfrm rot="10800000">
            <a:off x="5526548" y="1778504"/>
            <a:ext cx="254021" cy="441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4" name="Left Bracket 123"/>
          <p:cNvSpPr/>
          <p:nvPr/>
        </p:nvSpPr>
        <p:spPr>
          <a:xfrm rot="16200000">
            <a:off x="7383245" y="618017"/>
            <a:ext cx="108778" cy="2092771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5" name="TextBox 124"/>
          <p:cNvSpPr txBox="1"/>
          <p:nvPr/>
        </p:nvSpPr>
        <p:spPr>
          <a:xfrm>
            <a:off x="7682160" y="226349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2) Expectation propagation</a:t>
            </a:r>
          </a:p>
        </p:txBody>
      </p:sp>
      <p:sp>
        <p:nvSpPr>
          <p:cNvPr id="126" name="Down Arrow 125"/>
          <p:cNvSpPr/>
          <p:nvPr/>
        </p:nvSpPr>
        <p:spPr>
          <a:xfrm rot="10800000">
            <a:off x="7733506" y="1788896"/>
            <a:ext cx="254021" cy="441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705010" y="1171228"/>
            <a:ext cx="7844249" cy="324503"/>
            <a:chOff x="0" y="0"/>
            <a:chExt cx="6841" cy="283"/>
          </a:xfrm>
        </p:grpSpPr>
        <p:sp>
          <p:nvSpPr>
            <p:cNvPr id="40" name="Freeform 5"/>
            <p:cNvSpPr>
              <a:spLocks noChangeAspect="1" noEditPoints="1"/>
            </p:cNvSpPr>
            <p:nvPr/>
          </p:nvSpPr>
          <p:spPr bwMode="auto">
            <a:xfrm>
              <a:off x="0" y="79"/>
              <a:ext cx="143" cy="116"/>
            </a:xfrm>
            <a:custGeom>
              <a:avLst/>
              <a:gdLst>
                <a:gd name="T0" fmla="*/ 107 w 143"/>
                <a:gd name="T1" fmla="*/ 27 h 116"/>
                <a:gd name="T2" fmla="*/ 83 w 143"/>
                <a:gd name="T3" fmla="*/ 2 h 116"/>
                <a:gd name="T4" fmla="*/ 56 w 143"/>
                <a:gd name="T5" fmla="*/ 2 h 116"/>
                <a:gd name="T6" fmla="*/ 32 w 143"/>
                <a:gd name="T7" fmla="*/ 13 h 116"/>
                <a:gd name="T8" fmla="*/ 13 w 143"/>
                <a:gd name="T9" fmla="*/ 34 h 116"/>
                <a:gd name="T10" fmla="*/ 2 w 143"/>
                <a:gd name="T11" fmla="*/ 59 h 116"/>
                <a:gd name="T12" fmla="*/ 3 w 143"/>
                <a:gd name="T13" fmla="*/ 89 h 116"/>
                <a:gd name="T14" fmla="*/ 24 w 143"/>
                <a:gd name="T15" fmla="*/ 113 h 116"/>
                <a:gd name="T16" fmla="*/ 67 w 143"/>
                <a:gd name="T17" fmla="*/ 111 h 116"/>
                <a:gd name="T18" fmla="*/ 98 w 143"/>
                <a:gd name="T19" fmla="*/ 104 h 116"/>
                <a:gd name="T20" fmla="*/ 110 w 143"/>
                <a:gd name="T21" fmla="*/ 114 h 116"/>
                <a:gd name="T22" fmla="*/ 127 w 143"/>
                <a:gd name="T23" fmla="*/ 114 h 116"/>
                <a:gd name="T24" fmla="*/ 138 w 143"/>
                <a:gd name="T25" fmla="*/ 102 h 116"/>
                <a:gd name="T26" fmla="*/ 139 w 143"/>
                <a:gd name="T27" fmla="*/ 96 h 116"/>
                <a:gd name="T28" fmla="*/ 134 w 143"/>
                <a:gd name="T29" fmla="*/ 96 h 116"/>
                <a:gd name="T30" fmla="*/ 129 w 143"/>
                <a:gd name="T31" fmla="*/ 105 h 116"/>
                <a:gd name="T32" fmla="*/ 121 w 143"/>
                <a:gd name="T33" fmla="*/ 110 h 116"/>
                <a:gd name="T34" fmla="*/ 116 w 143"/>
                <a:gd name="T35" fmla="*/ 109 h 116"/>
                <a:gd name="T36" fmla="*/ 113 w 143"/>
                <a:gd name="T37" fmla="*/ 104 h 116"/>
                <a:gd name="T38" fmla="*/ 111 w 143"/>
                <a:gd name="T39" fmla="*/ 95 h 116"/>
                <a:gd name="T40" fmla="*/ 111 w 143"/>
                <a:gd name="T41" fmla="*/ 87 h 116"/>
                <a:gd name="T42" fmla="*/ 111 w 143"/>
                <a:gd name="T43" fmla="*/ 81 h 116"/>
                <a:gd name="T44" fmla="*/ 112 w 143"/>
                <a:gd name="T45" fmla="*/ 77 h 116"/>
                <a:gd name="T46" fmla="*/ 128 w 143"/>
                <a:gd name="T47" fmla="*/ 53 h 116"/>
                <a:gd name="T48" fmla="*/ 142 w 143"/>
                <a:gd name="T49" fmla="*/ 20 h 116"/>
                <a:gd name="T50" fmla="*/ 142 w 143"/>
                <a:gd name="T51" fmla="*/ 14 h 116"/>
                <a:gd name="T52" fmla="*/ 137 w 143"/>
                <a:gd name="T53" fmla="*/ 13 h 116"/>
                <a:gd name="T54" fmla="*/ 126 w 143"/>
                <a:gd name="T55" fmla="*/ 44 h 116"/>
                <a:gd name="T56" fmla="*/ 111 w 143"/>
                <a:gd name="T57" fmla="*/ 53 h 116"/>
                <a:gd name="T58" fmla="*/ 78 w 143"/>
                <a:gd name="T59" fmla="*/ 100 h 116"/>
                <a:gd name="T60" fmla="*/ 51 w 143"/>
                <a:gd name="T61" fmla="*/ 110 h 116"/>
                <a:gd name="T62" fmla="*/ 32 w 143"/>
                <a:gd name="T63" fmla="*/ 108 h 116"/>
                <a:gd name="T64" fmla="*/ 20 w 143"/>
                <a:gd name="T65" fmla="*/ 94 h 116"/>
                <a:gd name="T66" fmla="*/ 20 w 143"/>
                <a:gd name="T67" fmla="*/ 71 h 116"/>
                <a:gd name="T68" fmla="*/ 28 w 143"/>
                <a:gd name="T69" fmla="*/ 41 h 116"/>
                <a:gd name="T70" fmla="*/ 43 w 143"/>
                <a:gd name="T71" fmla="*/ 18 h 116"/>
                <a:gd name="T72" fmla="*/ 61 w 143"/>
                <a:gd name="T73" fmla="*/ 7 h 116"/>
                <a:gd name="T74" fmla="*/ 77 w 143"/>
                <a:gd name="T75" fmla="*/ 7 h 116"/>
                <a:gd name="T76" fmla="*/ 87 w 143"/>
                <a:gd name="T77" fmla="*/ 17 h 116"/>
                <a:gd name="T78" fmla="*/ 92 w 143"/>
                <a:gd name="T79" fmla="*/ 33 h 116"/>
                <a:gd name="T80" fmla="*/ 93 w 143"/>
                <a:gd name="T81" fmla="*/ 51 h 116"/>
                <a:gd name="T82" fmla="*/ 94 w 143"/>
                <a:gd name="T83" fmla="*/ 67 h 116"/>
                <a:gd name="T84" fmla="*/ 94 w 143"/>
                <a:gd name="T85" fmla="*/ 8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3" h="116">
                  <a:moveTo>
                    <a:pt x="111" y="53"/>
                  </a:moveTo>
                  <a:lnTo>
                    <a:pt x="107" y="27"/>
                  </a:lnTo>
                  <a:lnTo>
                    <a:pt x="97" y="11"/>
                  </a:lnTo>
                  <a:lnTo>
                    <a:pt x="83" y="2"/>
                  </a:lnTo>
                  <a:lnTo>
                    <a:pt x="69" y="0"/>
                  </a:lnTo>
                  <a:lnTo>
                    <a:pt x="56" y="2"/>
                  </a:lnTo>
                  <a:lnTo>
                    <a:pt x="43" y="6"/>
                  </a:lnTo>
                  <a:lnTo>
                    <a:pt x="32" y="13"/>
                  </a:lnTo>
                  <a:lnTo>
                    <a:pt x="21" y="23"/>
                  </a:lnTo>
                  <a:lnTo>
                    <a:pt x="13" y="34"/>
                  </a:lnTo>
                  <a:lnTo>
                    <a:pt x="6" y="46"/>
                  </a:lnTo>
                  <a:lnTo>
                    <a:pt x="2" y="59"/>
                  </a:lnTo>
                  <a:lnTo>
                    <a:pt x="0" y="73"/>
                  </a:lnTo>
                  <a:lnTo>
                    <a:pt x="3" y="89"/>
                  </a:lnTo>
                  <a:lnTo>
                    <a:pt x="11" y="103"/>
                  </a:lnTo>
                  <a:lnTo>
                    <a:pt x="24" y="113"/>
                  </a:lnTo>
                  <a:lnTo>
                    <a:pt x="41" y="116"/>
                  </a:lnTo>
                  <a:lnTo>
                    <a:pt x="67" y="111"/>
                  </a:lnTo>
                  <a:lnTo>
                    <a:pt x="95" y="94"/>
                  </a:lnTo>
                  <a:lnTo>
                    <a:pt x="98" y="104"/>
                  </a:lnTo>
                  <a:lnTo>
                    <a:pt x="104" y="110"/>
                  </a:lnTo>
                  <a:lnTo>
                    <a:pt x="110" y="114"/>
                  </a:lnTo>
                  <a:lnTo>
                    <a:pt x="118" y="116"/>
                  </a:lnTo>
                  <a:lnTo>
                    <a:pt x="127" y="114"/>
                  </a:lnTo>
                  <a:lnTo>
                    <a:pt x="134" y="108"/>
                  </a:lnTo>
                  <a:lnTo>
                    <a:pt x="138" y="102"/>
                  </a:lnTo>
                  <a:lnTo>
                    <a:pt x="140" y="98"/>
                  </a:lnTo>
                  <a:lnTo>
                    <a:pt x="139" y="96"/>
                  </a:lnTo>
                  <a:lnTo>
                    <a:pt x="136" y="95"/>
                  </a:lnTo>
                  <a:lnTo>
                    <a:pt x="134" y="96"/>
                  </a:lnTo>
                  <a:lnTo>
                    <a:pt x="133" y="98"/>
                  </a:lnTo>
                  <a:lnTo>
                    <a:pt x="129" y="105"/>
                  </a:lnTo>
                  <a:lnTo>
                    <a:pt x="125" y="109"/>
                  </a:lnTo>
                  <a:lnTo>
                    <a:pt x="121" y="110"/>
                  </a:lnTo>
                  <a:lnTo>
                    <a:pt x="119" y="110"/>
                  </a:lnTo>
                  <a:lnTo>
                    <a:pt x="116" y="109"/>
                  </a:lnTo>
                  <a:lnTo>
                    <a:pt x="114" y="107"/>
                  </a:lnTo>
                  <a:lnTo>
                    <a:pt x="113" y="104"/>
                  </a:lnTo>
                  <a:lnTo>
                    <a:pt x="112" y="100"/>
                  </a:lnTo>
                  <a:lnTo>
                    <a:pt x="111" y="95"/>
                  </a:lnTo>
                  <a:lnTo>
                    <a:pt x="111" y="91"/>
                  </a:lnTo>
                  <a:lnTo>
                    <a:pt x="111" y="87"/>
                  </a:lnTo>
                  <a:lnTo>
                    <a:pt x="111" y="84"/>
                  </a:lnTo>
                  <a:lnTo>
                    <a:pt x="111" y="81"/>
                  </a:lnTo>
                  <a:lnTo>
                    <a:pt x="111" y="79"/>
                  </a:lnTo>
                  <a:lnTo>
                    <a:pt x="112" y="77"/>
                  </a:lnTo>
                  <a:lnTo>
                    <a:pt x="114" y="75"/>
                  </a:lnTo>
                  <a:lnTo>
                    <a:pt x="128" y="53"/>
                  </a:lnTo>
                  <a:lnTo>
                    <a:pt x="137" y="34"/>
                  </a:lnTo>
                  <a:lnTo>
                    <a:pt x="142" y="20"/>
                  </a:lnTo>
                  <a:lnTo>
                    <a:pt x="143" y="15"/>
                  </a:lnTo>
                  <a:lnTo>
                    <a:pt x="142" y="14"/>
                  </a:lnTo>
                  <a:lnTo>
                    <a:pt x="140" y="12"/>
                  </a:lnTo>
                  <a:lnTo>
                    <a:pt x="137" y="13"/>
                  </a:lnTo>
                  <a:lnTo>
                    <a:pt x="136" y="18"/>
                  </a:lnTo>
                  <a:lnTo>
                    <a:pt x="126" y="44"/>
                  </a:lnTo>
                  <a:lnTo>
                    <a:pt x="111" y="69"/>
                  </a:lnTo>
                  <a:lnTo>
                    <a:pt x="111" y="53"/>
                  </a:lnTo>
                  <a:close/>
                  <a:moveTo>
                    <a:pt x="94" y="88"/>
                  </a:moveTo>
                  <a:lnTo>
                    <a:pt x="78" y="100"/>
                  </a:lnTo>
                  <a:lnTo>
                    <a:pt x="63" y="106"/>
                  </a:lnTo>
                  <a:lnTo>
                    <a:pt x="51" y="110"/>
                  </a:lnTo>
                  <a:lnTo>
                    <a:pt x="42" y="110"/>
                  </a:lnTo>
                  <a:lnTo>
                    <a:pt x="32" y="108"/>
                  </a:lnTo>
                  <a:lnTo>
                    <a:pt x="25" y="102"/>
                  </a:lnTo>
                  <a:lnTo>
                    <a:pt x="20" y="94"/>
                  </a:lnTo>
                  <a:lnTo>
                    <a:pt x="19" y="82"/>
                  </a:lnTo>
                  <a:lnTo>
                    <a:pt x="20" y="71"/>
                  </a:lnTo>
                  <a:lnTo>
                    <a:pt x="23" y="56"/>
                  </a:lnTo>
                  <a:lnTo>
                    <a:pt x="28" y="41"/>
                  </a:lnTo>
                  <a:lnTo>
                    <a:pt x="34" y="29"/>
                  </a:lnTo>
                  <a:lnTo>
                    <a:pt x="43" y="18"/>
                  </a:lnTo>
                  <a:lnTo>
                    <a:pt x="52" y="10"/>
                  </a:lnTo>
                  <a:lnTo>
                    <a:pt x="61" y="7"/>
                  </a:lnTo>
                  <a:lnTo>
                    <a:pt x="68" y="6"/>
                  </a:lnTo>
                  <a:lnTo>
                    <a:pt x="77" y="7"/>
                  </a:lnTo>
                  <a:lnTo>
                    <a:pt x="83" y="11"/>
                  </a:lnTo>
                  <a:lnTo>
                    <a:pt x="87" y="17"/>
                  </a:lnTo>
                  <a:lnTo>
                    <a:pt x="90" y="25"/>
                  </a:lnTo>
                  <a:lnTo>
                    <a:pt x="92" y="33"/>
                  </a:lnTo>
                  <a:lnTo>
                    <a:pt x="93" y="42"/>
                  </a:lnTo>
                  <a:lnTo>
                    <a:pt x="93" y="51"/>
                  </a:lnTo>
                  <a:lnTo>
                    <a:pt x="94" y="59"/>
                  </a:lnTo>
                  <a:lnTo>
                    <a:pt x="94" y="67"/>
                  </a:lnTo>
                  <a:lnTo>
                    <a:pt x="94" y="75"/>
                  </a:lnTo>
                  <a:lnTo>
                    <a:pt x="94" y="83"/>
                  </a:lnTo>
                  <a:lnTo>
                    <a:pt x="94" y="8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1" name="Freeform 6"/>
            <p:cNvSpPr>
              <a:spLocks noChangeAspect="1" noEditPoints="1"/>
            </p:cNvSpPr>
            <p:nvPr/>
          </p:nvSpPr>
          <p:spPr bwMode="auto">
            <a:xfrm>
              <a:off x="165" y="108"/>
              <a:ext cx="136" cy="123"/>
            </a:xfrm>
            <a:custGeom>
              <a:avLst/>
              <a:gdLst>
                <a:gd name="T0" fmla="*/ 81 w 136"/>
                <a:gd name="T1" fmla="*/ 67 h 123"/>
                <a:gd name="T2" fmla="*/ 120 w 136"/>
                <a:gd name="T3" fmla="*/ 55 h 123"/>
                <a:gd name="T4" fmla="*/ 136 w 136"/>
                <a:gd name="T5" fmla="*/ 28 h 123"/>
                <a:gd name="T6" fmla="*/ 126 w 136"/>
                <a:gd name="T7" fmla="*/ 8 h 123"/>
                <a:gd name="T8" fmla="*/ 97 w 136"/>
                <a:gd name="T9" fmla="*/ 0 h 123"/>
                <a:gd name="T10" fmla="*/ 31 w 136"/>
                <a:gd name="T11" fmla="*/ 1 h 123"/>
                <a:gd name="T12" fmla="*/ 30 w 136"/>
                <a:gd name="T13" fmla="*/ 6 h 123"/>
                <a:gd name="T14" fmla="*/ 38 w 136"/>
                <a:gd name="T15" fmla="*/ 7 h 123"/>
                <a:gd name="T16" fmla="*/ 45 w 136"/>
                <a:gd name="T17" fmla="*/ 8 h 123"/>
                <a:gd name="T18" fmla="*/ 46 w 136"/>
                <a:gd name="T19" fmla="*/ 10 h 123"/>
                <a:gd name="T20" fmla="*/ 21 w 136"/>
                <a:gd name="T21" fmla="*/ 108 h 123"/>
                <a:gd name="T22" fmla="*/ 18 w 136"/>
                <a:gd name="T23" fmla="*/ 115 h 123"/>
                <a:gd name="T24" fmla="*/ 6 w 136"/>
                <a:gd name="T25" fmla="*/ 116 h 123"/>
                <a:gd name="T26" fmla="*/ 0 w 136"/>
                <a:gd name="T27" fmla="*/ 120 h 123"/>
                <a:gd name="T28" fmla="*/ 3 w 136"/>
                <a:gd name="T29" fmla="*/ 123 h 123"/>
                <a:gd name="T30" fmla="*/ 15 w 136"/>
                <a:gd name="T31" fmla="*/ 122 h 123"/>
                <a:gd name="T32" fmla="*/ 26 w 136"/>
                <a:gd name="T33" fmla="*/ 122 h 123"/>
                <a:gd name="T34" fmla="*/ 38 w 136"/>
                <a:gd name="T35" fmla="*/ 122 h 123"/>
                <a:gd name="T36" fmla="*/ 51 w 136"/>
                <a:gd name="T37" fmla="*/ 122 h 123"/>
                <a:gd name="T38" fmla="*/ 53 w 136"/>
                <a:gd name="T39" fmla="*/ 121 h 123"/>
                <a:gd name="T40" fmla="*/ 52 w 136"/>
                <a:gd name="T41" fmla="*/ 116 h 123"/>
                <a:gd name="T42" fmla="*/ 46 w 136"/>
                <a:gd name="T43" fmla="*/ 116 h 123"/>
                <a:gd name="T44" fmla="*/ 37 w 136"/>
                <a:gd name="T45" fmla="*/ 115 h 123"/>
                <a:gd name="T46" fmla="*/ 37 w 136"/>
                <a:gd name="T47" fmla="*/ 112 h 123"/>
                <a:gd name="T48" fmla="*/ 48 w 136"/>
                <a:gd name="T49" fmla="*/ 67 h 123"/>
                <a:gd name="T50" fmla="*/ 62 w 136"/>
                <a:gd name="T51" fmla="*/ 9 h 123"/>
                <a:gd name="T52" fmla="*/ 66 w 136"/>
                <a:gd name="T53" fmla="*/ 7 h 123"/>
                <a:gd name="T54" fmla="*/ 91 w 136"/>
                <a:gd name="T55" fmla="*/ 6 h 123"/>
                <a:gd name="T56" fmla="*/ 111 w 136"/>
                <a:gd name="T57" fmla="*/ 11 h 123"/>
                <a:gd name="T58" fmla="*/ 118 w 136"/>
                <a:gd name="T59" fmla="*/ 24 h 123"/>
                <a:gd name="T60" fmla="*/ 116 w 136"/>
                <a:gd name="T61" fmla="*/ 37 h 123"/>
                <a:gd name="T62" fmla="*/ 107 w 136"/>
                <a:gd name="T63" fmla="*/ 52 h 123"/>
                <a:gd name="T64" fmla="*/ 94 w 136"/>
                <a:gd name="T65" fmla="*/ 59 h 123"/>
                <a:gd name="T66" fmla="*/ 77 w 136"/>
                <a:gd name="T67" fmla="*/ 61 h 123"/>
                <a:gd name="T68" fmla="*/ 61 w 136"/>
                <a:gd name="T69" fmla="*/ 1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6" h="123">
                  <a:moveTo>
                    <a:pt x="48" y="67"/>
                  </a:moveTo>
                  <a:lnTo>
                    <a:pt x="81" y="67"/>
                  </a:lnTo>
                  <a:lnTo>
                    <a:pt x="102" y="64"/>
                  </a:lnTo>
                  <a:lnTo>
                    <a:pt x="120" y="55"/>
                  </a:lnTo>
                  <a:lnTo>
                    <a:pt x="132" y="42"/>
                  </a:lnTo>
                  <a:lnTo>
                    <a:pt x="136" y="28"/>
                  </a:lnTo>
                  <a:lnTo>
                    <a:pt x="133" y="17"/>
                  </a:lnTo>
                  <a:lnTo>
                    <a:pt x="126" y="8"/>
                  </a:lnTo>
                  <a:lnTo>
                    <a:pt x="113" y="2"/>
                  </a:lnTo>
                  <a:lnTo>
                    <a:pt x="97" y="0"/>
                  </a:lnTo>
                  <a:lnTo>
                    <a:pt x="35" y="0"/>
                  </a:lnTo>
                  <a:lnTo>
                    <a:pt x="31" y="1"/>
                  </a:lnTo>
                  <a:lnTo>
                    <a:pt x="29" y="4"/>
                  </a:lnTo>
                  <a:lnTo>
                    <a:pt x="30" y="6"/>
                  </a:lnTo>
                  <a:lnTo>
                    <a:pt x="35" y="6"/>
                  </a:lnTo>
                  <a:lnTo>
                    <a:pt x="38" y="7"/>
                  </a:lnTo>
                  <a:lnTo>
                    <a:pt x="42" y="7"/>
                  </a:lnTo>
                  <a:lnTo>
                    <a:pt x="45" y="8"/>
                  </a:lnTo>
                  <a:lnTo>
                    <a:pt x="46" y="9"/>
                  </a:lnTo>
                  <a:lnTo>
                    <a:pt x="46" y="10"/>
                  </a:lnTo>
                  <a:lnTo>
                    <a:pt x="45" y="13"/>
                  </a:lnTo>
                  <a:lnTo>
                    <a:pt x="21" y="108"/>
                  </a:lnTo>
                  <a:lnTo>
                    <a:pt x="20" y="112"/>
                  </a:lnTo>
                  <a:lnTo>
                    <a:pt x="18" y="115"/>
                  </a:lnTo>
                  <a:lnTo>
                    <a:pt x="14" y="116"/>
                  </a:lnTo>
                  <a:lnTo>
                    <a:pt x="6" y="116"/>
                  </a:lnTo>
                  <a:lnTo>
                    <a:pt x="2" y="117"/>
                  </a:lnTo>
                  <a:lnTo>
                    <a:pt x="0" y="120"/>
                  </a:lnTo>
                  <a:lnTo>
                    <a:pt x="1" y="121"/>
                  </a:lnTo>
                  <a:lnTo>
                    <a:pt x="3" y="123"/>
                  </a:lnTo>
                  <a:lnTo>
                    <a:pt x="8" y="122"/>
                  </a:lnTo>
                  <a:lnTo>
                    <a:pt x="15" y="122"/>
                  </a:lnTo>
                  <a:lnTo>
                    <a:pt x="21" y="122"/>
                  </a:lnTo>
                  <a:lnTo>
                    <a:pt x="26" y="122"/>
                  </a:lnTo>
                  <a:lnTo>
                    <a:pt x="32" y="122"/>
                  </a:lnTo>
                  <a:lnTo>
                    <a:pt x="38" y="122"/>
                  </a:lnTo>
                  <a:lnTo>
                    <a:pt x="50" y="123"/>
                  </a:lnTo>
                  <a:lnTo>
                    <a:pt x="51" y="122"/>
                  </a:lnTo>
                  <a:lnTo>
                    <a:pt x="52" y="122"/>
                  </a:lnTo>
                  <a:lnTo>
                    <a:pt x="53" y="121"/>
                  </a:lnTo>
                  <a:lnTo>
                    <a:pt x="54" y="119"/>
                  </a:lnTo>
                  <a:lnTo>
                    <a:pt x="52" y="116"/>
                  </a:lnTo>
                  <a:lnTo>
                    <a:pt x="48" y="116"/>
                  </a:lnTo>
                  <a:lnTo>
                    <a:pt x="46" y="116"/>
                  </a:lnTo>
                  <a:lnTo>
                    <a:pt x="41" y="116"/>
                  </a:lnTo>
                  <a:lnTo>
                    <a:pt x="37" y="115"/>
                  </a:lnTo>
                  <a:lnTo>
                    <a:pt x="37" y="113"/>
                  </a:lnTo>
                  <a:lnTo>
                    <a:pt x="37" y="112"/>
                  </a:lnTo>
                  <a:lnTo>
                    <a:pt x="38" y="109"/>
                  </a:lnTo>
                  <a:lnTo>
                    <a:pt x="48" y="67"/>
                  </a:lnTo>
                  <a:close/>
                  <a:moveTo>
                    <a:pt x="61" y="13"/>
                  </a:moveTo>
                  <a:lnTo>
                    <a:pt x="62" y="9"/>
                  </a:lnTo>
                  <a:lnTo>
                    <a:pt x="63" y="7"/>
                  </a:lnTo>
                  <a:lnTo>
                    <a:pt x="66" y="7"/>
                  </a:lnTo>
                  <a:lnTo>
                    <a:pt x="70" y="6"/>
                  </a:lnTo>
                  <a:lnTo>
                    <a:pt x="91" y="6"/>
                  </a:lnTo>
                  <a:lnTo>
                    <a:pt x="102" y="7"/>
                  </a:lnTo>
                  <a:lnTo>
                    <a:pt x="111" y="11"/>
                  </a:lnTo>
                  <a:lnTo>
                    <a:pt x="116" y="16"/>
                  </a:lnTo>
                  <a:lnTo>
                    <a:pt x="118" y="24"/>
                  </a:lnTo>
                  <a:lnTo>
                    <a:pt x="117" y="30"/>
                  </a:lnTo>
                  <a:lnTo>
                    <a:pt x="116" y="37"/>
                  </a:lnTo>
                  <a:lnTo>
                    <a:pt x="112" y="45"/>
                  </a:lnTo>
                  <a:lnTo>
                    <a:pt x="107" y="52"/>
                  </a:lnTo>
                  <a:lnTo>
                    <a:pt x="101" y="56"/>
                  </a:lnTo>
                  <a:lnTo>
                    <a:pt x="94" y="59"/>
                  </a:lnTo>
                  <a:lnTo>
                    <a:pt x="86" y="61"/>
                  </a:lnTo>
                  <a:lnTo>
                    <a:pt x="77" y="61"/>
                  </a:lnTo>
                  <a:lnTo>
                    <a:pt x="49" y="61"/>
                  </a:lnTo>
                  <a:lnTo>
                    <a:pt x="61" y="1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2" name="Freeform 7"/>
            <p:cNvSpPr>
              <a:spLocks noChangeAspect="1"/>
            </p:cNvSpPr>
            <p:nvPr/>
          </p:nvSpPr>
          <p:spPr bwMode="auto">
            <a:xfrm>
              <a:off x="322" y="109"/>
              <a:ext cx="137" cy="122"/>
            </a:xfrm>
            <a:custGeom>
              <a:avLst/>
              <a:gdLst>
                <a:gd name="T0" fmla="*/ 129 w 137"/>
                <a:gd name="T1" fmla="*/ 78 h 122"/>
                <a:gd name="T2" fmla="*/ 129 w 137"/>
                <a:gd name="T3" fmla="*/ 75 h 122"/>
                <a:gd name="T4" fmla="*/ 124 w 137"/>
                <a:gd name="T5" fmla="*/ 75 h 122"/>
                <a:gd name="T6" fmla="*/ 122 w 137"/>
                <a:gd name="T7" fmla="*/ 80 h 122"/>
                <a:gd name="T8" fmla="*/ 103 w 137"/>
                <a:gd name="T9" fmla="*/ 107 h 122"/>
                <a:gd name="T10" fmla="*/ 72 w 137"/>
                <a:gd name="T11" fmla="*/ 115 h 122"/>
                <a:gd name="T12" fmla="*/ 38 w 137"/>
                <a:gd name="T13" fmla="*/ 115 h 122"/>
                <a:gd name="T14" fmla="*/ 36 w 137"/>
                <a:gd name="T15" fmla="*/ 114 h 122"/>
                <a:gd name="T16" fmla="*/ 36 w 137"/>
                <a:gd name="T17" fmla="*/ 112 h 122"/>
                <a:gd name="T18" fmla="*/ 49 w 137"/>
                <a:gd name="T19" fmla="*/ 61 h 122"/>
                <a:gd name="T20" fmla="*/ 77 w 137"/>
                <a:gd name="T21" fmla="*/ 62 h 122"/>
                <a:gd name="T22" fmla="*/ 84 w 137"/>
                <a:gd name="T23" fmla="*/ 66 h 122"/>
                <a:gd name="T24" fmla="*/ 84 w 137"/>
                <a:gd name="T25" fmla="*/ 78 h 122"/>
                <a:gd name="T26" fmla="*/ 83 w 137"/>
                <a:gd name="T27" fmla="*/ 80 h 122"/>
                <a:gd name="T28" fmla="*/ 86 w 137"/>
                <a:gd name="T29" fmla="*/ 82 h 122"/>
                <a:gd name="T30" fmla="*/ 89 w 137"/>
                <a:gd name="T31" fmla="*/ 78 h 122"/>
                <a:gd name="T32" fmla="*/ 100 w 137"/>
                <a:gd name="T33" fmla="*/ 37 h 122"/>
                <a:gd name="T34" fmla="*/ 99 w 137"/>
                <a:gd name="T35" fmla="*/ 35 h 122"/>
                <a:gd name="T36" fmla="*/ 95 w 137"/>
                <a:gd name="T37" fmla="*/ 35 h 122"/>
                <a:gd name="T38" fmla="*/ 90 w 137"/>
                <a:gd name="T39" fmla="*/ 47 h 122"/>
                <a:gd name="T40" fmla="*/ 79 w 137"/>
                <a:gd name="T41" fmla="*/ 54 h 122"/>
                <a:gd name="T42" fmla="*/ 50 w 137"/>
                <a:gd name="T43" fmla="*/ 55 h 122"/>
                <a:gd name="T44" fmla="*/ 62 w 137"/>
                <a:gd name="T45" fmla="*/ 9 h 122"/>
                <a:gd name="T46" fmla="*/ 66 w 137"/>
                <a:gd name="T47" fmla="*/ 6 h 122"/>
                <a:gd name="T48" fmla="*/ 99 w 137"/>
                <a:gd name="T49" fmla="*/ 6 h 122"/>
                <a:gd name="T50" fmla="*/ 113 w 137"/>
                <a:gd name="T51" fmla="*/ 7 h 122"/>
                <a:gd name="T52" fmla="*/ 122 w 137"/>
                <a:gd name="T53" fmla="*/ 11 h 122"/>
                <a:gd name="T54" fmla="*/ 127 w 137"/>
                <a:gd name="T55" fmla="*/ 17 h 122"/>
                <a:gd name="T56" fmla="*/ 128 w 137"/>
                <a:gd name="T57" fmla="*/ 27 h 122"/>
                <a:gd name="T58" fmla="*/ 127 w 137"/>
                <a:gd name="T59" fmla="*/ 38 h 122"/>
                <a:gd name="T60" fmla="*/ 130 w 137"/>
                <a:gd name="T61" fmla="*/ 41 h 122"/>
                <a:gd name="T62" fmla="*/ 134 w 137"/>
                <a:gd name="T63" fmla="*/ 36 h 122"/>
                <a:gd name="T64" fmla="*/ 137 w 137"/>
                <a:gd name="T65" fmla="*/ 2 h 122"/>
                <a:gd name="T66" fmla="*/ 134 w 137"/>
                <a:gd name="T67" fmla="*/ 0 h 122"/>
                <a:gd name="T68" fmla="*/ 34 w 137"/>
                <a:gd name="T69" fmla="*/ 0 h 122"/>
                <a:gd name="T70" fmla="*/ 28 w 137"/>
                <a:gd name="T71" fmla="*/ 4 h 122"/>
                <a:gd name="T72" fmla="*/ 34 w 137"/>
                <a:gd name="T73" fmla="*/ 6 h 122"/>
                <a:gd name="T74" fmla="*/ 41 w 137"/>
                <a:gd name="T75" fmla="*/ 7 h 122"/>
                <a:gd name="T76" fmla="*/ 45 w 137"/>
                <a:gd name="T77" fmla="*/ 9 h 122"/>
                <a:gd name="T78" fmla="*/ 21 w 137"/>
                <a:gd name="T79" fmla="*/ 107 h 122"/>
                <a:gd name="T80" fmla="*/ 17 w 137"/>
                <a:gd name="T81" fmla="*/ 114 h 122"/>
                <a:gd name="T82" fmla="*/ 5 w 137"/>
                <a:gd name="T83" fmla="*/ 115 h 122"/>
                <a:gd name="T84" fmla="*/ 0 w 137"/>
                <a:gd name="T85" fmla="*/ 119 h 122"/>
                <a:gd name="T86" fmla="*/ 5 w 137"/>
                <a:gd name="T87" fmla="*/ 122 h 122"/>
                <a:gd name="T88" fmla="*/ 108 w 137"/>
                <a:gd name="T89" fmla="*/ 121 h 122"/>
                <a:gd name="T90" fmla="*/ 111 w 137"/>
                <a:gd name="T91" fmla="*/ 120 h 122"/>
                <a:gd name="T92" fmla="*/ 128 w 137"/>
                <a:gd name="T93" fmla="*/ 8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7" h="122">
                  <a:moveTo>
                    <a:pt x="128" y="80"/>
                  </a:moveTo>
                  <a:lnTo>
                    <a:pt x="129" y="78"/>
                  </a:lnTo>
                  <a:lnTo>
                    <a:pt x="129" y="77"/>
                  </a:lnTo>
                  <a:lnTo>
                    <a:pt x="129" y="75"/>
                  </a:lnTo>
                  <a:lnTo>
                    <a:pt x="126" y="74"/>
                  </a:lnTo>
                  <a:lnTo>
                    <a:pt x="124" y="75"/>
                  </a:lnTo>
                  <a:lnTo>
                    <a:pt x="124" y="76"/>
                  </a:lnTo>
                  <a:lnTo>
                    <a:pt x="122" y="80"/>
                  </a:lnTo>
                  <a:lnTo>
                    <a:pt x="113" y="97"/>
                  </a:lnTo>
                  <a:lnTo>
                    <a:pt x="103" y="107"/>
                  </a:lnTo>
                  <a:lnTo>
                    <a:pt x="90" y="113"/>
                  </a:lnTo>
                  <a:lnTo>
                    <a:pt x="72" y="115"/>
                  </a:lnTo>
                  <a:lnTo>
                    <a:pt x="42" y="115"/>
                  </a:lnTo>
                  <a:lnTo>
                    <a:pt x="38" y="115"/>
                  </a:lnTo>
                  <a:lnTo>
                    <a:pt x="37" y="115"/>
                  </a:lnTo>
                  <a:lnTo>
                    <a:pt x="36" y="114"/>
                  </a:lnTo>
                  <a:lnTo>
                    <a:pt x="36" y="113"/>
                  </a:lnTo>
                  <a:lnTo>
                    <a:pt x="36" y="112"/>
                  </a:lnTo>
                  <a:lnTo>
                    <a:pt x="37" y="109"/>
                  </a:lnTo>
                  <a:lnTo>
                    <a:pt x="49" y="61"/>
                  </a:lnTo>
                  <a:lnTo>
                    <a:pt x="69" y="61"/>
                  </a:lnTo>
                  <a:lnTo>
                    <a:pt x="77" y="62"/>
                  </a:lnTo>
                  <a:lnTo>
                    <a:pt x="82" y="63"/>
                  </a:lnTo>
                  <a:lnTo>
                    <a:pt x="84" y="66"/>
                  </a:lnTo>
                  <a:lnTo>
                    <a:pt x="85" y="70"/>
                  </a:lnTo>
                  <a:lnTo>
                    <a:pt x="84" y="78"/>
                  </a:lnTo>
                  <a:lnTo>
                    <a:pt x="83" y="79"/>
                  </a:lnTo>
                  <a:lnTo>
                    <a:pt x="83" y="80"/>
                  </a:lnTo>
                  <a:lnTo>
                    <a:pt x="83" y="81"/>
                  </a:lnTo>
                  <a:lnTo>
                    <a:pt x="86" y="82"/>
                  </a:lnTo>
                  <a:lnTo>
                    <a:pt x="88" y="82"/>
                  </a:lnTo>
                  <a:lnTo>
                    <a:pt x="89" y="78"/>
                  </a:lnTo>
                  <a:lnTo>
                    <a:pt x="99" y="39"/>
                  </a:lnTo>
                  <a:lnTo>
                    <a:pt x="100" y="37"/>
                  </a:lnTo>
                  <a:lnTo>
                    <a:pt x="100" y="36"/>
                  </a:lnTo>
                  <a:lnTo>
                    <a:pt x="99" y="35"/>
                  </a:lnTo>
                  <a:lnTo>
                    <a:pt x="97" y="34"/>
                  </a:lnTo>
                  <a:lnTo>
                    <a:pt x="95" y="35"/>
                  </a:lnTo>
                  <a:lnTo>
                    <a:pt x="93" y="39"/>
                  </a:lnTo>
                  <a:lnTo>
                    <a:pt x="90" y="47"/>
                  </a:lnTo>
                  <a:lnTo>
                    <a:pt x="85" y="52"/>
                  </a:lnTo>
                  <a:lnTo>
                    <a:pt x="79" y="54"/>
                  </a:lnTo>
                  <a:lnTo>
                    <a:pt x="69" y="55"/>
                  </a:lnTo>
                  <a:lnTo>
                    <a:pt x="50" y="55"/>
                  </a:lnTo>
                  <a:lnTo>
                    <a:pt x="61" y="12"/>
                  </a:lnTo>
                  <a:lnTo>
                    <a:pt x="62" y="9"/>
                  </a:lnTo>
                  <a:lnTo>
                    <a:pt x="63" y="7"/>
                  </a:lnTo>
                  <a:lnTo>
                    <a:pt x="66" y="6"/>
                  </a:lnTo>
                  <a:lnTo>
                    <a:pt x="70" y="6"/>
                  </a:lnTo>
                  <a:lnTo>
                    <a:pt x="99" y="6"/>
                  </a:lnTo>
                  <a:lnTo>
                    <a:pt x="107" y="6"/>
                  </a:lnTo>
                  <a:lnTo>
                    <a:pt x="113" y="7"/>
                  </a:lnTo>
                  <a:lnTo>
                    <a:pt x="119" y="9"/>
                  </a:lnTo>
                  <a:lnTo>
                    <a:pt x="122" y="11"/>
                  </a:lnTo>
                  <a:lnTo>
                    <a:pt x="125" y="13"/>
                  </a:lnTo>
                  <a:lnTo>
                    <a:pt x="127" y="17"/>
                  </a:lnTo>
                  <a:lnTo>
                    <a:pt x="128" y="21"/>
                  </a:lnTo>
                  <a:lnTo>
                    <a:pt x="128" y="27"/>
                  </a:lnTo>
                  <a:lnTo>
                    <a:pt x="128" y="34"/>
                  </a:lnTo>
                  <a:lnTo>
                    <a:pt x="127" y="38"/>
                  </a:lnTo>
                  <a:lnTo>
                    <a:pt x="128" y="40"/>
                  </a:lnTo>
                  <a:lnTo>
                    <a:pt x="130" y="41"/>
                  </a:lnTo>
                  <a:lnTo>
                    <a:pt x="133" y="40"/>
                  </a:lnTo>
                  <a:lnTo>
                    <a:pt x="134" y="36"/>
                  </a:lnTo>
                  <a:lnTo>
                    <a:pt x="137" y="5"/>
                  </a:lnTo>
                  <a:lnTo>
                    <a:pt x="137" y="2"/>
                  </a:lnTo>
                  <a:lnTo>
                    <a:pt x="136" y="0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8" y="4"/>
                  </a:lnTo>
                  <a:lnTo>
                    <a:pt x="30" y="6"/>
                  </a:lnTo>
                  <a:lnTo>
                    <a:pt x="34" y="6"/>
                  </a:lnTo>
                  <a:lnTo>
                    <a:pt x="37" y="6"/>
                  </a:lnTo>
                  <a:lnTo>
                    <a:pt x="41" y="7"/>
                  </a:lnTo>
                  <a:lnTo>
                    <a:pt x="44" y="7"/>
                  </a:lnTo>
                  <a:lnTo>
                    <a:pt x="45" y="9"/>
                  </a:lnTo>
                  <a:lnTo>
                    <a:pt x="44" y="13"/>
                  </a:lnTo>
                  <a:lnTo>
                    <a:pt x="21" y="107"/>
                  </a:lnTo>
                  <a:lnTo>
                    <a:pt x="20" y="111"/>
                  </a:lnTo>
                  <a:lnTo>
                    <a:pt x="17" y="114"/>
                  </a:lnTo>
                  <a:lnTo>
                    <a:pt x="13" y="115"/>
                  </a:lnTo>
                  <a:lnTo>
                    <a:pt x="5" y="115"/>
                  </a:lnTo>
                  <a:lnTo>
                    <a:pt x="1" y="116"/>
                  </a:lnTo>
                  <a:lnTo>
                    <a:pt x="0" y="119"/>
                  </a:lnTo>
                  <a:lnTo>
                    <a:pt x="1" y="121"/>
                  </a:lnTo>
                  <a:lnTo>
                    <a:pt x="5" y="122"/>
                  </a:lnTo>
                  <a:lnTo>
                    <a:pt x="105" y="122"/>
                  </a:lnTo>
                  <a:lnTo>
                    <a:pt x="108" y="121"/>
                  </a:lnTo>
                  <a:lnTo>
                    <a:pt x="110" y="121"/>
                  </a:lnTo>
                  <a:lnTo>
                    <a:pt x="111" y="120"/>
                  </a:lnTo>
                  <a:lnTo>
                    <a:pt x="112" y="118"/>
                  </a:lnTo>
                  <a:lnTo>
                    <a:pt x="128" y="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3" name="Freeform 8"/>
            <p:cNvSpPr>
              <a:spLocks noChangeAspect="1"/>
            </p:cNvSpPr>
            <p:nvPr/>
          </p:nvSpPr>
          <p:spPr bwMode="auto">
            <a:xfrm>
              <a:off x="482" y="104"/>
              <a:ext cx="113" cy="130"/>
            </a:xfrm>
            <a:custGeom>
              <a:avLst/>
              <a:gdLst>
                <a:gd name="T0" fmla="*/ 112 w 113"/>
                <a:gd name="T1" fmla="*/ 1 h 130"/>
                <a:gd name="T2" fmla="*/ 109 w 113"/>
                <a:gd name="T3" fmla="*/ 1 h 130"/>
                <a:gd name="T4" fmla="*/ 98 w 113"/>
                <a:gd name="T5" fmla="*/ 13 h 130"/>
                <a:gd name="T6" fmla="*/ 85 w 113"/>
                <a:gd name="T7" fmla="*/ 3 h 130"/>
                <a:gd name="T8" fmla="*/ 69 w 113"/>
                <a:gd name="T9" fmla="*/ 0 h 130"/>
                <a:gd name="T10" fmla="*/ 36 w 113"/>
                <a:gd name="T11" fmla="*/ 13 h 130"/>
                <a:gd name="T12" fmla="*/ 22 w 113"/>
                <a:gd name="T13" fmla="*/ 41 h 130"/>
                <a:gd name="T14" fmla="*/ 23 w 113"/>
                <a:gd name="T15" fmla="*/ 48 h 130"/>
                <a:gd name="T16" fmla="*/ 28 w 113"/>
                <a:gd name="T17" fmla="*/ 58 h 130"/>
                <a:gd name="T18" fmla="*/ 38 w 113"/>
                <a:gd name="T19" fmla="*/ 65 h 130"/>
                <a:gd name="T20" fmla="*/ 52 w 113"/>
                <a:gd name="T21" fmla="*/ 70 h 130"/>
                <a:gd name="T22" fmla="*/ 60 w 113"/>
                <a:gd name="T23" fmla="*/ 72 h 130"/>
                <a:gd name="T24" fmla="*/ 68 w 113"/>
                <a:gd name="T25" fmla="*/ 73 h 130"/>
                <a:gd name="T26" fmla="*/ 78 w 113"/>
                <a:gd name="T27" fmla="*/ 78 h 130"/>
                <a:gd name="T28" fmla="*/ 84 w 113"/>
                <a:gd name="T29" fmla="*/ 92 h 130"/>
                <a:gd name="T30" fmla="*/ 81 w 113"/>
                <a:gd name="T31" fmla="*/ 103 h 130"/>
                <a:gd name="T32" fmla="*/ 74 w 113"/>
                <a:gd name="T33" fmla="*/ 113 h 130"/>
                <a:gd name="T34" fmla="*/ 63 w 113"/>
                <a:gd name="T35" fmla="*/ 121 h 130"/>
                <a:gd name="T36" fmla="*/ 49 w 113"/>
                <a:gd name="T37" fmla="*/ 124 h 130"/>
                <a:gd name="T38" fmla="*/ 37 w 113"/>
                <a:gd name="T39" fmla="*/ 122 h 130"/>
                <a:gd name="T40" fmla="*/ 26 w 113"/>
                <a:gd name="T41" fmla="*/ 118 h 130"/>
                <a:gd name="T42" fmla="*/ 17 w 113"/>
                <a:gd name="T43" fmla="*/ 111 h 130"/>
                <a:gd name="T44" fmla="*/ 14 w 113"/>
                <a:gd name="T45" fmla="*/ 98 h 130"/>
                <a:gd name="T46" fmla="*/ 15 w 113"/>
                <a:gd name="T47" fmla="*/ 89 h 130"/>
                <a:gd name="T48" fmla="*/ 14 w 113"/>
                <a:gd name="T49" fmla="*/ 86 h 130"/>
                <a:gd name="T50" fmla="*/ 10 w 113"/>
                <a:gd name="T51" fmla="*/ 86 h 130"/>
                <a:gd name="T52" fmla="*/ 0 w 113"/>
                <a:gd name="T53" fmla="*/ 125 h 130"/>
                <a:gd name="T54" fmla="*/ 0 w 113"/>
                <a:gd name="T55" fmla="*/ 129 h 130"/>
                <a:gd name="T56" fmla="*/ 3 w 113"/>
                <a:gd name="T57" fmla="*/ 130 h 130"/>
                <a:gd name="T58" fmla="*/ 10 w 113"/>
                <a:gd name="T59" fmla="*/ 123 h 130"/>
                <a:gd name="T60" fmla="*/ 22 w 113"/>
                <a:gd name="T61" fmla="*/ 124 h 130"/>
                <a:gd name="T62" fmla="*/ 40 w 113"/>
                <a:gd name="T63" fmla="*/ 130 h 130"/>
                <a:gd name="T64" fmla="*/ 67 w 113"/>
                <a:gd name="T65" fmla="*/ 126 h 130"/>
                <a:gd name="T66" fmla="*/ 93 w 113"/>
                <a:gd name="T67" fmla="*/ 101 h 130"/>
                <a:gd name="T68" fmla="*/ 95 w 113"/>
                <a:gd name="T69" fmla="*/ 75 h 130"/>
                <a:gd name="T70" fmla="*/ 87 w 113"/>
                <a:gd name="T71" fmla="*/ 64 h 130"/>
                <a:gd name="T72" fmla="*/ 83 w 113"/>
                <a:gd name="T73" fmla="*/ 61 h 130"/>
                <a:gd name="T74" fmla="*/ 76 w 113"/>
                <a:gd name="T75" fmla="*/ 58 h 130"/>
                <a:gd name="T76" fmla="*/ 66 w 113"/>
                <a:gd name="T77" fmla="*/ 56 h 130"/>
                <a:gd name="T78" fmla="*/ 51 w 113"/>
                <a:gd name="T79" fmla="*/ 52 h 130"/>
                <a:gd name="T80" fmla="*/ 43 w 113"/>
                <a:gd name="T81" fmla="*/ 49 h 130"/>
                <a:gd name="T82" fmla="*/ 36 w 113"/>
                <a:gd name="T83" fmla="*/ 41 h 130"/>
                <a:gd name="T84" fmla="*/ 35 w 113"/>
                <a:gd name="T85" fmla="*/ 29 h 130"/>
                <a:gd name="T86" fmla="*/ 41 w 113"/>
                <a:gd name="T87" fmla="*/ 19 h 130"/>
                <a:gd name="T88" fmla="*/ 50 w 113"/>
                <a:gd name="T89" fmla="*/ 11 h 130"/>
                <a:gd name="T90" fmla="*/ 62 w 113"/>
                <a:gd name="T91" fmla="*/ 7 h 130"/>
                <a:gd name="T92" fmla="*/ 82 w 113"/>
                <a:gd name="T93" fmla="*/ 8 h 130"/>
                <a:gd name="T94" fmla="*/ 96 w 113"/>
                <a:gd name="T95" fmla="*/ 23 h 130"/>
                <a:gd name="T96" fmla="*/ 97 w 113"/>
                <a:gd name="T97" fmla="*/ 39 h 130"/>
                <a:gd name="T98" fmla="*/ 98 w 113"/>
                <a:gd name="T99" fmla="*/ 44 h 130"/>
                <a:gd name="T100" fmla="*/ 102 w 113"/>
                <a:gd name="T101" fmla="*/ 44 h 130"/>
                <a:gd name="T102" fmla="*/ 113 w 113"/>
                <a:gd name="T103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3" h="130">
                  <a:moveTo>
                    <a:pt x="113" y="3"/>
                  </a:moveTo>
                  <a:lnTo>
                    <a:pt x="112" y="1"/>
                  </a:lnTo>
                  <a:lnTo>
                    <a:pt x="110" y="0"/>
                  </a:lnTo>
                  <a:lnTo>
                    <a:pt x="109" y="1"/>
                  </a:lnTo>
                  <a:lnTo>
                    <a:pt x="107" y="3"/>
                  </a:lnTo>
                  <a:lnTo>
                    <a:pt x="98" y="13"/>
                  </a:lnTo>
                  <a:lnTo>
                    <a:pt x="92" y="7"/>
                  </a:lnTo>
                  <a:lnTo>
                    <a:pt x="85" y="3"/>
                  </a:lnTo>
                  <a:lnTo>
                    <a:pt x="77" y="1"/>
                  </a:lnTo>
                  <a:lnTo>
                    <a:pt x="69" y="0"/>
                  </a:lnTo>
                  <a:lnTo>
                    <a:pt x="51" y="4"/>
                  </a:lnTo>
                  <a:lnTo>
                    <a:pt x="36" y="13"/>
                  </a:lnTo>
                  <a:lnTo>
                    <a:pt x="26" y="26"/>
                  </a:lnTo>
                  <a:lnTo>
                    <a:pt x="22" y="41"/>
                  </a:lnTo>
                  <a:lnTo>
                    <a:pt x="22" y="44"/>
                  </a:lnTo>
                  <a:lnTo>
                    <a:pt x="23" y="48"/>
                  </a:lnTo>
                  <a:lnTo>
                    <a:pt x="25" y="53"/>
                  </a:lnTo>
                  <a:lnTo>
                    <a:pt x="28" y="58"/>
                  </a:lnTo>
                  <a:lnTo>
                    <a:pt x="32" y="62"/>
                  </a:lnTo>
                  <a:lnTo>
                    <a:pt x="38" y="65"/>
                  </a:lnTo>
                  <a:lnTo>
                    <a:pt x="44" y="68"/>
                  </a:lnTo>
                  <a:lnTo>
                    <a:pt x="52" y="70"/>
                  </a:lnTo>
                  <a:lnTo>
                    <a:pt x="56" y="70"/>
                  </a:lnTo>
                  <a:lnTo>
                    <a:pt x="60" y="72"/>
                  </a:lnTo>
                  <a:lnTo>
                    <a:pt x="65" y="73"/>
                  </a:lnTo>
                  <a:lnTo>
                    <a:pt x="68" y="73"/>
                  </a:lnTo>
                  <a:lnTo>
                    <a:pt x="73" y="75"/>
                  </a:lnTo>
                  <a:lnTo>
                    <a:pt x="78" y="78"/>
                  </a:lnTo>
                  <a:lnTo>
                    <a:pt x="82" y="84"/>
                  </a:lnTo>
                  <a:lnTo>
                    <a:pt x="84" y="92"/>
                  </a:lnTo>
                  <a:lnTo>
                    <a:pt x="83" y="98"/>
                  </a:lnTo>
                  <a:lnTo>
                    <a:pt x="81" y="103"/>
                  </a:lnTo>
                  <a:lnTo>
                    <a:pt x="78" y="108"/>
                  </a:lnTo>
                  <a:lnTo>
                    <a:pt x="74" y="113"/>
                  </a:lnTo>
                  <a:lnTo>
                    <a:pt x="69" y="118"/>
                  </a:lnTo>
                  <a:lnTo>
                    <a:pt x="63" y="121"/>
                  </a:lnTo>
                  <a:lnTo>
                    <a:pt x="56" y="123"/>
                  </a:lnTo>
                  <a:lnTo>
                    <a:pt x="49" y="124"/>
                  </a:lnTo>
                  <a:lnTo>
                    <a:pt x="43" y="123"/>
                  </a:lnTo>
                  <a:lnTo>
                    <a:pt x="37" y="122"/>
                  </a:lnTo>
                  <a:lnTo>
                    <a:pt x="31" y="121"/>
                  </a:lnTo>
                  <a:lnTo>
                    <a:pt x="26" y="118"/>
                  </a:lnTo>
                  <a:lnTo>
                    <a:pt x="21" y="115"/>
                  </a:lnTo>
                  <a:lnTo>
                    <a:pt x="17" y="111"/>
                  </a:lnTo>
                  <a:lnTo>
                    <a:pt x="15" y="105"/>
                  </a:lnTo>
                  <a:lnTo>
                    <a:pt x="14" y="98"/>
                  </a:lnTo>
                  <a:lnTo>
                    <a:pt x="14" y="94"/>
                  </a:lnTo>
                  <a:lnTo>
                    <a:pt x="15" y="89"/>
                  </a:lnTo>
                  <a:lnTo>
                    <a:pt x="15" y="88"/>
                  </a:lnTo>
                  <a:lnTo>
                    <a:pt x="14" y="86"/>
                  </a:lnTo>
                  <a:lnTo>
                    <a:pt x="13" y="86"/>
                  </a:lnTo>
                  <a:lnTo>
                    <a:pt x="10" y="86"/>
                  </a:lnTo>
                  <a:lnTo>
                    <a:pt x="9" y="89"/>
                  </a:lnTo>
                  <a:lnTo>
                    <a:pt x="0" y="125"/>
                  </a:lnTo>
                  <a:lnTo>
                    <a:pt x="0" y="128"/>
                  </a:lnTo>
                  <a:lnTo>
                    <a:pt x="0" y="129"/>
                  </a:lnTo>
                  <a:lnTo>
                    <a:pt x="2" y="130"/>
                  </a:lnTo>
                  <a:lnTo>
                    <a:pt x="3" y="130"/>
                  </a:lnTo>
                  <a:lnTo>
                    <a:pt x="6" y="128"/>
                  </a:lnTo>
                  <a:lnTo>
                    <a:pt x="10" y="123"/>
                  </a:lnTo>
                  <a:lnTo>
                    <a:pt x="14" y="118"/>
                  </a:lnTo>
                  <a:lnTo>
                    <a:pt x="22" y="124"/>
                  </a:lnTo>
                  <a:lnTo>
                    <a:pt x="31" y="128"/>
                  </a:lnTo>
                  <a:lnTo>
                    <a:pt x="40" y="130"/>
                  </a:lnTo>
                  <a:lnTo>
                    <a:pt x="48" y="130"/>
                  </a:lnTo>
                  <a:lnTo>
                    <a:pt x="67" y="126"/>
                  </a:lnTo>
                  <a:lnTo>
                    <a:pt x="83" y="116"/>
                  </a:lnTo>
                  <a:lnTo>
                    <a:pt x="93" y="101"/>
                  </a:lnTo>
                  <a:lnTo>
                    <a:pt x="97" y="86"/>
                  </a:lnTo>
                  <a:lnTo>
                    <a:pt x="95" y="75"/>
                  </a:lnTo>
                  <a:lnTo>
                    <a:pt x="90" y="66"/>
                  </a:lnTo>
                  <a:lnTo>
                    <a:pt x="87" y="64"/>
                  </a:lnTo>
                  <a:lnTo>
                    <a:pt x="85" y="63"/>
                  </a:lnTo>
                  <a:lnTo>
                    <a:pt x="83" y="61"/>
                  </a:lnTo>
                  <a:lnTo>
                    <a:pt x="80" y="60"/>
                  </a:lnTo>
                  <a:lnTo>
                    <a:pt x="76" y="58"/>
                  </a:lnTo>
                  <a:lnTo>
                    <a:pt x="72" y="57"/>
                  </a:lnTo>
                  <a:lnTo>
                    <a:pt x="66" y="56"/>
                  </a:lnTo>
                  <a:lnTo>
                    <a:pt x="58" y="54"/>
                  </a:lnTo>
                  <a:lnTo>
                    <a:pt x="51" y="52"/>
                  </a:lnTo>
                  <a:lnTo>
                    <a:pt x="47" y="51"/>
                  </a:lnTo>
                  <a:lnTo>
                    <a:pt x="43" y="49"/>
                  </a:lnTo>
                  <a:lnTo>
                    <a:pt x="39" y="46"/>
                  </a:lnTo>
                  <a:lnTo>
                    <a:pt x="36" y="41"/>
                  </a:lnTo>
                  <a:lnTo>
                    <a:pt x="35" y="35"/>
                  </a:lnTo>
                  <a:lnTo>
                    <a:pt x="35" y="29"/>
                  </a:lnTo>
                  <a:lnTo>
                    <a:pt x="37" y="24"/>
                  </a:lnTo>
                  <a:lnTo>
                    <a:pt x="41" y="19"/>
                  </a:lnTo>
                  <a:lnTo>
                    <a:pt x="45" y="15"/>
                  </a:lnTo>
                  <a:lnTo>
                    <a:pt x="50" y="11"/>
                  </a:lnTo>
                  <a:lnTo>
                    <a:pt x="56" y="9"/>
                  </a:lnTo>
                  <a:lnTo>
                    <a:pt x="62" y="7"/>
                  </a:lnTo>
                  <a:lnTo>
                    <a:pt x="69" y="6"/>
                  </a:lnTo>
                  <a:lnTo>
                    <a:pt x="82" y="8"/>
                  </a:lnTo>
                  <a:lnTo>
                    <a:pt x="90" y="14"/>
                  </a:lnTo>
                  <a:lnTo>
                    <a:pt x="96" y="23"/>
                  </a:lnTo>
                  <a:lnTo>
                    <a:pt x="97" y="34"/>
                  </a:lnTo>
                  <a:lnTo>
                    <a:pt x="97" y="39"/>
                  </a:lnTo>
                  <a:lnTo>
                    <a:pt x="97" y="42"/>
                  </a:lnTo>
                  <a:lnTo>
                    <a:pt x="98" y="44"/>
                  </a:lnTo>
                  <a:lnTo>
                    <a:pt x="100" y="45"/>
                  </a:lnTo>
                  <a:lnTo>
                    <a:pt x="102" y="44"/>
                  </a:lnTo>
                  <a:lnTo>
                    <a:pt x="103" y="41"/>
                  </a:lnTo>
                  <a:lnTo>
                    <a:pt x="113" y="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4" name="Freeform 9"/>
            <p:cNvSpPr>
              <a:spLocks noChangeAspect="1"/>
            </p:cNvSpPr>
            <p:nvPr/>
          </p:nvSpPr>
          <p:spPr bwMode="auto">
            <a:xfrm>
              <a:off x="683" y="0"/>
              <a:ext cx="59" cy="256"/>
            </a:xfrm>
            <a:custGeom>
              <a:avLst/>
              <a:gdLst>
                <a:gd name="T0" fmla="*/ 59 w 59"/>
                <a:gd name="T1" fmla="*/ 254 h 256"/>
                <a:gd name="T2" fmla="*/ 59 w 59"/>
                <a:gd name="T3" fmla="*/ 253 h 256"/>
                <a:gd name="T4" fmla="*/ 59 w 59"/>
                <a:gd name="T5" fmla="*/ 252 h 256"/>
                <a:gd name="T6" fmla="*/ 57 w 59"/>
                <a:gd name="T7" fmla="*/ 251 h 256"/>
                <a:gd name="T8" fmla="*/ 55 w 59"/>
                <a:gd name="T9" fmla="*/ 248 h 256"/>
                <a:gd name="T10" fmla="*/ 35 w 59"/>
                <a:gd name="T11" fmla="*/ 221 h 256"/>
                <a:gd name="T12" fmla="*/ 23 w 59"/>
                <a:gd name="T13" fmla="*/ 191 h 256"/>
                <a:gd name="T14" fmla="*/ 17 w 59"/>
                <a:gd name="T15" fmla="*/ 159 h 256"/>
                <a:gd name="T16" fmla="*/ 15 w 59"/>
                <a:gd name="T17" fmla="*/ 128 h 256"/>
                <a:gd name="T18" fmla="*/ 17 w 59"/>
                <a:gd name="T19" fmla="*/ 95 h 256"/>
                <a:gd name="T20" fmla="*/ 24 w 59"/>
                <a:gd name="T21" fmla="*/ 63 h 256"/>
                <a:gd name="T22" fmla="*/ 36 w 59"/>
                <a:gd name="T23" fmla="*/ 33 h 256"/>
                <a:gd name="T24" fmla="*/ 56 w 59"/>
                <a:gd name="T25" fmla="*/ 7 h 256"/>
                <a:gd name="T26" fmla="*/ 59 w 59"/>
                <a:gd name="T27" fmla="*/ 4 h 256"/>
                <a:gd name="T28" fmla="*/ 59 w 59"/>
                <a:gd name="T29" fmla="*/ 3 h 256"/>
                <a:gd name="T30" fmla="*/ 58 w 59"/>
                <a:gd name="T31" fmla="*/ 1 h 256"/>
                <a:gd name="T32" fmla="*/ 57 w 59"/>
                <a:gd name="T33" fmla="*/ 0 h 256"/>
                <a:gd name="T34" fmla="*/ 51 w 59"/>
                <a:gd name="T35" fmla="*/ 3 h 256"/>
                <a:gd name="T36" fmla="*/ 41 w 59"/>
                <a:gd name="T37" fmla="*/ 13 h 256"/>
                <a:gd name="T38" fmla="*/ 29 w 59"/>
                <a:gd name="T39" fmla="*/ 28 h 256"/>
                <a:gd name="T40" fmla="*/ 16 w 59"/>
                <a:gd name="T41" fmla="*/ 50 h 256"/>
                <a:gd name="T42" fmla="*/ 8 w 59"/>
                <a:gd name="T43" fmla="*/ 71 h 256"/>
                <a:gd name="T44" fmla="*/ 3 w 59"/>
                <a:gd name="T45" fmla="*/ 92 h 256"/>
                <a:gd name="T46" fmla="*/ 1 w 59"/>
                <a:gd name="T47" fmla="*/ 111 h 256"/>
                <a:gd name="T48" fmla="*/ 0 w 59"/>
                <a:gd name="T49" fmla="*/ 128 h 256"/>
                <a:gd name="T50" fmla="*/ 1 w 59"/>
                <a:gd name="T51" fmla="*/ 145 h 256"/>
                <a:gd name="T52" fmla="*/ 3 w 59"/>
                <a:gd name="T53" fmla="*/ 165 h 256"/>
                <a:gd name="T54" fmla="*/ 9 w 59"/>
                <a:gd name="T55" fmla="*/ 186 h 256"/>
                <a:gd name="T56" fmla="*/ 17 w 59"/>
                <a:gd name="T57" fmla="*/ 208 h 256"/>
                <a:gd name="T58" fmla="*/ 29 w 59"/>
                <a:gd name="T59" fmla="*/ 229 h 256"/>
                <a:gd name="T60" fmla="*/ 42 w 59"/>
                <a:gd name="T61" fmla="*/ 244 h 256"/>
                <a:gd name="T62" fmla="*/ 52 w 59"/>
                <a:gd name="T63" fmla="*/ 253 h 256"/>
                <a:gd name="T64" fmla="*/ 57 w 59"/>
                <a:gd name="T65" fmla="*/ 256 h 256"/>
                <a:gd name="T66" fmla="*/ 58 w 59"/>
                <a:gd name="T67" fmla="*/ 256 h 256"/>
                <a:gd name="T68" fmla="*/ 59 w 59"/>
                <a:gd name="T69" fmla="*/ 25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256">
                  <a:moveTo>
                    <a:pt x="59" y="254"/>
                  </a:moveTo>
                  <a:lnTo>
                    <a:pt x="59" y="253"/>
                  </a:lnTo>
                  <a:lnTo>
                    <a:pt x="59" y="252"/>
                  </a:lnTo>
                  <a:lnTo>
                    <a:pt x="57" y="251"/>
                  </a:lnTo>
                  <a:lnTo>
                    <a:pt x="55" y="248"/>
                  </a:lnTo>
                  <a:lnTo>
                    <a:pt x="35" y="221"/>
                  </a:lnTo>
                  <a:lnTo>
                    <a:pt x="23" y="191"/>
                  </a:lnTo>
                  <a:lnTo>
                    <a:pt x="17" y="159"/>
                  </a:lnTo>
                  <a:lnTo>
                    <a:pt x="15" y="128"/>
                  </a:lnTo>
                  <a:lnTo>
                    <a:pt x="17" y="95"/>
                  </a:lnTo>
                  <a:lnTo>
                    <a:pt x="24" y="63"/>
                  </a:lnTo>
                  <a:lnTo>
                    <a:pt x="36" y="33"/>
                  </a:lnTo>
                  <a:lnTo>
                    <a:pt x="56" y="7"/>
                  </a:lnTo>
                  <a:lnTo>
                    <a:pt x="59" y="4"/>
                  </a:lnTo>
                  <a:lnTo>
                    <a:pt x="59" y="3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1" y="3"/>
                  </a:lnTo>
                  <a:lnTo>
                    <a:pt x="41" y="13"/>
                  </a:lnTo>
                  <a:lnTo>
                    <a:pt x="29" y="28"/>
                  </a:lnTo>
                  <a:lnTo>
                    <a:pt x="16" y="50"/>
                  </a:lnTo>
                  <a:lnTo>
                    <a:pt x="8" y="71"/>
                  </a:lnTo>
                  <a:lnTo>
                    <a:pt x="3" y="92"/>
                  </a:lnTo>
                  <a:lnTo>
                    <a:pt x="1" y="111"/>
                  </a:lnTo>
                  <a:lnTo>
                    <a:pt x="0" y="128"/>
                  </a:lnTo>
                  <a:lnTo>
                    <a:pt x="1" y="145"/>
                  </a:lnTo>
                  <a:lnTo>
                    <a:pt x="3" y="165"/>
                  </a:lnTo>
                  <a:lnTo>
                    <a:pt x="9" y="186"/>
                  </a:lnTo>
                  <a:lnTo>
                    <a:pt x="17" y="208"/>
                  </a:lnTo>
                  <a:lnTo>
                    <a:pt x="29" y="229"/>
                  </a:lnTo>
                  <a:lnTo>
                    <a:pt x="42" y="244"/>
                  </a:lnTo>
                  <a:lnTo>
                    <a:pt x="52" y="253"/>
                  </a:lnTo>
                  <a:lnTo>
                    <a:pt x="57" y="256"/>
                  </a:lnTo>
                  <a:lnTo>
                    <a:pt x="58" y="256"/>
                  </a:lnTo>
                  <a:lnTo>
                    <a:pt x="59" y="25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5" name="Freeform 10"/>
            <p:cNvSpPr>
              <a:spLocks noChangeAspect="1"/>
            </p:cNvSpPr>
            <p:nvPr/>
          </p:nvSpPr>
          <p:spPr bwMode="auto">
            <a:xfrm>
              <a:off x="764" y="79"/>
              <a:ext cx="127" cy="116"/>
            </a:xfrm>
            <a:custGeom>
              <a:avLst/>
              <a:gdLst>
                <a:gd name="T0" fmla="*/ 79 w 127"/>
                <a:gd name="T1" fmla="*/ 33 h 116"/>
                <a:gd name="T2" fmla="*/ 82 w 127"/>
                <a:gd name="T3" fmla="*/ 23 h 116"/>
                <a:gd name="T4" fmla="*/ 88 w 127"/>
                <a:gd name="T5" fmla="*/ 13 h 116"/>
                <a:gd name="T6" fmla="*/ 97 w 127"/>
                <a:gd name="T7" fmla="*/ 7 h 116"/>
                <a:gd name="T8" fmla="*/ 105 w 127"/>
                <a:gd name="T9" fmla="*/ 6 h 116"/>
                <a:gd name="T10" fmla="*/ 112 w 127"/>
                <a:gd name="T11" fmla="*/ 7 h 116"/>
                <a:gd name="T12" fmla="*/ 111 w 127"/>
                <a:gd name="T13" fmla="*/ 11 h 116"/>
                <a:gd name="T14" fmla="*/ 104 w 127"/>
                <a:gd name="T15" fmla="*/ 18 h 116"/>
                <a:gd name="T16" fmla="*/ 104 w 127"/>
                <a:gd name="T17" fmla="*/ 26 h 116"/>
                <a:gd name="T18" fmla="*/ 109 w 127"/>
                <a:gd name="T19" fmla="*/ 31 h 116"/>
                <a:gd name="T20" fmla="*/ 118 w 127"/>
                <a:gd name="T21" fmla="*/ 31 h 116"/>
                <a:gd name="T22" fmla="*/ 125 w 127"/>
                <a:gd name="T23" fmla="*/ 23 h 116"/>
                <a:gd name="T24" fmla="*/ 124 w 127"/>
                <a:gd name="T25" fmla="*/ 9 h 116"/>
                <a:gd name="T26" fmla="*/ 111 w 127"/>
                <a:gd name="T27" fmla="*/ 1 h 116"/>
                <a:gd name="T28" fmla="*/ 93 w 127"/>
                <a:gd name="T29" fmla="*/ 2 h 116"/>
                <a:gd name="T30" fmla="*/ 80 w 127"/>
                <a:gd name="T31" fmla="*/ 14 h 116"/>
                <a:gd name="T32" fmla="*/ 71 w 127"/>
                <a:gd name="T33" fmla="*/ 9 h 116"/>
                <a:gd name="T34" fmla="*/ 56 w 127"/>
                <a:gd name="T35" fmla="*/ 1 h 116"/>
                <a:gd name="T36" fmla="*/ 32 w 127"/>
                <a:gd name="T37" fmla="*/ 5 h 116"/>
                <a:gd name="T38" fmla="*/ 11 w 127"/>
                <a:gd name="T39" fmla="*/ 30 h 116"/>
                <a:gd name="T40" fmla="*/ 9 w 127"/>
                <a:gd name="T41" fmla="*/ 42 h 116"/>
                <a:gd name="T42" fmla="*/ 13 w 127"/>
                <a:gd name="T43" fmla="*/ 41 h 116"/>
                <a:gd name="T44" fmla="*/ 18 w 127"/>
                <a:gd name="T45" fmla="*/ 30 h 116"/>
                <a:gd name="T46" fmla="*/ 27 w 127"/>
                <a:gd name="T47" fmla="*/ 17 h 116"/>
                <a:gd name="T48" fmla="*/ 36 w 127"/>
                <a:gd name="T49" fmla="*/ 9 h 116"/>
                <a:gd name="T50" fmla="*/ 45 w 127"/>
                <a:gd name="T51" fmla="*/ 6 h 116"/>
                <a:gd name="T52" fmla="*/ 53 w 127"/>
                <a:gd name="T53" fmla="*/ 6 h 116"/>
                <a:gd name="T54" fmla="*/ 61 w 127"/>
                <a:gd name="T55" fmla="*/ 14 h 116"/>
                <a:gd name="T56" fmla="*/ 61 w 127"/>
                <a:gd name="T57" fmla="*/ 31 h 116"/>
                <a:gd name="T58" fmla="*/ 55 w 127"/>
                <a:gd name="T59" fmla="*/ 60 h 116"/>
                <a:gd name="T60" fmla="*/ 45 w 127"/>
                <a:gd name="T61" fmla="*/ 94 h 116"/>
                <a:gd name="T62" fmla="*/ 32 w 127"/>
                <a:gd name="T63" fmla="*/ 108 h 116"/>
                <a:gd name="T64" fmla="*/ 22 w 127"/>
                <a:gd name="T65" fmla="*/ 110 h 116"/>
                <a:gd name="T66" fmla="*/ 16 w 127"/>
                <a:gd name="T67" fmla="*/ 109 h 116"/>
                <a:gd name="T68" fmla="*/ 16 w 127"/>
                <a:gd name="T69" fmla="*/ 105 h 116"/>
                <a:gd name="T70" fmla="*/ 23 w 127"/>
                <a:gd name="T71" fmla="*/ 98 h 116"/>
                <a:gd name="T72" fmla="*/ 23 w 127"/>
                <a:gd name="T73" fmla="*/ 89 h 116"/>
                <a:gd name="T74" fmla="*/ 17 w 127"/>
                <a:gd name="T75" fmla="*/ 85 h 116"/>
                <a:gd name="T76" fmla="*/ 9 w 127"/>
                <a:gd name="T77" fmla="*/ 85 h 116"/>
                <a:gd name="T78" fmla="*/ 1 w 127"/>
                <a:gd name="T79" fmla="*/ 93 h 116"/>
                <a:gd name="T80" fmla="*/ 2 w 127"/>
                <a:gd name="T81" fmla="*/ 107 h 116"/>
                <a:gd name="T82" fmla="*/ 16 w 127"/>
                <a:gd name="T83" fmla="*/ 115 h 116"/>
                <a:gd name="T84" fmla="*/ 30 w 127"/>
                <a:gd name="T85" fmla="*/ 115 h 116"/>
                <a:gd name="T86" fmla="*/ 40 w 127"/>
                <a:gd name="T87" fmla="*/ 110 h 116"/>
                <a:gd name="T88" fmla="*/ 46 w 127"/>
                <a:gd name="T89" fmla="*/ 103 h 116"/>
                <a:gd name="T90" fmla="*/ 50 w 127"/>
                <a:gd name="T91" fmla="*/ 98 h 116"/>
                <a:gd name="T92" fmla="*/ 54 w 127"/>
                <a:gd name="T93" fmla="*/ 104 h 116"/>
                <a:gd name="T94" fmla="*/ 68 w 127"/>
                <a:gd name="T95" fmla="*/ 114 h 116"/>
                <a:gd name="T96" fmla="*/ 96 w 127"/>
                <a:gd name="T97" fmla="*/ 111 h 116"/>
                <a:gd name="T98" fmla="*/ 116 w 127"/>
                <a:gd name="T99" fmla="*/ 85 h 116"/>
                <a:gd name="T100" fmla="*/ 118 w 127"/>
                <a:gd name="T101" fmla="*/ 74 h 116"/>
                <a:gd name="T102" fmla="*/ 114 w 127"/>
                <a:gd name="T103" fmla="*/ 75 h 116"/>
                <a:gd name="T104" fmla="*/ 109 w 127"/>
                <a:gd name="T105" fmla="*/ 86 h 116"/>
                <a:gd name="T106" fmla="*/ 100 w 127"/>
                <a:gd name="T107" fmla="*/ 99 h 116"/>
                <a:gd name="T108" fmla="*/ 91 w 127"/>
                <a:gd name="T109" fmla="*/ 107 h 116"/>
                <a:gd name="T110" fmla="*/ 82 w 127"/>
                <a:gd name="T111" fmla="*/ 110 h 116"/>
                <a:gd name="T112" fmla="*/ 72 w 127"/>
                <a:gd name="T113" fmla="*/ 109 h 116"/>
                <a:gd name="T114" fmla="*/ 66 w 127"/>
                <a:gd name="T115" fmla="*/ 100 h 116"/>
                <a:gd name="T116" fmla="*/ 65 w 127"/>
                <a:gd name="T117" fmla="*/ 89 h 116"/>
                <a:gd name="T118" fmla="*/ 67 w 127"/>
                <a:gd name="T119" fmla="*/ 78 h 116"/>
                <a:gd name="T120" fmla="*/ 78 w 127"/>
                <a:gd name="T121" fmla="*/ 3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7" h="116">
                  <a:moveTo>
                    <a:pt x="78" y="36"/>
                  </a:moveTo>
                  <a:lnTo>
                    <a:pt x="79" y="33"/>
                  </a:lnTo>
                  <a:lnTo>
                    <a:pt x="80" y="28"/>
                  </a:lnTo>
                  <a:lnTo>
                    <a:pt x="82" y="23"/>
                  </a:lnTo>
                  <a:lnTo>
                    <a:pt x="84" y="18"/>
                  </a:lnTo>
                  <a:lnTo>
                    <a:pt x="88" y="13"/>
                  </a:lnTo>
                  <a:lnTo>
                    <a:pt x="92" y="9"/>
                  </a:lnTo>
                  <a:lnTo>
                    <a:pt x="97" y="7"/>
                  </a:lnTo>
                  <a:lnTo>
                    <a:pt x="103" y="6"/>
                  </a:lnTo>
                  <a:lnTo>
                    <a:pt x="105" y="6"/>
                  </a:lnTo>
                  <a:lnTo>
                    <a:pt x="108" y="6"/>
                  </a:lnTo>
                  <a:lnTo>
                    <a:pt x="112" y="7"/>
                  </a:lnTo>
                  <a:lnTo>
                    <a:pt x="116" y="9"/>
                  </a:lnTo>
                  <a:lnTo>
                    <a:pt x="111" y="11"/>
                  </a:lnTo>
                  <a:lnTo>
                    <a:pt x="107" y="14"/>
                  </a:lnTo>
                  <a:lnTo>
                    <a:pt x="104" y="18"/>
                  </a:lnTo>
                  <a:lnTo>
                    <a:pt x="103" y="23"/>
                  </a:lnTo>
                  <a:lnTo>
                    <a:pt x="104" y="26"/>
                  </a:lnTo>
                  <a:lnTo>
                    <a:pt x="106" y="29"/>
                  </a:lnTo>
                  <a:lnTo>
                    <a:pt x="109" y="31"/>
                  </a:lnTo>
                  <a:lnTo>
                    <a:pt x="113" y="32"/>
                  </a:lnTo>
                  <a:lnTo>
                    <a:pt x="118" y="31"/>
                  </a:lnTo>
                  <a:lnTo>
                    <a:pt x="122" y="28"/>
                  </a:lnTo>
                  <a:lnTo>
                    <a:pt x="125" y="23"/>
                  </a:lnTo>
                  <a:lnTo>
                    <a:pt x="127" y="17"/>
                  </a:lnTo>
                  <a:lnTo>
                    <a:pt x="124" y="9"/>
                  </a:lnTo>
                  <a:lnTo>
                    <a:pt x="118" y="3"/>
                  </a:lnTo>
                  <a:lnTo>
                    <a:pt x="111" y="1"/>
                  </a:lnTo>
                  <a:lnTo>
                    <a:pt x="103" y="0"/>
                  </a:lnTo>
                  <a:lnTo>
                    <a:pt x="93" y="2"/>
                  </a:lnTo>
                  <a:lnTo>
                    <a:pt x="85" y="7"/>
                  </a:lnTo>
                  <a:lnTo>
                    <a:pt x="80" y="14"/>
                  </a:lnTo>
                  <a:lnTo>
                    <a:pt x="77" y="19"/>
                  </a:lnTo>
                  <a:lnTo>
                    <a:pt x="71" y="9"/>
                  </a:lnTo>
                  <a:lnTo>
                    <a:pt x="63" y="3"/>
                  </a:lnTo>
                  <a:lnTo>
                    <a:pt x="56" y="1"/>
                  </a:lnTo>
                  <a:lnTo>
                    <a:pt x="49" y="0"/>
                  </a:lnTo>
                  <a:lnTo>
                    <a:pt x="32" y="5"/>
                  </a:lnTo>
                  <a:lnTo>
                    <a:pt x="19" y="17"/>
                  </a:lnTo>
                  <a:lnTo>
                    <a:pt x="11" y="30"/>
                  </a:lnTo>
                  <a:lnTo>
                    <a:pt x="8" y="39"/>
                  </a:lnTo>
                  <a:lnTo>
                    <a:pt x="9" y="42"/>
                  </a:lnTo>
                  <a:lnTo>
                    <a:pt x="11" y="42"/>
                  </a:lnTo>
                  <a:lnTo>
                    <a:pt x="13" y="41"/>
                  </a:lnTo>
                  <a:lnTo>
                    <a:pt x="15" y="39"/>
                  </a:lnTo>
                  <a:lnTo>
                    <a:pt x="18" y="30"/>
                  </a:lnTo>
                  <a:lnTo>
                    <a:pt x="22" y="22"/>
                  </a:lnTo>
                  <a:lnTo>
                    <a:pt x="27" y="17"/>
                  </a:lnTo>
                  <a:lnTo>
                    <a:pt x="32" y="12"/>
                  </a:lnTo>
                  <a:lnTo>
                    <a:pt x="36" y="9"/>
                  </a:lnTo>
                  <a:lnTo>
                    <a:pt x="41" y="7"/>
                  </a:lnTo>
                  <a:lnTo>
                    <a:pt x="45" y="6"/>
                  </a:lnTo>
                  <a:lnTo>
                    <a:pt x="49" y="6"/>
                  </a:lnTo>
                  <a:lnTo>
                    <a:pt x="53" y="6"/>
                  </a:lnTo>
                  <a:lnTo>
                    <a:pt x="57" y="8"/>
                  </a:lnTo>
                  <a:lnTo>
                    <a:pt x="61" y="14"/>
                  </a:lnTo>
                  <a:lnTo>
                    <a:pt x="62" y="23"/>
                  </a:lnTo>
                  <a:lnTo>
                    <a:pt x="61" y="31"/>
                  </a:lnTo>
                  <a:lnTo>
                    <a:pt x="59" y="43"/>
                  </a:lnTo>
                  <a:lnTo>
                    <a:pt x="55" y="60"/>
                  </a:lnTo>
                  <a:lnTo>
                    <a:pt x="49" y="84"/>
                  </a:lnTo>
                  <a:lnTo>
                    <a:pt x="45" y="94"/>
                  </a:lnTo>
                  <a:lnTo>
                    <a:pt x="39" y="103"/>
                  </a:lnTo>
                  <a:lnTo>
                    <a:pt x="32" y="108"/>
                  </a:lnTo>
                  <a:lnTo>
                    <a:pt x="24" y="110"/>
                  </a:lnTo>
                  <a:lnTo>
                    <a:pt x="22" y="110"/>
                  </a:lnTo>
                  <a:lnTo>
                    <a:pt x="19" y="110"/>
                  </a:lnTo>
                  <a:lnTo>
                    <a:pt x="16" y="109"/>
                  </a:lnTo>
                  <a:lnTo>
                    <a:pt x="12" y="107"/>
                  </a:lnTo>
                  <a:lnTo>
                    <a:pt x="16" y="105"/>
                  </a:lnTo>
                  <a:lnTo>
                    <a:pt x="20" y="102"/>
                  </a:lnTo>
                  <a:lnTo>
                    <a:pt x="23" y="98"/>
                  </a:lnTo>
                  <a:lnTo>
                    <a:pt x="24" y="93"/>
                  </a:lnTo>
                  <a:lnTo>
                    <a:pt x="23" y="89"/>
                  </a:lnTo>
                  <a:lnTo>
                    <a:pt x="20" y="86"/>
                  </a:lnTo>
                  <a:lnTo>
                    <a:pt x="17" y="85"/>
                  </a:lnTo>
                  <a:lnTo>
                    <a:pt x="14" y="84"/>
                  </a:lnTo>
                  <a:lnTo>
                    <a:pt x="9" y="85"/>
                  </a:lnTo>
                  <a:lnTo>
                    <a:pt x="4" y="88"/>
                  </a:lnTo>
                  <a:lnTo>
                    <a:pt x="1" y="93"/>
                  </a:lnTo>
                  <a:lnTo>
                    <a:pt x="0" y="99"/>
                  </a:lnTo>
                  <a:lnTo>
                    <a:pt x="2" y="107"/>
                  </a:lnTo>
                  <a:lnTo>
                    <a:pt x="8" y="112"/>
                  </a:lnTo>
                  <a:lnTo>
                    <a:pt x="16" y="115"/>
                  </a:lnTo>
                  <a:lnTo>
                    <a:pt x="24" y="116"/>
                  </a:lnTo>
                  <a:lnTo>
                    <a:pt x="30" y="115"/>
                  </a:lnTo>
                  <a:lnTo>
                    <a:pt x="35" y="113"/>
                  </a:lnTo>
                  <a:lnTo>
                    <a:pt x="40" y="110"/>
                  </a:lnTo>
                  <a:lnTo>
                    <a:pt x="43" y="107"/>
                  </a:lnTo>
                  <a:lnTo>
                    <a:pt x="46" y="103"/>
                  </a:lnTo>
                  <a:lnTo>
                    <a:pt x="49" y="100"/>
                  </a:lnTo>
                  <a:lnTo>
                    <a:pt x="50" y="98"/>
                  </a:lnTo>
                  <a:lnTo>
                    <a:pt x="51" y="96"/>
                  </a:lnTo>
                  <a:lnTo>
                    <a:pt x="54" y="104"/>
                  </a:lnTo>
                  <a:lnTo>
                    <a:pt x="60" y="110"/>
                  </a:lnTo>
                  <a:lnTo>
                    <a:pt x="68" y="114"/>
                  </a:lnTo>
                  <a:lnTo>
                    <a:pt x="78" y="116"/>
                  </a:lnTo>
                  <a:lnTo>
                    <a:pt x="96" y="111"/>
                  </a:lnTo>
                  <a:lnTo>
                    <a:pt x="108" y="99"/>
                  </a:lnTo>
                  <a:lnTo>
                    <a:pt x="116" y="85"/>
                  </a:lnTo>
                  <a:lnTo>
                    <a:pt x="119" y="76"/>
                  </a:lnTo>
                  <a:lnTo>
                    <a:pt x="118" y="74"/>
                  </a:lnTo>
                  <a:lnTo>
                    <a:pt x="116" y="74"/>
                  </a:lnTo>
                  <a:lnTo>
                    <a:pt x="114" y="75"/>
                  </a:lnTo>
                  <a:lnTo>
                    <a:pt x="113" y="77"/>
                  </a:lnTo>
                  <a:lnTo>
                    <a:pt x="109" y="86"/>
                  </a:lnTo>
                  <a:lnTo>
                    <a:pt x="105" y="94"/>
                  </a:lnTo>
                  <a:lnTo>
                    <a:pt x="100" y="99"/>
                  </a:lnTo>
                  <a:lnTo>
                    <a:pt x="96" y="104"/>
                  </a:lnTo>
                  <a:lnTo>
                    <a:pt x="91" y="107"/>
                  </a:lnTo>
                  <a:lnTo>
                    <a:pt x="86" y="109"/>
                  </a:lnTo>
                  <a:lnTo>
                    <a:pt x="82" y="110"/>
                  </a:lnTo>
                  <a:lnTo>
                    <a:pt x="79" y="110"/>
                  </a:lnTo>
                  <a:lnTo>
                    <a:pt x="72" y="109"/>
                  </a:lnTo>
                  <a:lnTo>
                    <a:pt x="68" y="105"/>
                  </a:lnTo>
                  <a:lnTo>
                    <a:pt x="66" y="100"/>
                  </a:lnTo>
                  <a:lnTo>
                    <a:pt x="65" y="93"/>
                  </a:lnTo>
                  <a:lnTo>
                    <a:pt x="65" y="89"/>
                  </a:lnTo>
                  <a:lnTo>
                    <a:pt x="66" y="84"/>
                  </a:lnTo>
                  <a:lnTo>
                    <a:pt x="67" y="78"/>
                  </a:lnTo>
                  <a:lnTo>
                    <a:pt x="69" y="71"/>
                  </a:lnTo>
                  <a:lnTo>
                    <a:pt x="78" y="3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6" name="Freeform 11"/>
            <p:cNvSpPr>
              <a:spLocks noChangeAspect="1"/>
            </p:cNvSpPr>
            <p:nvPr/>
          </p:nvSpPr>
          <p:spPr bwMode="auto">
            <a:xfrm>
              <a:off x="917" y="0"/>
              <a:ext cx="59" cy="256"/>
            </a:xfrm>
            <a:custGeom>
              <a:avLst/>
              <a:gdLst>
                <a:gd name="T0" fmla="*/ 59 w 59"/>
                <a:gd name="T1" fmla="*/ 128 h 256"/>
                <a:gd name="T2" fmla="*/ 58 w 59"/>
                <a:gd name="T3" fmla="*/ 111 h 256"/>
                <a:gd name="T4" fmla="*/ 55 w 59"/>
                <a:gd name="T5" fmla="*/ 92 h 256"/>
                <a:gd name="T6" fmla="*/ 50 w 59"/>
                <a:gd name="T7" fmla="*/ 70 h 256"/>
                <a:gd name="T8" fmla="*/ 42 w 59"/>
                <a:gd name="T9" fmla="*/ 48 h 256"/>
                <a:gd name="T10" fmla="*/ 30 w 59"/>
                <a:gd name="T11" fmla="*/ 27 h 256"/>
                <a:gd name="T12" fmla="*/ 17 w 59"/>
                <a:gd name="T13" fmla="*/ 12 h 256"/>
                <a:gd name="T14" fmla="*/ 7 w 59"/>
                <a:gd name="T15" fmla="*/ 3 h 256"/>
                <a:gd name="T16" fmla="*/ 2 w 59"/>
                <a:gd name="T17" fmla="*/ 0 h 256"/>
                <a:gd name="T18" fmla="*/ 0 w 59"/>
                <a:gd name="T19" fmla="*/ 1 h 256"/>
                <a:gd name="T20" fmla="*/ 0 w 59"/>
                <a:gd name="T21" fmla="*/ 3 h 256"/>
                <a:gd name="T22" fmla="*/ 0 w 59"/>
                <a:gd name="T23" fmla="*/ 3 h 256"/>
                <a:gd name="T24" fmla="*/ 0 w 59"/>
                <a:gd name="T25" fmla="*/ 4 h 256"/>
                <a:gd name="T26" fmla="*/ 2 w 59"/>
                <a:gd name="T27" fmla="*/ 6 h 256"/>
                <a:gd name="T28" fmla="*/ 4 w 59"/>
                <a:gd name="T29" fmla="*/ 8 h 256"/>
                <a:gd name="T30" fmla="*/ 21 w 59"/>
                <a:gd name="T31" fmla="*/ 30 h 256"/>
                <a:gd name="T32" fmla="*/ 34 w 59"/>
                <a:gd name="T33" fmla="*/ 58 h 256"/>
                <a:gd name="T34" fmla="*/ 41 w 59"/>
                <a:gd name="T35" fmla="*/ 90 h 256"/>
                <a:gd name="T36" fmla="*/ 44 w 59"/>
                <a:gd name="T37" fmla="*/ 128 h 256"/>
                <a:gd name="T38" fmla="*/ 42 w 59"/>
                <a:gd name="T39" fmla="*/ 161 h 256"/>
                <a:gd name="T40" fmla="*/ 35 w 59"/>
                <a:gd name="T41" fmla="*/ 193 h 256"/>
                <a:gd name="T42" fmla="*/ 23 w 59"/>
                <a:gd name="T43" fmla="*/ 223 h 256"/>
                <a:gd name="T44" fmla="*/ 3 w 59"/>
                <a:gd name="T45" fmla="*/ 249 h 256"/>
                <a:gd name="T46" fmla="*/ 0 w 59"/>
                <a:gd name="T47" fmla="*/ 252 h 256"/>
                <a:gd name="T48" fmla="*/ 0 w 59"/>
                <a:gd name="T49" fmla="*/ 254 h 256"/>
                <a:gd name="T50" fmla="*/ 0 w 59"/>
                <a:gd name="T51" fmla="*/ 255 h 256"/>
                <a:gd name="T52" fmla="*/ 2 w 59"/>
                <a:gd name="T53" fmla="*/ 256 h 256"/>
                <a:gd name="T54" fmla="*/ 7 w 59"/>
                <a:gd name="T55" fmla="*/ 253 h 256"/>
                <a:gd name="T56" fmla="*/ 18 w 59"/>
                <a:gd name="T57" fmla="*/ 243 h 256"/>
                <a:gd name="T58" fmla="*/ 30 w 59"/>
                <a:gd name="T59" fmla="*/ 228 h 256"/>
                <a:gd name="T60" fmla="*/ 43 w 59"/>
                <a:gd name="T61" fmla="*/ 206 h 256"/>
                <a:gd name="T62" fmla="*/ 51 w 59"/>
                <a:gd name="T63" fmla="*/ 185 h 256"/>
                <a:gd name="T64" fmla="*/ 55 w 59"/>
                <a:gd name="T65" fmla="*/ 165 h 256"/>
                <a:gd name="T66" fmla="*/ 58 w 59"/>
                <a:gd name="T67" fmla="*/ 145 h 256"/>
                <a:gd name="T68" fmla="*/ 59 w 59"/>
                <a:gd name="T69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256">
                  <a:moveTo>
                    <a:pt x="59" y="128"/>
                  </a:moveTo>
                  <a:lnTo>
                    <a:pt x="58" y="111"/>
                  </a:lnTo>
                  <a:lnTo>
                    <a:pt x="55" y="92"/>
                  </a:lnTo>
                  <a:lnTo>
                    <a:pt x="50" y="70"/>
                  </a:lnTo>
                  <a:lnTo>
                    <a:pt x="42" y="48"/>
                  </a:lnTo>
                  <a:lnTo>
                    <a:pt x="30" y="27"/>
                  </a:lnTo>
                  <a:lnTo>
                    <a:pt x="17" y="12"/>
                  </a:lnTo>
                  <a:lnTo>
                    <a:pt x="7" y="3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21" y="30"/>
                  </a:lnTo>
                  <a:lnTo>
                    <a:pt x="34" y="58"/>
                  </a:lnTo>
                  <a:lnTo>
                    <a:pt x="41" y="90"/>
                  </a:lnTo>
                  <a:lnTo>
                    <a:pt x="44" y="128"/>
                  </a:lnTo>
                  <a:lnTo>
                    <a:pt x="42" y="161"/>
                  </a:lnTo>
                  <a:lnTo>
                    <a:pt x="35" y="193"/>
                  </a:lnTo>
                  <a:lnTo>
                    <a:pt x="23" y="223"/>
                  </a:lnTo>
                  <a:lnTo>
                    <a:pt x="3" y="249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0" y="255"/>
                  </a:lnTo>
                  <a:lnTo>
                    <a:pt x="2" y="256"/>
                  </a:lnTo>
                  <a:lnTo>
                    <a:pt x="7" y="253"/>
                  </a:lnTo>
                  <a:lnTo>
                    <a:pt x="18" y="243"/>
                  </a:lnTo>
                  <a:lnTo>
                    <a:pt x="30" y="228"/>
                  </a:lnTo>
                  <a:lnTo>
                    <a:pt x="43" y="206"/>
                  </a:lnTo>
                  <a:lnTo>
                    <a:pt x="51" y="185"/>
                  </a:lnTo>
                  <a:lnTo>
                    <a:pt x="55" y="165"/>
                  </a:lnTo>
                  <a:lnTo>
                    <a:pt x="58" y="145"/>
                  </a:lnTo>
                  <a:lnTo>
                    <a:pt x="59" y="1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7" name="Freeform 12"/>
            <p:cNvSpPr>
              <a:spLocks noChangeAspect="1" noEditPoints="1"/>
            </p:cNvSpPr>
            <p:nvPr/>
          </p:nvSpPr>
          <p:spPr bwMode="auto">
            <a:xfrm>
              <a:off x="1086" y="98"/>
              <a:ext cx="169" cy="60"/>
            </a:xfrm>
            <a:custGeom>
              <a:avLst/>
              <a:gdLst>
                <a:gd name="T0" fmla="*/ 160 w 169"/>
                <a:gd name="T1" fmla="*/ 10 h 60"/>
                <a:gd name="T2" fmla="*/ 163 w 169"/>
                <a:gd name="T3" fmla="*/ 10 h 60"/>
                <a:gd name="T4" fmla="*/ 166 w 169"/>
                <a:gd name="T5" fmla="*/ 10 h 60"/>
                <a:gd name="T6" fmla="*/ 168 w 169"/>
                <a:gd name="T7" fmla="*/ 8 h 60"/>
                <a:gd name="T8" fmla="*/ 169 w 169"/>
                <a:gd name="T9" fmla="*/ 5 h 60"/>
                <a:gd name="T10" fmla="*/ 168 w 169"/>
                <a:gd name="T11" fmla="*/ 2 h 60"/>
                <a:gd name="T12" fmla="*/ 166 w 169"/>
                <a:gd name="T13" fmla="*/ 1 h 60"/>
                <a:gd name="T14" fmla="*/ 163 w 169"/>
                <a:gd name="T15" fmla="*/ 0 h 60"/>
                <a:gd name="T16" fmla="*/ 160 w 169"/>
                <a:gd name="T17" fmla="*/ 0 h 60"/>
                <a:gd name="T18" fmla="*/ 8 w 169"/>
                <a:gd name="T19" fmla="*/ 0 h 60"/>
                <a:gd name="T20" fmla="*/ 6 w 169"/>
                <a:gd name="T21" fmla="*/ 0 h 60"/>
                <a:gd name="T22" fmla="*/ 3 w 169"/>
                <a:gd name="T23" fmla="*/ 1 h 60"/>
                <a:gd name="T24" fmla="*/ 1 w 169"/>
                <a:gd name="T25" fmla="*/ 2 h 60"/>
                <a:gd name="T26" fmla="*/ 0 w 169"/>
                <a:gd name="T27" fmla="*/ 5 h 60"/>
                <a:gd name="T28" fmla="*/ 1 w 169"/>
                <a:gd name="T29" fmla="*/ 8 h 60"/>
                <a:gd name="T30" fmla="*/ 3 w 169"/>
                <a:gd name="T31" fmla="*/ 10 h 60"/>
                <a:gd name="T32" fmla="*/ 6 w 169"/>
                <a:gd name="T33" fmla="*/ 10 h 60"/>
                <a:gd name="T34" fmla="*/ 9 w 169"/>
                <a:gd name="T35" fmla="*/ 10 h 60"/>
                <a:gd name="T36" fmla="*/ 160 w 169"/>
                <a:gd name="T37" fmla="*/ 10 h 60"/>
                <a:gd name="T38" fmla="*/ 160 w 169"/>
                <a:gd name="T39" fmla="*/ 60 h 60"/>
                <a:gd name="T40" fmla="*/ 163 w 169"/>
                <a:gd name="T41" fmla="*/ 60 h 60"/>
                <a:gd name="T42" fmla="*/ 166 w 169"/>
                <a:gd name="T43" fmla="*/ 59 h 60"/>
                <a:gd name="T44" fmla="*/ 168 w 169"/>
                <a:gd name="T45" fmla="*/ 58 h 60"/>
                <a:gd name="T46" fmla="*/ 169 w 169"/>
                <a:gd name="T47" fmla="*/ 55 h 60"/>
                <a:gd name="T48" fmla="*/ 168 w 169"/>
                <a:gd name="T49" fmla="*/ 52 h 60"/>
                <a:gd name="T50" fmla="*/ 166 w 169"/>
                <a:gd name="T51" fmla="*/ 51 h 60"/>
                <a:gd name="T52" fmla="*/ 163 w 169"/>
                <a:gd name="T53" fmla="*/ 50 h 60"/>
                <a:gd name="T54" fmla="*/ 160 w 169"/>
                <a:gd name="T55" fmla="*/ 50 h 60"/>
                <a:gd name="T56" fmla="*/ 9 w 169"/>
                <a:gd name="T57" fmla="*/ 50 h 60"/>
                <a:gd name="T58" fmla="*/ 6 w 169"/>
                <a:gd name="T59" fmla="*/ 50 h 60"/>
                <a:gd name="T60" fmla="*/ 3 w 169"/>
                <a:gd name="T61" fmla="*/ 51 h 60"/>
                <a:gd name="T62" fmla="*/ 1 w 169"/>
                <a:gd name="T63" fmla="*/ 52 h 60"/>
                <a:gd name="T64" fmla="*/ 0 w 169"/>
                <a:gd name="T65" fmla="*/ 55 h 60"/>
                <a:gd name="T66" fmla="*/ 1 w 169"/>
                <a:gd name="T67" fmla="*/ 58 h 60"/>
                <a:gd name="T68" fmla="*/ 3 w 169"/>
                <a:gd name="T69" fmla="*/ 59 h 60"/>
                <a:gd name="T70" fmla="*/ 6 w 169"/>
                <a:gd name="T71" fmla="*/ 60 h 60"/>
                <a:gd name="T72" fmla="*/ 8 w 169"/>
                <a:gd name="T73" fmla="*/ 60 h 60"/>
                <a:gd name="T74" fmla="*/ 160 w 169"/>
                <a:gd name="T7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9" h="60">
                  <a:moveTo>
                    <a:pt x="160" y="10"/>
                  </a:moveTo>
                  <a:lnTo>
                    <a:pt x="163" y="10"/>
                  </a:lnTo>
                  <a:lnTo>
                    <a:pt x="166" y="10"/>
                  </a:lnTo>
                  <a:lnTo>
                    <a:pt x="168" y="8"/>
                  </a:lnTo>
                  <a:lnTo>
                    <a:pt x="169" y="5"/>
                  </a:lnTo>
                  <a:lnTo>
                    <a:pt x="168" y="2"/>
                  </a:lnTo>
                  <a:lnTo>
                    <a:pt x="166" y="1"/>
                  </a:lnTo>
                  <a:lnTo>
                    <a:pt x="163" y="0"/>
                  </a:lnTo>
                  <a:lnTo>
                    <a:pt x="16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5"/>
                  </a:lnTo>
                  <a:lnTo>
                    <a:pt x="1" y="8"/>
                  </a:lnTo>
                  <a:lnTo>
                    <a:pt x="3" y="10"/>
                  </a:lnTo>
                  <a:lnTo>
                    <a:pt x="6" y="10"/>
                  </a:lnTo>
                  <a:lnTo>
                    <a:pt x="9" y="10"/>
                  </a:lnTo>
                  <a:lnTo>
                    <a:pt x="160" y="10"/>
                  </a:lnTo>
                  <a:close/>
                  <a:moveTo>
                    <a:pt x="160" y="60"/>
                  </a:moveTo>
                  <a:lnTo>
                    <a:pt x="163" y="60"/>
                  </a:lnTo>
                  <a:lnTo>
                    <a:pt x="166" y="59"/>
                  </a:lnTo>
                  <a:lnTo>
                    <a:pt x="168" y="58"/>
                  </a:lnTo>
                  <a:lnTo>
                    <a:pt x="169" y="55"/>
                  </a:lnTo>
                  <a:lnTo>
                    <a:pt x="168" y="52"/>
                  </a:lnTo>
                  <a:lnTo>
                    <a:pt x="166" y="51"/>
                  </a:lnTo>
                  <a:lnTo>
                    <a:pt x="163" y="50"/>
                  </a:lnTo>
                  <a:lnTo>
                    <a:pt x="160" y="50"/>
                  </a:lnTo>
                  <a:lnTo>
                    <a:pt x="9" y="50"/>
                  </a:lnTo>
                  <a:lnTo>
                    <a:pt x="6" y="50"/>
                  </a:lnTo>
                  <a:lnTo>
                    <a:pt x="3" y="51"/>
                  </a:lnTo>
                  <a:lnTo>
                    <a:pt x="1" y="52"/>
                  </a:lnTo>
                  <a:lnTo>
                    <a:pt x="0" y="55"/>
                  </a:lnTo>
                  <a:lnTo>
                    <a:pt x="1" y="58"/>
                  </a:lnTo>
                  <a:lnTo>
                    <a:pt x="3" y="59"/>
                  </a:lnTo>
                  <a:lnTo>
                    <a:pt x="6" y="60"/>
                  </a:lnTo>
                  <a:lnTo>
                    <a:pt x="8" y="60"/>
                  </a:lnTo>
                  <a:lnTo>
                    <a:pt x="160" y="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8" name="Freeform 13"/>
            <p:cNvSpPr>
              <a:spLocks noChangeAspect="1"/>
            </p:cNvSpPr>
            <p:nvPr/>
          </p:nvSpPr>
          <p:spPr bwMode="auto">
            <a:xfrm>
              <a:off x="1350" y="17"/>
              <a:ext cx="214" cy="175"/>
            </a:xfrm>
            <a:custGeom>
              <a:avLst/>
              <a:gdLst>
                <a:gd name="T0" fmla="*/ 189 w 214"/>
                <a:gd name="T1" fmla="*/ 11 h 175"/>
                <a:gd name="T2" fmla="*/ 210 w 214"/>
                <a:gd name="T3" fmla="*/ 8 h 175"/>
                <a:gd name="T4" fmla="*/ 214 w 214"/>
                <a:gd name="T5" fmla="*/ 3 h 175"/>
                <a:gd name="T6" fmla="*/ 203 w 214"/>
                <a:gd name="T7" fmla="*/ 0 h 175"/>
                <a:gd name="T8" fmla="*/ 178 w 214"/>
                <a:gd name="T9" fmla="*/ 1 h 175"/>
                <a:gd name="T10" fmla="*/ 152 w 214"/>
                <a:gd name="T11" fmla="*/ 0 h 175"/>
                <a:gd name="T12" fmla="*/ 142 w 214"/>
                <a:gd name="T13" fmla="*/ 1 h 175"/>
                <a:gd name="T14" fmla="*/ 142 w 214"/>
                <a:gd name="T15" fmla="*/ 8 h 175"/>
                <a:gd name="T16" fmla="*/ 157 w 214"/>
                <a:gd name="T17" fmla="*/ 9 h 175"/>
                <a:gd name="T18" fmla="*/ 164 w 214"/>
                <a:gd name="T19" fmla="*/ 14 h 175"/>
                <a:gd name="T20" fmla="*/ 70 w 214"/>
                <a:gd name="T21" fmla="*/ 80 h 175"/>
                <a:gd name="T22" fmla="*/ 90 w 214"/>
                <a:gd name="T23" fmla="*/ 11 h 175"/>
                <a:gd name="T24" fmla="*/ 111 w 214"/>
                <a:gd name="T25" fmla="*/ 8 h 175"/>
                <a:gd name="T26" fmla="*/ 115 w 214"/>
                <a:gd name="T27" fmla="*/ 3 h 175"/>
                <a:gd name="T28" fmla="*/ 105 w 214"/>
                <a:gd name="T29" fmla="*/ 0 h 175"/>
                <a:gd name="T30" fmla="*/ 79 w 214"/>
                <a:gd name="T31" fmla="*/ 1 h 175"/>
                <a:gd name="T32" fmla="*/ 53 w 214"/>
                <a:gd name="T33" fmla="*/ 0 h 175"/>
                <a:gd name="T34" fmla="*/ 43 w 214"/>
                <a:gd name="T35" fmla="*/ 1 h 175"/>
                <a:gd name="T36" fmla="*/ 43 w 214"/>
                <a:gd name="T37" fmla="*/ 8 h 175"/>
                <a:gd name="T38" fmla="*/ 58 w 214"/>
                <a:gd name="T39" fmla="*/ 9 h 175"/>
                <a:gd name="T40" fmla="*/ 65 w 214"/>
                <a:gd name="T41" fmla="*/ 14 h 175"/>
                <a:gd name="T42" fmla="*/ 29 w 214"/>
                <a:gd name="T43" fmla="*/ 158 h 175"/>
                <a:gd name="T44" fmla="*/ 25 w 214"/>
                <a:gd name="T45" fmla="*/ 165 h 175"/>
                <a:gd name="T46" fmla="*/ 14 w 214"/>
                <a:gd name="T47" fmla="*/ 167 h 175"/>
                <a:gd name="T48" fmla="*/ 2 w 214"/>
                <a:gd name="T49" fmla="*/ 168 h 175"/>
                <a:gd name="T50" fmla="*/ 2 w 214"/>
                <a:gd name="T51" fmla="*/ 175 h 175"/>
                <a:gd name="T52" fmla="*/ 20 w 214"/>
                <a:gd name="T53" fmla="*/ 175 h 175"/>
                <a:gd name="T54" fmla="*/ 52 w 214"/>
                <a:gd name="T55" fmla="*/ 175 h 175"/>
                <a:gd name="T56" fmla="*/ 72 w 214"/>
                <a:gd name="T57" fmla="*/ 175 h 175"/>
                <a:gd name="T58" fmla="*/ 72 w 214"/>
                <a:gd name="T59" fmla="*/ 168 h 175"/>
                <a:gd name="T60" fmla="*/ 55 w 214"/>
                <a:gd name="T61" fmla="*/ 167 h 175"/>
                <a:gd name="T62" fmla="*/ 51 w 214"/>
                <a:gd name="T63" fmla="*/ 158 h 175"/>
                <a:gd name="T64" fmla="*/ 139 w 214"/>
                <a:gd name="T65" fmla="*/ 116 h 175"/>
                <a:gd name="T66" fmla="*/ 128 w 214"/>
                <a:gd name="T67" fmla="*/ 159 h 175"/>
                <a:gd name="T68" fmla="*/ 115 w 214"/>
                <a:gd name="T69" fmla="*/ 167 h 175"/>
                <a:gd name="T70" fmla="*/ 101 w 214"/>
                <a:gd name="T71" fmla="*/ 168 h 175"/>
                <a:gd name="T72" fmla="*/ 101 w 214"/>
                <a:gd name="T73" fmla="*/ 175 h 175"/>
                <a:gd name="T74" fmla="*/ 119 w 214"/>
                <a:gd name="T75" fmla="*/ 175 h 175"/>
                <a:gd name="T76" fmla="*/ 151 w 214"/>
                <a:gd name="T77" fmla="*/ 175 h 175"/>
                <a:gd name="T78" fmla="*/ 171 w 214"/>
                <a:gd name="T79" fmla="*/ 175 h 175"/>
                <a:gd name="T80" fmla="*/ 171 w 214"/>
                <a:gd name="T81" fmla="*/ 168 h 175"/>
                <a:gd name="T82" fmla="*/ 154 w 214"/>
                <a:gd name="T83" fmla="*/ 167 h 175"/>
                <a:gd name="T84" fmla="*/ 150 w 214"/>
                <a:gd name="T85" fmla="*/ 15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4" h="175">
                  <a:moveTo>
                    <a:pt x="184" y="20"/>
                  </a:moveTo>
                  <a:lnTo>
                    <a:pt x="186" y="14"/>
                  </a:lnTo>
                  <a:lnTo>
                    <a:pt x="189" y="11"/>
                  </a:lnTo>
                  <a:lnTo>
                    <a:pt x="195" y="9"/>
                  </a:lnTo>
                  <a:lnTo>
                    <a:pt x="205" y="8"/>
                  </a:lnTo>
                  <a:lnTo>
                    <a:pt x="210" y="8"/>
                  </a:lnTo>
                  <a:lnTo>
                    <a:pt x="212" y="8"/>
                  </a:lnTo>
                  <a:lnTo>
                    <a:pt x="214" y="6"/>
                  </a:lnTo>
                  <a:lnTo>
                    <a:pt x="214" y="3"/>
                  </a:lnTo>
                  <a:lnTo>
                    <a:pt x="213" y="1"/>
                  </a:lnTo>
                  <a:lnTo>
                    <a:pt x="211" y="0"/>
                  </a:lnTo>
                  <a:lnTo>
                    <a:pt x="203" y="0"/>
                  </a:lnTo>
                  <a:lnTo>
                    <a:pt x="194" y="1"/>
                  </a:lnTo>
                  <a:lnTo>
                    <a:pt x="185" y="1"/>
                  </a:lnTo>
                  <a:lnTo>
                    <a:pt x="178" y="1"/>
                  </a:lnTo>
                  <a:lnTo>
                    <a:pt x="171" y="1"/>
                  </a:lnTo>
                  <a:lnTo>
                    <a:pt x="162" y="1"/>
                  </a:lnTo>
                  <a:lnTo>
                    <a:pt x="152" y="0"/>
                  </a:lnTo>
                  <a:lnTo>
                    <a:pt x="145" y="0"/>
                  </a:lnTo>
                  <a:lnTo>
                    <a:pt x="144" y="0"/>
                  </a:lnTo>
                  <a:lnTo>
                    <a:pt x="142" y="1"/>
                  </a:lnTo>
                  <a:lnTo>
                    <a:pt x="141" y="2"/>
                  </a:lnTo>
                  <a:lnTo>
                    <a:pt x="140" y="5"/>
                  </a:lnTo>
                  <a:lnTo>
                    <a:pt x="142" y="8"/>
                  </a:lnTo>
                  <a:lnTo>
                    <a:pt x="147" y="8"/>
                  </a:lnTo>
                  <a:lnTo>
                    <a:pt x="151" y="8"/>
                  </a:lnTo>
                  <a:lnTo>
                    <a:pt x="157" y="9"/>
                  </a:lnTo>
                  <a:lnTo>
                    <a:pt x="162" y="10"/>
                  </a:lnTo>
                  <a:lnTo>
                    <a:pt x="164" y="13"/>
                  </a:lnTo>
                  <a:lnTo>
                    <a:pt x="164" y="14"/>
                  </a:lnTo>
                  <a:lnTo>
                    <a:pt x="163" y="18"/>
                  </a:lnTo>
                  <a:lnTo>
                    <a:pt x="148" y="80"/>
                  </a:lnTo>
                  <a:lnTo>
                    <a:pt x="70" y="80"/>
                  </a:lnTo>
                  <a:lnTo>
                    <a:pt x="85" y="20"/>
                  </a:lnTo>
                  <a:lnTo>
                    <a:pt x="87" y="14"/>
                  </a:lnTo>
                  <a:lnTo>
                    <a:pt x="90" y="11"/>
                  </a:lnTo>
                  <a:lnTo>
                    <a:pt x="96" y="9"/>
                  </a:lnTo>
                  <a:lnTo>
                    <a:pt x="107" y="8"/>
                  </a:lnTo>
                  <a:lnTo>
                    <a:pt x="111" y="8"/>
                  </a:lnTo>
                  <a:lnTo>
                    <a:pt x="113" y="8"/>
                  </a:lnTo>
                  <a:lnTo>
                    <a:pt x="115" y="6"/>
                  </a:lnTo>
                  <a:lnTo>
                    <a:pt x="115" y="3"/>
                  </a:lnTo>
                  <a:lnTo>
                    <a:pt x="114" y="1"/>
                  </a:lnTo>
                  <a:lnTo>
                    <a:pt x="112" y="0"/>
                  </a:lnTo>
                  <a:lnTo>
                    <a:pt x="105" y="0"/>
                  </a:lnTo>
                  <a:lnTo>
                    <a:pt x="95" y="1"/>
                  </a:lnTo>
                  <a:lnTo>
                    <a:pt x="86" y="1"/>
                  </a:lnTo>
                  <a:lnTo>
                    <a:pt x="79" y="1"/>
                  </a:lnTo>
                  <a:lnTo>
                    <a:pt x="72" y="1"/>
                  </a:lnTo>
                  <a:lnTo>
                    <a:pt x="63" y="1"/>
                  </a:lnTo>
                  <a:lnTo>
                    <a:pt x="53" y="0"/>
                  </a:lnTo>
                  <a:lnTo>
                    <a:pt x="46" y="0"/>
                  </a:lnTo>
                  <a:lnTo>
                    <a:pt x="45" y="0"/>
                  </a:lnTo>
                  <a:lnTo>
                    <a:pt x="43" y="1"/>
                  </a:lnTo>
                  <a:lnTo>
                    <a:pt x="42" y="2"/>
                  </a:lnTo>
                  <a:lnTo>
                    <a:pt x="42" y="5"/>
                  </a:lnTo>
                  <a:lnTo>
                    <a:pt x="43" y="8"/>
                  </a:lnTo>
                  <a:lnTo>
                    <a:pt x="49" y="8"/>
                  </a:lnTo>
                  <a:lnTo>
                    <a:pt x="52" y="8"/>
                  </a:lnTo>
                  <a:lnTo>
                    <a:pt x="58" y="9"/>
                  </a:lnTo>
                  <a:lnTo>
                    <a:pt x="63" y="10"/>
                  </a:lnTo>
                  <a:lnTo>
                    <a:pt x="65" y="13"/>
                  </a:lnTo>
                  <a:lnTo>
                    <a:pt x="65" y="14"/>
                  </a:lnTo>
                  <a:lnTo>
                    <a:pt x="64" y="18"/>
                  </a:lnTo>
                  <a:lnTo>
                    <a:pt x="30" y="155"/>
                  </a:lnTo>
                  <a:lnTo>
                    <a:pt x="29" y="158"/>
                  </a:lnTo>
                  <a:lnTo>
                    <a:pt x="28" y="161"/>
                  </a:lnTo>
                  <a:lnTo>
                    <a:pt x="27" y="163"/>
                  </a:lnTo>
                  <a:lnTo>
                    <a:pt x="25" y="165"/>
                  </a:lnTo>
                  <a:lnTo>
                    <a:pt x="22" y="166"/>
                  </a:lnTo>
                  <a:lnTo>
                    <a:pt x="19" y="167"/>
                  </a:lnTo>
                  <a:lnTo>
                    <a:pt x="14" y="167"/>
                  </a:lnTo>
                  <a:lnTo>
                    <a:pt x="7" y="167"/>
                  </a:lnTo>
                  <a:lnTo>
                    <a:pt x="4" y="167"/>
                  </a:lnTo>
                  <a:lnTo>
                    <a:pt x="2" y="168"/>
                  </a:lnTo>
                  <a:lnTo>
                    <a:pt x="1" y="169"/>
                  </a:lnTo>
                  <a:lnTo>
                    <a:pt x="0" y="172"/>
                  </a:lnTo>
                  <a:lnTo>
                    <a:pt x="2" y="175"/>
                  </a:lnTo>
                  <a:lnTo>
                    <a:pt x="4" y="175"/>
                  </a:lnTo>
                  <a:lnTo>
                    <a:pt x="11" y="175"/>
                  </a:lnTo>
                  <a:lnTo>
                    <a:pt x="20" y="175"/>
                  </a:lnTo>
                  <a:lnTo>
                    <a:pt x="29" y="175"/>
                  </a:lnTo>
                  <a:lnTo>
                    <a:pt x="36" y="174"/>
                  </a:lnTo>
                  <a:lnTo>
                    <a:pt x="52" y="175"/>
                  </a:lnTo>
                  <a:lnTo>
                    <a:pt x="69" y="175"/>
                  </a:lnTo>
                  <a:lnTo>
                    <a:pt x="70" y="175"/>
                  </a:lnTo>
                  <a:lnTo>
                    <a:pt x="72" y="175"/>
                  </a:lnTo>
                  <a:lnTo>
                    <a:pt x="73" y="173"/>
                  </a:lnTo>
                  <a:lnTo>
                    <a:pt x="74" y="170"/>
                  </a:lnTo>
                  <a:lnTo>
                    <a:pt x="72" y="168"/>
                  </a:lnTo>
                  <a:lnTo>
                    <a:pt x="67" y="167"/>
                  </a:lnTo>
                  <a:lnTo>
                    <a:pt x="60" y="167"/>
                  </a:lnTo>
                  <a:lnTo>
                    <a:pt x="55" y="167"/>
                  </a:lnTo>
                  <a:lnTo>
                    <a:pt x="51" y="165"/>
                  </a:lnTo>
                  <a:lnTo>
                    <a:pt x="50" y="162"/>
                  </a:lnTo>
                  <a:lnTo>
                    <a:pt x="51" y="158"/>
                  </a:lnTo>
                  <a:lnTo>
                    <a:pt x="68" y="88"/>
                  </a:lnTo>
                  <a:lnTo>
                    <a:pt x="146" y="88"/>
                  </a:lnTo>
                  <a:lnTo>
                    <a:pt x="139" y="116"/>
                  </a:lnTo>
                  <a:lnTo>
                    <a:pt x="133" y="138"/>
                  </a:lnTo>
                  <a:lnTo>
                    <a:pt x="130" y="152"/>
                  </a:lnTo>
                  <a:lnTo>
                    <a:pt x="128" y="159"/>
                  </a:lnTo>
                  <a:lnTo>
                    <a:pt x="126" y="163"/>
                  </a:lnTo>
                  <a:lnTo>
                    <a:pt x="122" y="166"/>
                  </a:lnTo>
                  <a:lnTo>
                    <a:pt x="115" y="167"/>
                  </a:lnTo>
                  <a:lnTo>
                    <a:pt x="105" y="167"/>
                  </a:lnTo>
                  <a:lnTo>
                    <a:pt x="102" y="167"/>
                  </a:lnTo>
                  <a:lnTo>
                    <a:pt x="101" y="168"/>
                  </a:lnTo>
                  <a:lnTo>
                    <a:pt x="99" y="169"/>
                  </a:lnTo>
                  <a:lnTo>
                    <a:pt x="99" y="172"/>
                  </a:lnTo>
                  <a:lnTo>
                    <a:pt x="101" y="175"/>
                  </a:lnTo>
                  <a:lnTo>
                    <a:pt x="102" y="175"/>
                  </a:lnTo>
                  <a:lnTo>
                    <a:pt x="110" y="175"/>
                  </a:lnTo>
                  <a:lnTo>
                    <a:pt x="119" y="175"/>
                  </a:lnTo>
                  <a:lnTo>
                    <a:pt x="128" y="175"/>
                  </a:lnTo>
                  <a:lnTo>
                    <a:pt x="135" y="174"/>
                  </a:lnTo>
                  <a:lnTo>
                    <a:pt x="151" y="175"/>
                  </a:lnTo>
                  <a:lnTo>
                    <a:pt x="168" y="175"/>
                  </a:lnTo>
                  <a:lnTo>
                    <a:pt x="169" y="175"/>
                  </a:lnTo>
                  <a:lnTo>
                    <a:pt x="171" y="175"/>
                  </a:lnTo>
                  <a:lnTo>
                    <a:pt x="172" y="173"/>
                  </a:lnTo>
                  <a:lnTo>
                    <a:pt x="173" y="170"/>
                  </a:lnTo>
                  <a:lnTo>
                    <a:pt x="171" y="168"/>
                  </a:lnTo>
                  <a:lnTo>
                    <a:pt x="166" y="167"/>
                  </a:lnTo>
                  <a:lnTo>
                    <a:pt x="159" y="167"/>
                  </a:lnTo>
                  <a:lnTo>
                    <a:pt x="154" y="167"/>
                  </a:lnTo>
                  <a:lnTo>
                    <a:pt x="150" y="165"/>
                  </a:lnTo>
                  <a:lnTo>
                    <a:pt x="149" y="162"/>
                  </a:lnTo>
                  <a:lnTo>
                    <a:pt x="150" y="158"/>
                  </a:lnTo>
                  <a:lnTo>
                    <a:pt x="184" y="2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9" name="Freeform 14"/>
            <p:cNvSpPr>
              <a:spLocks noChangeAspect="1"/>
            </p:cNvSpPr>
            <p:nvPr/>
          </p:nvSpPr>
          <p:spPr bwMode="auto">
            <a:xfrm>
              <a:off x="1645" y="0"/>
              <a:ext cx="34" cy="256"/>
            </a:xfrm>
            <a:custGeom>
              <a:avLst/>
              <a:gdLst>
                <a:gd name="T0" fmla="*/ 34 w 34"/>
                <a:gd name="T1" fmla="*/ 256 h 256"/>
                <a:gd name="T2" fmla="*/ 34 w 34"/>
                <a:gd name="T3" fmla="*/ 246 h 256"/>
                <a:gd name="T4" fmla="*/ 10 w 34"/>
                <a:gd name="T5" fmla="*/ 246 h 256"/>
                <a:gd name="T6" fmla="*/ 10 w 34"/>
                <a:gd name="T7" fmla="*/ 10 h 256"/>
                <a:gd name="T8" fmla="*/ 34 w 34"/>
                <a:gd name="T9" fmla="*/ 10 h 256"/>
                <a:gd name="T10" fmla="*/ 34 w 34"/>
                <a:gd name="T11" fmla="*/ 0 h 256"/>
                <a:gd name="T12" fmla="*/ 0 w 34"/>
                <a:gd name="T13" fmla="*/ 0 h 256"/>
                <a:gd name="T14" fmla="*/ 0 w 34"/>
                <a:gd name="T15" fmla="*/ 256 h 256"/>
                <a:gd name="T16" fmla="*/ 34 w 34"/>
                <a:gd name="T1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56">
                  <a:moveTo>
                    <a:pt x="34" y="256"/>
                  </a:moveTo>
                  <a:lnTo>
                    <a:pt x="34" y="246"/>
                  </a:lnTo>
                  <a:lnTo>
                    <a:pt x="10" y="246"/>
                  </a:lnTo>
                  <a:lnTo>
                    <a:pt x="10" y="10"/>
                  </a:lnTo>
                  <a:lnTo>
                    <a:pt x="34" y="10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256"/>
                  </a:lnTo>
                  <a:lnTo>
                    <a:pt x="34" y="25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0" name="Freeform 15"/>
            <p:cNvSpPr>
              <a:spLocks noChangeAspect="1"/>
            </p:cNvSpPr>
            <p:nvPr/>
          </p:nvSpPr>
          <p:spPr bwMode="auto">
            <a:xfrm>
              <a:off x="1693" y="79"/>
              <a:ext cx="117" cy="166"/>
            </a:xfrm>
            <a:custGeom>
              <a:avLst/>
              <a:gdLst>
                <a:gd name="T0" fmla="*/ 116 w 117"/>
                <a:gd name="T1" fmla="*/ 12 h 166"/>
                <a:gd name="T2" fmla="*/ 114 w 117"/>
                <a:gd name="T3" fmla="*/ 4 h 166"/>
                <a:gd name="T4" fmla="*/ 105 w 117"/>
                <a:gd name="T5" fmla="*/ 4 h 166"/>
                <a:gd name="T6" fmla="*/ 100 w 117"/>
                <a:gd name="T7" fmla="*/ 10 h 166"/>
                <a:gd name="T8" fmla="*/ 98 w 117"/>
                <a:gd name="T9" fmla="*/ 18 h 166"/>
                <a:gd name="T10" fmla="*/ 92 w 117"/>
                <a:gd name="T11" fmla="*/ 42 h 166"/>
                <a:gd name="T12" fmla="*/ 79 w 117"/>
                <a:gd name="T13" fmla="*/ 91 h 166"/>
                <a:gd name="T14" fmla="*/ 75 w 117"/>
                <a:gd name="T15" fmla="*/ 97 h 166"/>
                <a:gd name="T16" fmla="*/ 68 w 117"/>
                <a:gd name="T17" fmla="*/ 104 h 166"/>
                <a:gd name="T18" fmla="*/ 57 w 117"/>
                <a:gd name="T19" fmla="*/ 109 h 166"/>
                <a:gd name="T20" fmla="*/ 44 w 117"/>
                <a:gd name="T21" fmla="*/ 108 h 166"/>
                <a:gd name="T22" fmla="*/ 36 w 117"/>
                <a:gd name="T23" fmla="*/ 97 h 166"/>
                <a:gd name="T24" fmla="*/ 39 w 117"/>
                <a:gd name="T25" fmla="*/ 69 h 166"/>
                <a:gd name="T26" fmla="*/ 51 w 117"/>
                <a:gd name="T27" fmla="*/ 33 h 166"/>
                <a:gd name="T28" fmla="*/ 54 w 117"/>
                <a:gd name="T29" fmla="*/ 24 h 166"/>
                <a:gd name="T30" fmla="*/ 52 w 117"/>
                <a:gd name="T31" fmla="*/ 13 h 166"/>
                <a:gd name="T32" fmla="*/ 42 w 117"/>
                <a:gd name="T33" fmla="*/ 2 h 166"/>
                <a:gd name="T34" fmla="*/ 18 w 117"/>
                <a:gd name="T35" fmla="*/ 6 h 166"/>
                <a:gd name="T36" fmla="*/ 1 w 117"/>
                <a:gd name="T37" fmla="*/ 32 h 166"/>
                <a:gd name="T38" fmla="*/ 1 w 117"/>
                <a:gd name="T39" fmla="*/ 42 h 166"/>
                <a:gd name="T40" fmla="*/ 5 w 117"/>
                <a:gd name="T41" fmla="*/ 41 h 166"/>
                <a:gd name="T42" fmla="*/ 12 w 117"/>
                <a:gd name="T43" fmla="*/ 22 h 166"/>
                <a:gd name="T44" fmla="*/ 26 w 117"/>
                <a:gd name="T45" fmla="*/ 7 h 166"/>
                <a:gd name="T46" fmla="*/ 34 w 117"/>
                <a:gd name="T47" fmla="*/ 6 h 166"/>
                <a:gd name="T48" fmla="*/ 38 w 117"/>
                <a:gd name="T49" fmla="*/ 9 h 166"/>
                <a:gd name="T50" fmla="*/ 37 w 117"/>
                <a:gd name="T51" fmla="*/ 23 h 166"/>
                <a:gd name="T52" fmla="*/ 28 w 117"/>
                <a:gd name="T53" fmla="*/ 50 h 166"/>
                <a:gd name="T54" fmla="*/ 20 w 117"/>
                <a:gd name="T55" fmla="*/ 76 h 166"/>
                <a:gd name="T56" fmla="*/ 20 w 117"/>
                <a:gd name="T57" fmla="*/ 93 h 166"/>
                <a:gd name="T58" fmla="*/ 25 w 117"/>
                <a:gd name="T59" fmla="*/ 105 h 166"/>
                <a:gd name="T60" fmla="*/ 34 w 117"/>
                <a:gd name="T61" fmla="*/ 112 h 166"/>
                <a:gd name="T62" fmla="*/ 45 w 117"/>
                <a:gd name="T63" fmla="*/ 116 h 166"/>
                <a:gd name="T64" fmla="*/ 64 w 117"/>
                <a:gd name="T65" fmla="*/ 113 h 166"/>
                <a:gd name="T66" fmla="*/ 70 w 117"/>
                <a:gd name="T67" fmla="*/ 124 h 166"/>
                <a:gd name="T68" fmla="*/ 54 w 117"/>
                <a:gd name="T69" fmla="*/ 150 h 166"/>
                <a:gd name="T70" fmla="*/ 40 w 117"/>
                <a:gd name="T71" fmla="*/ 159 h 166"/>
                <a:gd name="T72" fmla="*/ 28 w 117"/>
                <a:gd name="T73" fmla="*/ 160 h 166"/>
                <a:gd name="T74" fmla="*/ 17 w 117"/>
                <a:gd name="T75" fmla="*/ 155 h 166"/>
                <a:gd name="T76" fmla="*/ 18 w 117"/>
                <a:gd name="T77" fmla="*/ 149 h 166"/>
                <a:gd name="T78" fmla="*/ 27 w 117"/>
                <a:gd name="T79" fmla="*/ 142 h 166"/>
                <a:gd name="T80" fmla="*/ 27 w 117"/>
                <a:gd name="T81" fmla="*/ 131 h 166"/>
                <a:gd name="T82" fmla="*/ 22 w 117"/>
                <a:gd name="T83" fmla="*/ 127 h 166"/>
                <a:gd name="T84" fmla="*/ 14 w 117"/>
                <a:gd name="T85" fmla="*/ 128 h 166"/>
                <a:gd name="T86" fmla="*/ 6 w 117"/>
                <a:gd name="T87" fmla="*/ 135 h 166"/>
                <a:gd name="T88" fmla="*/ 7 w 117"/>
                <a:gd name="T89" fmla="*/ 152 h 166"/>
                <a:gd name="T90" fmla="*/ 21 w 117"/>
                <a:gd name="T91" fmla="*/ 164 h 166"/>
                <a:gd name="T92" fmla="*/ 51 w 117"/>
                <a:gd name="T93" fmla="*/ 162 h 166"/>
                <a:gd name="T94" fmla="*/ 83 w 117"/>
                <a:gd name="T95" fmla="*/ 134 h 166"/>
                <a:gd name="T96" fmla="*/ 116 w 117"/>
                <a:gd name="T97" fmla="*/ 1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7" h="166">
                  <a:moveTo>
                    <a:pt x="116" y="15"/>
                  </a:moveTo>
                  <a:lnTo>
                    <a:pt x="116" y="12"/>
                  </a:lnTo>
                  <a:lnTo>
                    <a:pt x="117" y="10"/>
                  </a:lnTo>
                  <a:lnTo>
                    <a:pt x="114" y="4"/>
                  </a:lnTo>
                  <a:lnTo>
                    <a:pt x="109" y="3"/>
                  </a:lnTo>
                  <a:lnTo>
                    <a:pt x="105" y="4"/>
                  </a:lnTo>
                  <a:lnTo>
                    <a:pt x="100" y="8"/>
                  </a:lnTo>
                  <a:lnTo>
                    <a:pt x="100" y="10"/>
                  </a:lnTo>
                  <a:lnTo>
                    <a:pt x="99" y="14"/>
                  </a:lnTo>
                  <a:lnTo>
                    <a:pt x="98" y="18"/>
                  </a:lnTo>
                  <a:lnTo>
                    <a:pt x="97" y="22"/>
                  </a:lnTo>
                  <a:lnTo>
                    <a:pt x="92" y="42"/>
                  </a:lnTo>
                  <a:lnTo>
                    <a:pt x="80" y="88"/>
                  </a:lnTo>
                  <a:lnTo>
                    <a:pt x="79" y="91"/>
                  </a:lnTo>
                  <a:lnTo>
                    <a:pt x="78" y="94"/>
                  </a:lnTo>
                  <a:lnTo>
                    <a:pt x="75" y="97"/>
                  </a:lnTo>
                  <a:lnTo>
                    <a:pt x="72" y="101"/>
                  </a:lnTo>
                  <a:lnTo>
                    <a:pt x="68" y="104"/>
                  </a:lnTo>
                  <a:lnTo>
                    <a:pt x="63" y="107"/>
                  </a:lnTo>
                  <a:lnTo>
                    <a:pt x="57" y="109"/>
                  </a:lnTo>
                  <a:lnTo>
                    <a:pt x="52" y="110"/>
                  </a:lnTo>
                  <a:lnTo>
                    <a:pt x="44" y="108"/>
                  </a:lnTo>
                  <a:lnTo>
                    <a:pt x="39" y="103"/>
                  </a:lnTo>
                  <a:lnTo>
                    <a:pt x="36" y="97"/>
                  </a:lnTo>
                  <a:lnTo>
                    <a:pt x="36" y="90"/>
                  </a:lnTo>
                  <a:lnTo>
                    <a:pt x="39" y="69"/>
                  </a:lnTo>
                  <a:lnTo>
                    <a:pt x="49" y="39"/>
                  </a:lnTo>
                  <a:lnTo>
                    <a:pt x="51" y="33"/>
                  </a:lnTo>
                  <a:lnTo>
                    <a:pt x="53" y="28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2" y="13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33" y="0"/>
                  </a:lnTo>
                  <a:lnTo>
                    <a:pt x="18" y="6"/>
                  </a:lnTo>
                  <a:lnTo>
                    <a:pt x="7" y="19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2"/>
                  </a:lnTo>
                  <a:lnTo>
                    <a:pt x="3" y="42"/>
                  </a:lnTo>
                  <a:lnTo>
                    <a:pt x="5" y="41"/>
                  </a:lnTo>
                  <a:lnTo>
                    <a:pt x="7" y="37"/>
                  </a:lnTo>
                  <a:lnTo>
                    <a:pt x="12" y="22"/>
                  </a:lnTo>
                  <a:lnTo>
                    <a:pt x="19" y="12"/>
                  </a:lnTo>
                  <a:lnTo>
                    <a:pt x="26" y="7"/>
                  </a:lnTo>
                  <a:lnTo>
                    <a:pt x="32" y="6"/>
                  </a:lnTo>
                  <a:lnTo>
                    <a:pt x="34" y="6"/>
                  </a:lnTo>
                  <a:lnTo>
                    <a:pt x="36" y="7"/>
                  </a:lnTo>
                  <a:lnTo>
                    <a:pt x="38" y="9"/>
                  </a:lnTo>
                  <a:lnTo>
                    <a:pt x="39" y="14"/>
                  </a:lnTo>
                  <a:lnTo>
                    <a:pt x="37" y="23"/>
                  </a:lnTo>
                  <a:lnTo>
                    <a:pt x="34" y="32"/>
                  </a:lnTo>
                  <a:lnTo>
                    <a:pt x="28" y="50"/>
                  </a:lnTo>
                  <a:lnTo>
                    <a:pt x="23" y="64"/>
                  </a:lnTo>
                  <a:lnTo>
                    <a:pt x="20" y="76"/>
                  </a:lnTo>
                  <a:lnTo>
                    <a:pt x="20" y="85"/>
                  </a:lnTo>
                  <a:lnTo>
                    <a:pt x="20" y="93"/>
                  </a:lnTo>
                  <a:lnTo>
                    <a:pt x="22" y="100"/>
                  </a:lnTo>
                  <a:lnTo>
                    <a:pt x="25" y="105"/>
                  </a:lnTo>
                  <a:lnTo>
                    <a:pt x="29" y="109"/>
                  </a:lnTo>
                  <a:lnTo>
                    <a:pt x="34" y="112"/>
                  </a:lnTo>
                  <a:lnTo>
                    <a:pt x="39" y="114"/>
                  </a:lnTo>
                  <a:lnTo>
                    <a:pt x="45" y="116"/>
                  </a:lnTo>
                  <a:lnTo>
                    <a:pt x="51" y="116"/>
                  </a:lnTo>
                  <a:lnTo>
                    <a:pt x="64" y="113"/>
                  </a:lnTo>
                  <a:lnTo>
                    <a:pt x="76" y="104"/>
                  </a:lnTo>
                  <a:lnTo>
                    <a:pt x="70" y="124"/>
                  </a:lnTo>
                  <a:lnTo>
                    <a:pt x="60" y="144"/>
                  </a:lnTo>
                  <a:lnTo>
                    <a:pt x="54" y="150"/>
                  </a:lnTo>
                  <a:lnTo>
                    <a:pt x="48" y="155"/>
                  </a:lnTo>
                  <a:lnTo>
                    <a:pt x="40" y="159"/>
                  </a:lnTo>
                  <a:lnTo>
                    <a:pt x="32" y="160"/>
                  </a:lnTo>
                  <a:lnTo>
                    <a:pt x="28" y="160"/>
                  </a:lnTo>
                  <a:lnTo>
                    <a:pt x="22" y="158"/>
                  </a:lnTo>
                  <a:lnTo>
                    <a:pt x="17" y="155"/>
                  </a:lnTo>
                  <a:lnTo>
                    <a:pt x="12" y="149"/>
                  </a:lnTo>
                  <a:lnTo>
                    <a:pt x="18" y="149"/>
                  </a:lnTo>
                  <a:lnTo>
                    <a:pt x="23" y="146"/>
                  </a:lnTo>
                  <a:lnTo>
                    <a:pt x="27" y="142"/>
                  </a:lnTo>
                  <a:lnTo>
                    <a:pt x="28" y="136"/>
                  </a:lnTo>
                  <a:lnTo>
                    <a:pt x="27" y="131"/>
                  </a:lnTo>
                  <a:lnTo>
                    <a:pt x="25" y="128"/>
                  </a:lnTo>
                  <a:lnTo>
                    <a:pt x="22" y="127"/>
                  </a:lnTo>
                  <a:lnTo>
                    <a:pt x="19" y="127"/>
                  </a:lnTo>
                  <a:lnTo>
                    <a:pt x="14" y="128"/>
                  </a:lnTo>
                  <a:lnTo>
                    <a:pt x="10" y="130"/>
                  </a:lnTo>
                  <a:lnTo>
                    <a:pt x="6" y="135"/>
                  </a:lnTo>
                  <a:lnTo>
                    <a:pt x="5" y="143"/>
                  </a:lnTo>
                  <a:lnTo>
                    <a:pt x="7" y="152"/>
                  </a:lnTo>
                  <a:lnTo>
                    <a:pt x="12" y="159"/>
                  </a:lnTo>
                  <a:lnTo>
                    <a:pt x="21" y="164"/>
                  </a:lnTo>
                  <a:lnTo>
                    <a:pt x="32" y="166"/>
                  </a:lnTo>
                  <a:lnTo>
                    <a:pt x="51" y="162"/>
                  </a:lnTo>
                  <a:lnTo>
                    <a:pt x="69" y="150"/>
                  </a:lnTo>
                  <a:lnTo>
                    <a:pt x="83" y="134"/>
                  </a:lnTo>
                  <a:lnTo>
                    <a:pt x="91" y="113"/>
                  </a:lnTo>
                  <a:lnTo>
                    <a:pt x="116" y="1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1" name="Freeform 16"/>
            <p:cNvSpPr>
              <a:spLocks noChangeAspect="1"/>
            </p:cNvSpPr>
            <p:nvPr/>
          </p:nvSpPr>
          <p:spPr bwMode="auto">
            <a:xfrm>
              <a:off x="1920" y="0"/>
              <a:ext cx="10" cy="256"/>
            </a:xfrm>
            <a:custGeom>
              <a:avLst/>
              <a:gdLst>
                <a:gd name="T0" fmla="*/ 10 w 10"/>
                <a:gd name="T1" fmla="*/ 9 h 256"/>
                <a:gd name="T2" fmla="*/ 10 w 10"/>
                <a:gd name="T3" fmla="*/ 6 h 256"/>
                <a:gd name="T4" fmla="*/ 9 w 10"/>
                <a:gd name="T5" fmla="*/ 3 h 256"/>
                <a:gd name="T6" fmla="*/ 8 w 10"/>
                <a:gd name="T7" fmla="*/ 1 h 256"/>
                <a:gd name="T8" fmla="*/ 5 w 10"/>
                <a:gd name="T9" fmla="*/ 0 h 256"/>
                <a:gd name="T10" fmla="*/ 2 w 10"/>
                <a:gd name="T11" fmla="*/ 1 h 256"/>
                <a:gd name="T12" fmla="*/ 0 w 10"/>
                <a:gd name="T13" fmla="*/ 3 h 256"/>
                <a:gd name="T14" fmla="*/ 0 w 10"/>
                <a:gd name="T15" fmla="*/ 6 h 256"/>
                <a:gd name="T16" fmla="*/ 0 w 10"/>
                <a:gd name="T17" fmla="*/ 9 h 256"/>
                <a:gd name="T18" fmla="*/ 0 w 10"/>
                <a:gd name="T19" fmla="*/ 247 h 256"/>
                <a:gd name="T20" fmla="*/ 0 w 10"/>
                <a:gd name="T21" fmla="*/ 250 h 256"/>
                <a:gd name="T22" fmla="*/ 0 w 10"/>
                <a:gd name="T23" fmla="*/ 253 h 256"/>
                <a:gd name="T24" fmla="*/ 2 w 10"/>
                <a:gd name="T25" fmla="*/ 255 h 256"/>
                <a:gd name="T26" fmla="*/ 5 w 10"/>
                <a:gd name="T27" fmla="*/ 256 h 256"/>
                <a:gd name="T28" fmla="*/ 8 w 10"/>
                <a:gd name="T29" fmla="*/ 255 h 256"/>
                <a:gd name="T30" fmla="*/ 9 w 10"/>
                <a:gd name="T31" fmla="*/ 253 h 256"/>
                <a:gd name="T32" fmla="*/ 10 w 10"/>
                <a:gd name="T33" fmla="*/ 250 h 256"/>
                <a:gd name="T34" fmla="*/ 10 w 10"/>
                <a:gd name="T35" fmla="*/ 247 h 256"/>
                <a:gd name="T36" fmla="*/ 10 w 10"/>
                <a:gd name="T37" fmla="*/ 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256">
                  <a:moveTo>
                    <a:pt x="10" y="9"/>
                  </a:moveTo>
                  <a:lnTo>
                    <a:pt x="10" y="6"/>
                  </a:lnTo>
                  <a:lnTo>
                    <a:pt x="9" y="3"/>
                  </a:lnTo>
                  <a:lnTo>
                    <a:pt x="8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3"/>
                  </a:lnTo>
                  <a:lnTo>
                    <a:pt x="0" y="6"/>
                  </a:lnTo>
                  <a:lnTo>
                    <a:pt x="0" y="9"/>
                  </a:lnTo>
                  <a:lnTo>
                    <a:pt x="0" y="247"/>
                  </a:lnTo>
                  <a:lnTo>
                    <a:pt x="0" y="250"/>
                  </a:lnTo>
                  <a:lnTo>
                    <a:pt x="0" y="253"/>
                  </a:lnTo>
                  <a:lnTo>
                    <a:pt x="2" y="255"/>
                  </a:lnTo>
                  <a:lnTo>
                    <a:pt x="5" y="256"/>
                  </a:lnTo>
                  <a:lnTo>
                    <a:pt x="8" y="255"/>
                  </a:lnTo>
                  <a:lnTo>
                    <a:pt x="9" y="253"/>
                  </a:lnTo>
                  <a:lnTo>
                    <a:pt x="10" y="250"/>
                  </a:lnTo>
                  <a:lnTo>
                    <a:pt x="10" y="247"/>
                  </a:lnTo>
                  <a:lnTo>
                    <a:pt x="10" y="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2" name="Freeform 17"/>
            <p:cNvSpPr>
              <a:spLocks noChangeAspect="1" noEditPoints="1"/>
            </p:cNvSpPr>
            <p:nvPr/>
          </p:nvSpPr>
          <p:spPr bwMode="auto">
            <a:xfrm>
              <a:off x="2041" y="17"/>
              <a:ext cx="194" cy="175"/>
            </a:xfrm>
            <a:custGeom>
              <a:avLst/>
              <a:gdLst>
                <a:gd name="T0" fmla="*/ 29 w 194"/>
                <a:gd name="T1" fmla="*/ 158 h 175"/>
                <a:gd name="T2" fmla="*/ 27 w 194"/>
                <a:gd name="T3" fmla="*/ 163 h 175"/>
                <a:gd name="T4" fmla="*/ 23 w 194"/>
                <a:gd name="T5" fmla="*/ 166 h 175"/>
                <a:gd name="T6" fmla="*/ 14 w 194"/>
                <a:gd name="T7" fmla="*/ 167 h 175"/>
                <a:gd name="T8" fmla="*/ 4 w 194"/>
                <a:gd name="T9" fmla="*/ 167 h 175"/>
                <a:gd name="T10" fmla="*/ 1 w 194"/>
                <a:gd name="T11" fmla="*/ 169 h 175"/>
                <a:gd name="T12" fmla="*/ 2 w 194"/>
                <a:gd name="T13" fmla="*/ 175 h 175"/>
                <a:gd name="T14" fmla="*/ 91 w 194"/>
                <a:gd name="T15" fmla="*/ 175 h 175"/>
                <a:gd name="T16" fmla="*/ 130 w 194"/>
                <a:gd name="T17" fmla="*/ 166 h 175"/>
                <a:gd name="T18" fmla="*/ 162 w 194"/>
                <a:gd name="T19" fmla="*/ 141 h 175"/>
                <a:gd name="T20" fmla="*/ 186 w 194"/>
                <a:gd name="T21" fmla="*/ 106 h 175"/>
                <a:gd name="T22" fmla="*/ 194 w 194"/>
                <a:gd name="T23" fmla="*/ 65 h 175"/>
                <a:gd name="T24" fmla="*/ 179 w 194"/>
                <a:gd name="T25" fmla="*/ 19 h 175"/>
                <a:gd name="T26" fmla="*/ 134 w 194"/>
                <a:gd name="T27" fmla="*/ 0 h 175"/>
                <a:gd name="T28" fmla="*/ 46 w 194"/>
                <a:gd name="T29" fmla="*/ 0 h 175"/>
                <a:gd name="T30" fmla="*/ 42 w 194"/>
                <a:gd name="T31" fmla="*/ 2 h 175"/>
                <a:gd name="T32" fmla="*/ 43 w 194"/>
                <a:gd name="T33" fmla="*/ 8 h 175"/>
                <a:gd name="T34" fmla="*/ 54 w 194"/>
                <a:gd name="T35" fmla="*/ 8 h 175"/>
                <a:gd name="T36" fmla="*/ 64 w 194"/>
                <a:gd name="T37" fmla="*/ 10 h 175"/>
                <a:gd name="T38" fmla="*/ 65 w 194"/>
                <a:gd name="T39" fmla="*/ 14 h 175"/>
                <a:gd name="T40" fmla="*/ 30 w 194"/>
                <a:gd name="T41" fmla="*/ 155 h 175"/>
                <a:gd name="T42" fmla="*/ 87 w 194"/>
                <a:gd name="T43" fmla="*/ 13 h 175"/>
                <a:gd name="T44" fmla="*/ 92 w 194"/>
                <a:gd name="T45" fmla="*/ 8 h 175"/>
                <a:gd name="T46" fmla="*/ 126 w 194"/>
                <a:gd name="T47" fmla="*/ 8 h 175"/>
                <a:gd name="T48" fmla="*/ 158 w 194"/>
                <a:gd name="T49" fmla="*/ 19 h 175"/>
                <a:gd name="T50" fmla="*/ 172 w 194"/>
                <a:gd name="T51" fmla="*/ 56 h 175"/>
                <a:gd name="T52" fmla="*/ 167 w 194"/>
                <a:gd name="T53" fmla="*/ 91 h 175"/>
                <a:gd name="T54" fmla="*/ 145 w 194"/>
                <a:gd name="T55" fmla="*/ 138 h 175"/>
                <a:gd name="T56" fmla="*/ 125 w 194"/>
                <a:gd name="T57" fmla="*/ 156 h 175"/>
                <a:gd name="T58" fmla="*/ 87 w 194"/>
                <a:gd name="T59" fmla="*/ 167 h 175"/>
                <a:gd name="T60" fmla="*/ 54 w 194"/>
                <a:gd name="T61" fmla="*/ 167 h 175"/>
                <a:gd name="T62" fmla="*/ 50 w 194"/>
                <a:gd name="T63" fmla="*/ 166 h 175"/>
                <a:gd name="T64" fmla="*/ 49 w 194"/>
                <a:gd name="T65" fmla="*/ 163 h 175"/>
                <a:gd name="T66" fmla="*/ 85 w 194"/>
                <a:gd name="T67" fmla="*/ 1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4" h="175">
                  <a:moveTo>
                    <a:pt x="30" y="155"/>
                  </a:moveTo>
                  <a:lnTo>
                    <a:pt x="29" y="158"/>
                  </a:lnTo>
                  <a:lnTo>
                    <a:pt x="28" y="161"/>
                  </a:lnTo>
                  <a:lnTo>
                    <a:pt x="27" y="163"/>
                  </a:lnTo>
                  <a:lnTo>
                    <a:pt x="25" y="165"/>
                  </a:lnTo>
                  <a:lnTo>
                    <a:pt x="23" y="166"/>
                  </a:lnTo>
                  <a:lnTo>
                    <a:pt x="19" y="167"/>
                  </a:lnTo>
                  <a:lnTo>
                    <a:pt x="14" y="167"/>
                  </a:lnTo>
                  <a:lnTo>
                    <a:pt x="7" y="167"/>
                  </a:lnTo>
                  <a:lnTo>
                    <a:pt x="4" y="167"/>
                  </a:lnTo>
                  <a:lnTo>
                    <a:pt x="2" y="168"/>
                  </a:lnTo>
                  <a:lnTo>
                    <a:pt x="1" y="169"/>
                  </a:lnTo>
                  <a:lnTo>
                    <a:pt x="0" y="172"/>
                  </a:lnTo>
                  <a:lnTo>
                    <a:pt x="2" y="175"/>
                  </a:lnTo>
                  <a:lnTo>
                    <a:pt x="7" y="175"/>
                  </a:lnTo>
                  <a:lnTo>
                    <a:pt x="91" y="175"/>
                  </a:lnTo>
                  <a:lnTo>
                    <a:pt x="111" y="173"/>
                  </a:lnTo>
                  <a:lnTo>
                    <a:pt x="130" y="166"/>
                  </a:lnTo>
                  <a:lnTo>
                    <a:pt x="147" y="155"/>
                  </a:lnTo>
                  <a:lnTo>
                    <a:pt x="162" y="141"/>
                  </a:lnTo>
                  <a:lnTo>
                    <a:pt x="175" y="125"/>
                  </a:lnTo>
                  <a:lnTo>
                    <a:pt x="186" y="106"/>
                  </a:lnTo>
                  <a:lnTo>
                    <a:pt x="192" y="86"/>
                  </a:lnTo>
                  <a:lnTo>
                    <a:pt x="194" y="65"/>
                  </a:lnTo>
                  <a:lnTo>
                    <a:pt x="190" y="40"/>
                  </a:lnTo>
                  <a:lnTo>
                    <a:pt x="179" y="19"/>
                  </a:lnTo>
                  <a:lnTo>
                    <a:pt x="160" y="5"/>
                  </a:lnTo>
                  <a:lnTo>
                    <a:pt x="134" y="0"/>
                  </a:lnTo>
                  <a:lnTo>
                    <a:pt x="49" y="0"/>
                  </a:lnTo>
                  <a:lnTo>
                    <a:pt x="46" y="0"/>
                  </a:lnTo>
                  <a:lnTo>
                    <a:pt x="43" y="1"/>
                  </a:lnTo>
                  <a:lnTo>
                    <a:pt x="42" y="2"/>
                  </a:lnTo>
                  <a:lnTo>
                    <a:pt x="41" y="5"/>
                  </a:lnTo>
                  <a:lnTo>
                    <a:pt x="43" y="8"/>
                  </a:lnTo>
                  <a:lnTo>
                    <a:pt x="49" y="8"/>
                  </a:lnTo>
                  <a:lnTo>
                    <a:pt x="54" y="8"/>
                  </a:lnTo>
                  <a:lnTo>
                    <a:pt x="60" y="9"/>
                  </a:lnTo>
                  <a:lnTo>
                    <a:pt x="64" y="10"/>
                  </a:lnTo>
                  <a:lnTo>
                    <a:pt x="65" y="13"/>
                  </a:lnTo>
                  <a:lnTo>
                    <a:pt x="65" y="14"/>
                  </a:lnTo>
                  <a:lnTo>
                    <a:pt x="64" y="18"/>
                  </a:lnTo>
                  <a:lnTo>
                    <a:pt x="30" y="155"/>
                  </a:lnTo>
                  <a:close/>
                  <a:moveTo>
                    <a:pt x="85" y="18"/>
                  </a:moveTo>
                  <a:lnTo>
                    <a:pt x="87" y="13"/>
                  </a:lnTo>
                  <a:lnTo>
                    <a:pt x="89" y="10"/>
                  </a:lnTo>
                  <a:lnTo>
                    <a:pt x="92" y="8"/>
                  </a:lnTo>
                  <a:lnTo>
                    <a:pt x="99" y="8"/>
                  </a:lnTo>
                  <a:lnTo>
                    <a:pt x="126" y="8"/>
                  </a:lnTo>
                  <a:lnTo>
                    <a:pt x="144" y="11"/>
                  </a:lnTo>
                  <a:lnTo>
                    <a:pt x="158" y="19"/>
                  </a:lnTo>
                  <a:lnTo>
                    <a:pt x="168" y="34"/>
                  </a:lnTo>
                  <a:lnTo>
                    <a:pt x="172" y="56"/>
                  </a:lnTo>
                  <a:lnTo>
                    <a:pt x="171" y="70"/>
                  </a:lnTo>
                  <a:lnTo>
                    <a:pt x="167" y="91"/>
                  </a:lnTo>
                  <a:lnTo>
                    <a:pt x="159" y="115"/>
                  </a:lnTo>
                  <a:lnTo>
                    <a:pt x="145" y="138"/>
                  </a:lnTo>
                  <a:lnTo>
                    <a:pt x="137" y="147"/>
                  </a:lnTo>
                  <a:lnTo>
                    <a:pt x="125" y="156"/>
                  </a:lnTo>
                  <a:lnTo>
                    <a:pt x="108" y="164"/>
                  </a:lnTo>
                  <a:lnTo>
                    <a:pt x="87" y="167"/>
                  </a:lnTo>
                  <a:lnTo>
                    <a:pt x="58" y="167"/>
                  </a:lnTo>
                  <a:lnTo>
                    <a:pt x="54" y="167"/>
                  </a:lnTo>
                  <a:lnTo>
                    <a:pt x="52" y="167"/>
                  </a:lnTo>
                  <a:lnTo>
                    <a:pt x="50" y="166"/>
                  </a:lnTo>
                  <a:lnTo>
                    <a:pt x="49" y="164"/>
                  </a:lnTo>
                  <a:lnTo>
                    <a:pt x="49" y="163"/>
                  </a:lnTo>
                  <a:lnTo>
                    <a:pt x="50" y="158"/>
                  </a:lnTo>
                  <a:lnTo>
                    <a:pt x="85" y="1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3" name="Freeform 18"/>
            <p:cNvSpPr>
              <a:spLocks noChangeAspect="1"/>
            </p:cNvSpPr>
            <p:nvPr/>
          </p:nvSpPr>
          <p:spPr bwMode="auto">
            <a:xfrm>
              <a:off x="2249" y="118"/>
              <a:ext cx="60" cy="114"/>
            </a:xfrm>
            <a:custGeom>
              <a:avLst/>
              <a:gdLst>
                <a:gd name="T0" fmla="*/ 36 w 60"/>
                <a:gd name="T1" fmla="*/ 42 h 114"/>
                <a:gd name="T2" fmla="*/ 54 w 60"/>
                <a:gd name="T3" fmla="*/ 42 h 114"/>
                <a:gd name="T4" fmla="*/ 58 w 60"/>
                <a:gd name="T5" fmla="*/ 41 h 114"/>
                <a:gd name="T6" fmla="*/ 60 w 60"/>
                <a:gd name="T7" fmla="*/ 38 h 114"/>
                <a:gd name="T8" fmla="*/ 58 w 60"/>
                <a:gd name="T9" fmla="*/ 36 h 114"/>
                <a:gd name="T10" fmla="*/ 55 w 60"/>
                <a:gd name="T11" fmla="*/ 35 h 114"/>
                <a:gd name="T12" fmla="*/ 38 w 60"/>
                <a:gd name="T13" fmla="*/ 35 h 114"/>
                <a:gd name="T14" fmla="*/ 44 w 60"/>
                <a:gd name="T15" fmla="*/ 9 h 114"/>
                <a:gd name="T16" fmla="*/ 45 w 60"/>
                <a:gd name="T17" fmla="*/ 6 h 114"/>
                <a:gd name="T18" fmla="*/ 43 w 60"/>
                <a:gd name="T19" fmla="*/ 2 h 114"/>
                <a:gd name="T20" fmla="*/ 39 w 60"/>
                <a:gd name="T21" fmla="*/ 0 h 114"/>
                <a:gd name="T22" fmla="*/ 33 w 60"/>
                <a:gd name="T23" fmla="*/ 3 h 114"/>
                <a:gd name="T24" fmla="*/ 31 w 60"/>
                <a:gd name="T25" fmla="*/ 8 h 114"/>
                <a:gd name="T26" fmla="*/ 30 w 60"/>
                <a:gd name="T27" fmla="*/ 9 h 114"/>
                <a:gd name="T28" fmla="*/ 30 w 60"/>
                <a:gd name="T29" fmla="*/ 10 h 114"/>
                <a:gd name="T30" fmla="*/ 30 w 60"/>
                <a:gd name="T31" fmla="*/ 10 h 114"/>
                <a:gd name="T32" fmla="*/ 30 w 60"/>
                <a:gd name="T33" fmla="*/ 12 h 114"/>
                <a:gd name="T34" fmla="*/ 29 w 60"/>
                <a:gd name="T35" fmla="*/ 14 h 114"/>
                <a:gd name="T36" fmla="*/ 28 w 60"/>
                <a:gd name="T37" fmla="*/ 18 h 114"/>
                <a:gd name="T38" fmla="*/ 26 w 60"/>
                <a:gd name="T39" fmla="*/ 25 h 114"/>
                <a:gd name="T40" fmla="*/ 24 w 60"/>
                <a:gd name="T41" fmla="*/ 35 h 114"/>
                <a:gd name="T42" fmla="*/ 6 w 60"/>
                <a:gd name="T43" fmla="*/ 35 h 114"/>
                <a:gd name="T44" fmla="*/ 1 w 60"/>
                <a:gd name="T45" fmla="*/ 36 h 114"/>
                <a:gd name="T46" fmla="*/ 0 w 60"/>
                <a:gd name="T47" fmla="*/ 39 h 114"/>
                <a:gd name="T48" fmla="*/ 1 w 60"/>
                <a:gd name="T49" fmla="*/ 41 h 114"/>
                <a:gd name="T50" fmla="*/ 5 w 60"/>
                <a:gd name="T51" fmla="*/ 42 h 114"/>
                <a:gd name="T52" fmla="*/ 22 w 60"/>
                <a:gd name="T53" fmla="*/ 42 h 114"/>
                <a:gd name="T54" fmla="*/ 12 w 60"/>
                <a:gd name="T55" fmla="*/ 84 h 114"/>
                <a:gd name="T56" fmla="*/ 10 w 60"/>
                <a:gd name="T57" fmla="*/ 92 h 114"/>
                <a:gd name="T58" fmla="*/ 9 w 60"/>
                <a:gd name="T59" fmla="*/ 97 h 114"/>
                <a:gd name="T60" fmla="*/ 10 w 60"/>
                <a:gd name="T61" fmla="*/ 104 h 114"/>
                <a:gd name="T62" fmla="*/ 15 w 60"/>
                <a:gd name="T63" fmla="*/ 110 h 114"/>
                <a:gd name="T64" fmla="*/ 21 w 60"/>
                <a:gd name="T65" fmla="*/ 113 h 114"/>
                <a:gd name="T66" fmla="*/ 28 w 60"/>
                <a:gd name="T67" fmla="*/ 114 h 114"/>
                <a:gd name="T68" fmla="*/ 35 w 60"/>
                <a:gd name="T69" fmla="*/ 113 h 114"/>
                <a:gd name="T70" fmla="*/ 41 w 60"/>
                <a:gd name="T71" fmla="*/ 110 h 114"/>
                <a:gd name="T72" fmla="*/ 46 w 60"/>
                <a:gd name="T73" fmla="*/ 106 h 114"/>
                <a:gd name="T74" fmla="*/ 51 w 60"/>
                <a:gd name="T75" fmla="*/ 101 h 114"/>
                <a:gd name="T76" fmla="*/ 54 w 60"/>
                <a:gd name="T77" fmla="*/ 97 h 114"/>
                <a:gd name="T78" fmla="*/ 57 w 60"/>
                <a:gd name="T79" fmla="*/ 92 h 114"/>
                <a:gd name="T80" fmla="*/ 58 w 60"/>
                <a:gd name="T81" fmla="*/ 89 h 114"/>
                <a:gd name="T82" fmla="*/ 59 w 60"/>
                <a:gd name="T83" fmla="*/ 87 h 114"/>
                <a:gd name="T84" fmla="*/ 58 w 60"/>
                <a:gd name="T85" fmla="*/ 85 h 114"/>
                <a:gd name="T86" fmla="*/ 56 w 60"/>
                <a:gd name="T87" fmla="*/ 85 h 114"/>
                <a:gd name="T88" fmla="*/ 54 w 60"/>
                <a:gd name="T89" fmla="*/ 85 h 114"/>
                <a:gd name="T90" fmla="*/ 52 w 60"/>
                <a:gd name="T91" fmla="*/ 88 h 114"/>
                <a:gd name="T92" fmla="*/ 48 w 60"/>
                <a:gd name="T93" fmla="*/ 96 h 114"/>
                <a:gd name="T94" fmla="*/ 42 w 60"/>
                <a:gd name="T95" fmla="*/ 103 h 114"/>
                <a:gd name="T96" fmla="*/ 36 w 60"/>
                <a:gd name="T97" fmla="*/ 108 h 114"/>
                <a:gd name="T98" fmla="*/ 29 w 60"/>
                <a:gd name="T99" fmla="*/ 109 h 114"/>
                <a:gd name="T100" fmla="*/ 26 w 60"/>
                <a:gd name="T101" fmla="*/ 109 h 114"/>
                <a:gd name="T102" fmla="*/ 24 w 60"/>
                <a:gd name="T103" fmla="*/ 107 h 114"/>
                <a:gd name="T104" fmla="*/ 23 w 60"/>
                <a:gd name="T105" fmla="*/ 105 h 114"/>
                <a:gd name="T106" fmla="*/ 22 w 60"/>
                <a:gd name="T107" fmla="*/ 100 h 114"/>
                <a:gd name="T108" fmla="*/ 23 w 60"/>
                <a:gd name="T109" fmla="*/ 97 h 114"/>
                <a:gd name="T110" fmla="*/ 23 w 60"/>
                <a:gd name="T111" fmla="*/ 93 h 114"/>
                <a:gd name="T112" fmla="*/ 36 w 60"/>
                <a:gd name="T113" fmla="*/ 4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0" h="114">
                  <a:moveTo>
                    <a:pt x="36" y="42"/>
                  </a:moveTo>
                  <a:lnTo>
                    <a:pt x="54" y="42"/>
                  </a:lnTo>
                  <a:lnTo>
                    <a:pt x="58" y="41"/>
                  </a:lnTo>
                  <a:lnTo>
                    <a:pt x="60" y="38"/>
                  </a:lnTo>
                  <a:lnTo>
                    <a:pt x="58" y="36"/>
                  </a:lnTo>
                  <a:lnTo>
                    <a:pt x="55" y="35"/>
                  </a:lnTo>
                  <a:lnTo>
                    <a:pt x="38" y="35"/>
                  </a:lnTo>
                  <a:lnTo>
                    <a:pt x="44" y="9"/>
                  </a:lnTo>
                  <a:lnTo>
                    <a:pt x="45" y="6"/>
                  </a:lnTo>
                  <a:lnTo>
                    <a:pt x="43" y="2"/>
                  </a:lnTo>
                  <a:lnTo>
                    <a:pt x="39" y="0"/>
                  </a:lnTo>
                  <a:lnTo>
                    <a:pt x="33" y="3"/>
                  </a:lnTo>
                  <a:lnTo>
                    <a:pt x="31" y="8"/>
                  </a:lnTo>
                  <a:lnTo>
                    <a:pt x="30" y="9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2"/>
                  </a:lnTo>
                  <a:lnTo>
                    <a:pt x="29" y="14"/>
                  </a:lnTo>
                  <a:lnTo>
                    <a:pt x="28" y="18"/>
                  </a:lnTo>
                  <a:lnTo>
                    <a:pt x="26" y="25"/>
                  </a:lnTo>
                  <a:lnTo>
                    <a:pt x="24" y="35"/>
                  </a:lnTo>
                  <a:lnTo>
                    <a:pt x="6" y="35"/>
                  </a:lnTo>
                  <a:lnTo>
                    <a:pt x="1" y="36"/>
                  </a:lnTo>
                  <a:lnTo>
                    <a:pt x="0" y="39"/>
                  </a:lnTo>
                  <a:lnTo>
                    <a:pt x="1" y="41"/>
                  </a:lnTo>
                  <a:lnTo>
                    <a:pt x="5" y="42"/>
                  </a:lnTo>
                  <a:lnTo>
                    <a:pt x="22" y="42"/>
                  </a:lnTo>
                  <a:lnTo>
                    <a:pt x="12" y="84"/>
                  </a:lnTo>
                  <a:lnTo>
                    <a:pt x="10" y="92"/>
                  </a:lnTo>
                  <a:lnTo>
                    <a:pt x="9" y="97"/>
                  </a:lnTo>
                  <a:lnTo>
                    <a:pt x="10" y="104"/>
                  </a:lnTo>
                  <a:lnTo>
                    <a:pt x="15" y="110"/>
                  </a:lnTo>
                  <a:lnTo>
                    <a:pt x="21" y="113"/>
                  </a:lnTo>
                  <a:lnTo>
                    <a:pt x="28" y="114"/>
                  </a:lnTo>
                  <a:lnTo>
                    <a:pt x="35" y="113"/>
                  </a:lnTo>
                  <a:lnTo>
                    <a:pt x="41" y="110"/>
                  </a:lnTo>
                  <a:lnTo>
                    <a:pt x="46" y="106"/>
                  </a:lnTo>
                  <a:lnTo>
                    <a:pt x="51" y="101"/>
                  </a:lnTo>
                  <a:lnTo>
                    <a:pt x="54" y="97"/>
                  </a:lnTo>
                  <a:lnTo>
                    <a:pt x="57" y="92"/>
                  </a:lnTo>
                  <a:lnTo>
                    <a:pt x="58" y="89"/>
                  </a:lnTo>
                  <a:lnTo>
                    <a:pt x="59" y="87"/>
                  </a:lnTo>
                  <a:lnTo>
                    <a:pt x="58" y="85"/>
                  </a:lnTo>
                  <a:lnTo>
                    <a:pt x="56" y="85"/>
                  </a:lnTo>
                  <a:lnTo>
                    <a:pt x="54" y="85"/>
                  </a:lnTo>
                  <a:lnTo>
                    <a:pt x="52" y="88"/>
                  </a:lnTo>
                  <a:lnTo>
                    <a:pt x="48" y="96"/>
                  </a:lnTo>
                  <a:lnTo>
                    <a:pt x="42" y="103"/>
                  </a:lnTo>
                  <a:lnTo>
                    <a:pt x="36" y="108"/>
                  </a:lnTo>
                  <a:lnTo>
                    <a:pt x="29" y="109"/>
                  </a:lnTo>
                  <a:lnTo>
                    <a:pt x="26" y="109"/>
                  </a:lnTo>
                  <a:lnTo>
                    <a:pt x="24" y="107"/>
                  </a:lnTo>
                  <a:lnTo>
                    <a:pt x="23" y="105"/>
                  </a:lnTo>
                  <a:lnTo>
                    <a:pt x="22" y="100"/>
                  </a:lnTo>
                  <a:lnTo>
                    <a:pt x="23" y="97"/>
                  </a:lnTo>
                  <a:lnTo>
                    <a:pt x="23" y="93"/>
                  </a:lnTo>
                  <a:lnTo>
                    <a:pt x="36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4" name="Freeform 19"/>
            <p:cNvSpPr>
              <a:spLocks noChangeAspect="1"/>
            </p:cNvSpPr>
            <p:nvPr/>
          </p:nvSpPr>
          <p:spPr bwMode="auto">
            <a:xfrm>
              <a:off x="2353" y="165"/>
              <a:ext cx="30" cy="76"/>
            </a:xfrm>
            <a:custGeom>
              <a:avLst/>
              <a:gdLst>
                <a:gd name="T0" fmla="*/ 30 w 30"/>
                <a:gd name="T1" fmla="*/ 27 h 76"/>
                <a:gd name="T2" fmla="*/ 28 w 30"/>
                <a:gd name="T3" fmla="*/ 15 h 76"/>
                <a:gd name="T4" fmla="*/ 25 w 30"/>
                <a:gd name="T5" fmla="*/ 7 h 76"/>
                <a:gd name="T6" fmla="*/ 20 w 30"/>
                <a:gd name="T7" fmla="*/ 2 h 76"/>
                <a:gd name="T8" fmla="*/ 13 w 30"/>
                <a:gd name="T9" fmla="*/ 0 h 76"/>
                <a:gd name="T10" fmla="*/ 8 w 30"/>
                <a:gd name="T11" fmla="*/ 1 h 76"/>
                <a:gd name="T12" fmla="*/ 3 w 30"/>
                <a:gd name="T13" fmla="*/ 4 h 76"/>
                <a:gd name="T14" fmla="*/ 1 w 30"/>
                <a:gd name="T15" fmla="*/ 8 h 76"/>
                <a:gd name="T16" fmla="*/ 0 w 30"/>
                <a:gd name="T17" fmla="*/ 14 h 76"/>
                <a:gd name="T18" fmla="*/ 1 w 30"/>
                <a:gd name="T19" fmla="*/ 19 h 76"/>
                <a:gd name="T20" fmla="*/ 3 w 30"/>
                <a:gd name="T21" fmla="*/ 23 h 76"/>
                <a:gd name="T22" fmla="*/ 8 w 30"/>
                <a:gd name="T23" fmla="*/ 26 h 76"/>
                <a:gd name="T24" fmla="*/ 13 w 30"/>
                <a:gd name="T25" fmla="*/ 27 h 76"/>
                <a:gd name="T26" fmla="*/ 18 w 30"/>
                <a:gd name="T27" fmla="*/ 26 h 76"/>
                <a:gd name="T28" fmla="*/ 22 w 30"/>
                <a:gd name="T29" fmla="*/ 24 h 76"/>
                <a:gd name="T30" fmla="*/ 24 w 30"/>
                <a:gd name="T31" fmla="*/ 23 h 76"/>
                <a:gd name="T32" fmla="*/ 24 w 30"/>
                <a:gd name="T33" fmla="*/ 24 h 76"/>
                <a:gd name="T34" fmla="*/ 24 w 30"/>
                <a:gd name="T35" fmla="*/ 27 h 76"/>
                <a:gd name="T36" fmla="*/ 22 w 30"/>
                <a:gd name="T37" fmla="*/ 40 h 76"/>
                <a:gd name="T38" fmla="*/ 18 w 30"/>
                <a:gd name="T39" fmla="*/ 52 h 76"/>
                <a:gd name="T40" fmla="*/ 13 w 30"/>
                <a:gd name="T41" fmla="*/ 62 h 76"/>
                <a:gd name="T42" fmla="*/ 7 w 30"/>
                <a:gd name="T43" fmla="*/ 70 h 76"/>
                <a:gd name="T44" fmla="*/ 4 w 30"/>
                <a:gd name="T45" fmla="*/ 72 h 76"/>
                <a:gd name="T46" fmla="*/ 4 w 30"/>
                <a:gd name="T47" fmla="*/ 74 h 76"/>
                <a:gd name="T48" fmla="*/ 5 w 30"/>
                <a:gd name="T49" fmla="*/ 76 h 76"/>
                <a:gd name="T50" fmla="*/ 6 w 30"/>
                <a:gd name="T51" fmla="*/ 76 h 76"/>
                <a:gd name="T52" fmla="*/ 11 w 30"/>
                <a:gd name="T53" fmla="*/ 73 h 76"/>
                <a:gd name="T54" fmla="*/ 19 w 30"/>
                <a:gd name="T55" fmla="*/ 63 h 76"/>
                <a:gd name="T56" fmla="*/ 26 w 30"/>
                <a:gd name="T57" fmla="*/ 47 h 76"/>
                <a:gd name="T58" fmla="*/ 30 w 30"/>
                <a:gd name="T59" fmla="*/ 2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" h="76">
                  <a:moveTo>
                    <a:pt x="30" y="27"/>
                  </a:moveTo>
                  <a:lnTo>
                    <a:pt x="28" y="15"/>
                  </a:lnTo>
                  <a:lnTo>
                    <a:pt x="25" y="7"/>
                  </a:lnTo>
                  <a:lnTo>
                    <a:pt x="20" y="2"/>
                  </a:lnTo>
                  <a:lnTo>
                    <a:pt x="13" y="0"/>
                  </a:lnTo>
                  <a:lnTo>
                    <a:pt x="8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3" y="23"/>
                  </a:lnTo>
                  <a:lnTo>
                    <a:pt x="8" y="26"/>
                  </a:lnTo>
                  <a:lnTo>
                    <a:pt x="13" y="27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4" y="23"/>
                  </a:lnTo>
                  <a:lnTo>
                    <a:pt x="24" y="24"/>
                  </a:lnTo>
                  <a:lnTo>
                    <a:pt x="24" y="27"/>
                  </a:lnTo>
                  <a:lnTo>
                    <a:pt x="22" y="40"/>
                  </a:lnTo>
                  <a:lnTo>
                    <a:pt x="18" y="52"/>
                  </a:lnTo>
                  <a:lnTo>
                    <a:pt x="13" y="62"/>
                  </a:lnTo>
                  <a:lnTo>
                    <a:pt x="7" y="70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5" y="76"/>
                  </a:lnTo>
                  <a:lnTo>
                    <a:pt x="6" y="76"/>
                  </a:lnTo>
                  <a:lnTo>
                    <a:pt x="11" y="73"/>
                  </a:lnTo>
                  <a:lnTo>
                    <a:pt x="19" y="63"/>
                  </a:lnTo>
                  <a:lnTo>
                    <a:pt x="26" y="4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5" name="Freeform 20"/>
            <p:cNvSpPr>
              <a:spLocks noChangeAspect="1"/>
            </p:cNvSpPr>
            <p:nvPr/>
          </p:nvSpPr>
          <p:spPr bwMode="auto">
            <a:xfrm>
              <a:off x="2451" y="79"/>
              <a:ext cx="127" cy="116"/>
            </a:xfrm>
            <a:custGeom>
              <a:avLst/>
              <a:gdLst>
                <a:gd name="T0" fmla="*/ 79 w 127"/>
                <a:gd name="T1" fmla="*/ 33 h 116"/>
                <a:gd name="T2" fmla="*/ 82 w 127"/>
                <a:gd name="T3" fmla="*/ 23 h 116"/>
                <a:gd name="T4" fmla="*/ 88 w 127"/>
                <a:gd name="T5" fmla="*/ 13 h 116"/>
                <a:gd name="T6" fmla="*/ 97 w 127"/>
                <a:gd name="T7" fmla="*/ 7 h 116"/>
                <a:gd name="T8" fmla="*/ 105 w 127"/>
                <a:gd name="T9" fmla="*/ 6 h 116"/>
                <a:gd name="T10" fmla="*/ 112 w 127"/>
                <a:gd name="T11" fmla="*/ 7 h 116"/>
                <a:gd name="T12" fmla="*/ 111 w 127"/>
                <a:gd name="T13" fmla="*/ 11 h 116"/>
                <a:gd name="T14" fmla="*/ 104 w 127"/>
                <a:gd name="T15" fmla="*/ 18 h 116"/>
                <a:gd name="T16" fmla="*/ 104 w 127"/>
                <a:gd name="T17" fmla="*/ 26 h 116"/>
                <a:gd name="T18" fmla="*/ 109 w 127"/>
                <a:gd name="T19" fmla="*/ 31 h 116"/>
                <a:gd name="T20" fmla="*/ 118 w 127"/>
                <a:gd name="T21" fmla="*/ 31 h 116"/>
                <a:gd name="T22" fmla="*/ 126 w 127"/>
                <a:gd name="T23" fmla="*/ 23 h 116"/>
                <a:gd name="T24" fmla="*/ 124 w 127"/>
                <a:gd name="T25" fmla="*/ 9 h 116"/>
                <a:gd name="T26" fmla="*/ 111 w 127"/>
                <a:gd name="T27" fmla="*/ 1 h 116"/>
                <a:gd name="T28" fmla="*/ 93 w 127"/>
                <a:gd name="T29" fmla="*/ 2 h 116"/>
                <a:gd name="T30" fmla="*/ 80 w 127"/>
                <a:gd name="T31" fmla="*/ 14 h 116"/>
                <a:gd name="T32" fmla="*/ 71 w 127"/>
                <a:gd name="T33" fmla="*/ 9 h 116"/>
                <a:gd name="T34" fmla="*/ 56 w 127"/>
                <a:gd name="T35" fmla="*/ 1 h 116"/>
                <a:gd name="T36" fmla="*/ 32 w 127"/>
                <a:gd name="T37" fmla="*/ 5 h 116"/>
                <a:gd name="T38" fmla="*/ 11 w 127"/>
                <a:gd name="T39" fmla="*/ 30 h 116"/>
                <a:gd name="T40" fmla="*/ 9 w 127"/>
                <a:gd name="T41" fmla="*/ 42 h 116"/>
                <a:gd name="T42" fmla="*/ 13 w 127"/>
                <a:gd name="T43" fmla="*/ 41 h 116"/>
                <a:gd name="T44" fmla="*/ 18 w 127"/>
                <a:gd name="T45" fmla="*/ 30 h 116"/>
                <a:gd name="T46" fmla="*/ 27 w 127"/>
                <a:gd name="T47" fmla="*/ 17 h 116"/>
                <a:gd name="T48" fmla="*/ 36 w 127"/>
                <a:gd name="T49" fmla="*/ 9 h 116"/>
                <a:gd name="T50" fmla="*/ 45 w 127"/>
                <a:gd name="T51" fmla="*/ 6 h 116"/>
                <a:gd name="T52" fmla="*/ 53 w 127"/>
                <a:gd name="T53" fmla="*/ 6 h 116"/>
                <a:gd name="T54" fmla="*/ 61 w 127"/>
                <a:gd name="T55" fmla="*/ 14 h 116"/>
                <a:gd name="T56" fmla="*/ 62 w 127"/>
                <a:gd name="T57" fmla="*/ 31 h 116"/>
                <a:gd name="T58" fmla="*/ 55 w 127"/>
                <a:gd name="T59" fmla="*/ 60 h 116"/>
                <a:gd name="T60" fmla="*/ 45 w 127"/>
                <a:gd name="T61" fmla="*/ 94 h 116"/>
                <a:gd name="T62" fmla="*/ 32 w 127"/>
                <a:gd name="T63" fmla="*/ 108 h 116"/>
                <a:gd name="T64" fmla="*/ 22 w 127"/>
                <a:gd name="T65" fmla="*/ 110 h 116"/>
                <a:gd name="T66" fmla="*/ 16 w 127"/>
                <a:gd name="T67" fmla="*/ 109 h 116"/>
                <a:gd name="T68" fmla="*/ 16 w 127"/>
                <a:gd name="T69" fmla="*/ 105 h 116"/>
                <a:gd name="T70" fmla="*/ 23 w 127"/>
                <a:gd name="T71" fmla="*/ 98 h 116"/>
                <a:gd name="T72" fmla="*/ 23 w 127"/>
                <a:gd name="T73" fmla="*/ 89 h 116"/>
                <a:gd name="T74" fmla="*/ 17 w 127"/>
                <a:gd name="T75" fmla="*/ 85 h 116"/>
                <a:gd name="T76" fmla="*/ 9 w 127"/>
                <a:gd name="T77" fmla="*/ 85 h 116"/>
                <a:gd name="T78" fmla="*/ 1 w 127"/>
                <a:gd name="T79" fmla="*/ 93 h 116"/>
                <a:gd name="T80" fmla="*/ 2 w 127"/>
                <a:gd name="T81" fmla="*/ 107 h 116"/>
                <a:gd name="T82" fmla="*/ 16 w 127"/>
                <a:gd name="T83" fmla="*/ 115 h 116"/>
                <a:gd name="T84" fmla="*/ 30 w 127"/>
                <a:gd name="T85" fmla="*/ 115 h 116"/>
                <a:gd name="T86" fmla="*/ 40 w 127"/>
                <a:gd name="T87" fmla="*/ 110 h 116"/>
                <a:gd name="T88" fmla="*/ 47 w 127"/>
                <a:gd name="T89" fmla="*/ 103 h 116"/>
                <a:gd name="T90" fmla="*/ 50 w 127"/>
                <a:gd name="T91" fmla="*/ 98 h 116"/>
                <a:gd name="T92" fmla="*/ 54 w 127"/>
                <a:gd name="T93" fmla="*/ 104 h 116"/>
                <a:gd name="T94" fmla="*/ 68 w 127"/>
                <a:gd name="T95" fmla="*/ 114 h 116"/>
                <a:gd name="T96" fmla="*/ 96 w 127"/>
                <a:gd name="T97" fmla="*/ 111 h 116"/>
                <a:gd name="T98" fmla="*/ 116 w 127"/>
                <a:gd name="T99" fmla="*/ 85 h 116"/>
                <a:gd name="T100" fmla="*/ 118 w 127"/>
                <a:gd name="T101" fmla="*/ 74 h 116"/>
                <a:gd name="T102" fmla="*/ 114 w 127"/>
                <a:gd name="T103" fmla="*/ 75 h 116"/>
                <a:gd name="T104" fmla="*/ 109 w 127"/>
                <a:gd name="T105" fmla="*/ 86 h 116"/>
                <a:gd name="T106" fmla="*/ 100 w 127"/>
                <a:gd name="T107" fmla="*/ 99 h 116"/>
                <a:gd name="T108" fmla="*/ 91 w 127"/>
                <a:gd name="T109" fmla="*/ 107 h 116"/>
                <a:gd name="T110" fmla="*/ 82 w 127"/>
                <a:gd name="T111" fmla="*/ 110 h 116"/>
                <a:gd name="T112" fmla="*/ 72 w 127"/>
                <a:gd name="T113" fmla="*/ 109 h 116"/>
                <a:gd name="T114" fmla="*/ 66 w 127"/>
                <a:gd name="T115" fmla="*/ 100 h 116"/>
                <a:gd name="T116" fmla="*/ 65 w 127"/>
                <a:gd name="T117" fmla="*/ 89 h 116"/>
                <a:gd name="T118" fmla="*/ 67 w 127"/>
                <a:gd name="T119" fmla="*/ 78 h 116"/>
                <a:gd name="T120" fmla="*/ 78 w 127"/>
                <a:gd name="T121" fmla="*/ 3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7" h="116">
                  <a:moveTo>
                    <a:pt x="78" y="36"/>
                  </a:moveTo>
                  <a:lnTo>
                    <a:pt x="79" y="33"/>
                  </a:lnTo>
                  <a:lnTo>
                    <a:pt x="80" y="28"/>
                  </a:lnTo>
                  <a:lnTo>
                    <a:pt x="82" y="23"/>
                  </a:lnTo>
                  <a:lnTo>
                    <a:pt x="84" y="18"/>
                  </a:lnTo>
                  <a:lnTo>
                    <a:pt x="88" y="13"/>
                  </a:lnTo>
                  <a:lnTo>
                    <a:pt x="92" y="9"/>
                  </a:lnTo>
                  <a:lnTo>
                    <a:pt x="97" y="7"/>
                  </a:lnTo>
                  <a:lnTo>
                    <a:pt x="103" y="6"/>
                  </a:lnTo>
                  <a:lnTo>
                    <a:pt x="105" y="6"/>
                  </a:lnTo>
                  <a:lnTo>
                    <a:pt x="108" y="6"/>
                  </a:lnTo>
                  <a:lnTo>
                    <a:pt x="112" y="7"/>
                  </a:lnTo>
                  <a:lnTo>
                    <a:pt x="116" y="9"/>
                  </a:lnTo>
                  <a:lnTo>
                    <a:pt x="111" y="11"/>
                  </a:lnTo>
                  <a:lnTo>
                    <a:pt x="107" y="14"/>
                  </a:lnTo>
                  <a:lnTo>
                    <a:pt x="104" y="18"/>
                  </a:lnTo>
                  <a:lnTo>
                    <a:pt x="103" y="23"/>
                  </a:lnTo>
                  <a:lnTo>
                    <a:pt x="104" y="26"/>
                  </a:lnTo>
                  <a:lnTo>
                    <a:pt x="106" y="29"/>
                  </a:lnTo>
                  <a:lnTo>
                    <a:pt x="109" y="31"/>
                  </a:lnTo>
                  <a:lnTo>
                    <a:pt x="113" y="32"/>
                  </a:lnTo>
                  <a:lnTo>
                    <a:pt x="118" y="31"/>
                  </a:lnTo>
                  <a:lnTo>
                    <a:pt x="122" y="28"/>
                  </a:lnTo>
                  <a:lnTo>
                    <a:pt x="126" y="23"/>
                  </a:lnTo>
                  <a:lnTo>
                    <a:pt x="127" y="17"/>
                  </a:lnTo>
                  <a:lnTo>
                    <a:pt x="124" y="9"/>
                  </a:lnTo>
                  <a:lnTo>
                    <a:pt x="118" y="3"/>
                  </a:lnTo>
                  <a:lnTo>
                    <a:pt x="111" y="1"/>
                  </a:lnTo>
                  <a:lnTo>
                    <a:pt x="103" y="0"/>
                  </a:lnTo>
                  <a:lnTo>
                    <a:pt x="93" y="2"/>
                  </a:lnTo>
                  <a:lnTo>
                    <a:pt x="85" y="7"/>
                  </a:lnTo>
                  <a:lnTo>
                    <a:pt x="80" y="14"/>
                  </a:lnTo>
                  <a:lnTo>
                    <a:pt x="77" y="19"/>
                  </a:lnTo>
                  <a:lnTo>
                    <a:pt x="71" y="9"/>
                  </a:lnTo>
                  <a:lnTo>
                    <a:pt x="63" y="3"/>
                  </a:lnTo>
                  <a:lnTo>
                    <a:pt x="56" y="1"/>
                  </a:lnTo>
                  <a:lnTo>
                    <a:pt x="49" y="0"/>
                  </a:lnTo>
                  <a:lnTo>
                    <a:pt x="32" y="5"/>
                  </a:lnTo>
                  <a:lnTo>
                    <a:pt x="19" y="17"/>
                  </a:lnTo>
                  <a:lnTo>
                    <a:pt x="11" y="30"/>
                  </a:lnTo>
                  <a:lnTo>
                    <a:pt x="8" y="39"/>
                  </a:lnTo>
                  <a:lnTo>
                    <a:pt x="9" y="42"/>
                  </a:lnTo>
                  <a:lnTo>
                    <a:pt x="11" y="42"/>
                  </a:lnTo>
                  <a:lnTo>
                    <a:pt x="13" y="41"/>
                  </a:lnTo>
                  <a:lnTo>
                    <a:pt x="15" y="39"/>
                  </a:lnTo>
                  <a:lnTo>
                    <a:pt x="18" y="30"/>
                  </a:lnTo>
                  <a:lnTo>
                    <a:pt x="22" y="22"/>
                  </a:lnTo>
                  <a:lnTo>
                    <a:pt x="27" y="17"/>
                  </a:lnTo>
                  <a:lnTo>
                    <a:pt x="32" y="12"/>
                  </a:lnTo>
                  <a:lnTo>
                    <a:pt x="36" y="9"/>
                  </a:lnTo>
                  <a:lnTo>
                    <a:pt x="41" y="7"/>
                  </a:lnTo>
                  <a:lnTo>
                    <a:pt x="45" y="6"/>
                  </a:lnTo>
                  <a:lnTo>
                    <a:pt x="49" y="6"/>
                  </a:lnTo>
                  <a:lnTo>
                    <a:pt x="53" y="6"/>
                  </a:lnTo>
                  <a:lnTo>
                    <a:pt x="57" y="8"/>
                  </a:lnTo>
                  <a:lnTo>
                    <a:pt x="61" y="14"/>
                  </a:lnTo>
                  <a:lnTo>
                    <a:pt x="62" y="23"/>
                  </a:lnTo>
                  <a:lnTo>
                    <a:pt x="62" y="31"/>
                  </a:lnTo>
                  <a:lnTo>
                    <a:pt x="59" y="43"/>
                  </a:lnTo>
                  <a:lnTo>
                    <a:pt x="55" y="60"/>
                  </a:lnTo>
                  <a:lnTo>
                    <a:pt x="49" y="84"/>
                  </a:lnTo>
                  <a:lnTo>
                    <a:pt x="45" y="94"/>
                  </a:lnTo>
                  <a:lnTo>
                    <a:pt x="39" y="103"/>
                  </a:lnTo>
                  <a:lnTo>
                    <a:pt x="32" y="108"/>
                  </a:lnTo>
                  <a:lnTo>
                    <a:pt x="24" y="110"/>
                  </a:lnTo>
                  <a:lnTo>
                    <a:pt x="22" y="110"/>
                  </a:lnTo>
                  <a:lnTo>
                    <a:pt x="19" y="110"/>
                  </a:lnTo>
                  <a:lnTo>
                    <a:pt x="16" y="109"/>
                  </a:lnTo>
                  <a:lnTo>
                    <a:pt x="12" y="107"/>
                  </a:lnTo>
                  <a:lnTo>
                    <a:pt x="16" y="105"/>
                  </a:lnTo>
                  <a:lnTo>
                    <a:pt x="20" y="102"/>
                  </a:lnTo>
                  <a:lnTo>
                    <a:pt x="23" y="98"/>
                  </a:lnTo>
                  <a:lnTo>
                    <a:pt x="24" y="93"/>
                  </a:lnTo>
                  <a:lnTo>
                    <a:pt x="23" y="89"/>
                  </a:lnTo>
                  <a:lnTo>
                    <a:pt x="20" y="86"/>
                  </a:lnTo>
                  <a:lnTo>
                    <a:pt x="17" y="85"/>
                  </a:lnTo>
                  <a:lnTo>
                    <a:pt x="14" y="84"/>
                  </a:lnTo>
                  <a:lnTo>
                    <a:pt x="9" y="85"/>
                  </a:lnTo>
                  <a:lnTo>
                    <a:pt x="4" y="88"/>
                  </a:lnTo>
                  <a:lnTo>
                    <a:pt x="1" y="93"/>
                  </a:lnTo>
                  <a:lnTo>
                    <a:pt x="0" y="99"/>
                  </a:lnTo>
                  <a:lnTo>
                    <a:pt x="2" y="107"/>
                  </a:lnTo>
                  <a:lnTo>
                    <a:pt x="8" y="112"/>
                  </a:lnTo>
                  <a:lnTo>
                    <a:pt x="16" y="115"/>
                  </a:lnTo>
                  <a:lnTo>
                    <a:pt x="24" y="116"/>
                  </a:lnTo>
                  <a:lnTo>
                    <a:pt x="30" y="115"/>
                  </a:lnTo>
                  <a:lnTo>
                    <a:pt x="35" y="113"/>
                  </a:lnTo>
                  <a:lnTo>
                    <a:pt x="40" y="110"/>
                  </a:lnTo>
                  <a:lnTo>
                    <a:pt x="44" y="107"/>
                  </a:lnTo>
                  <a:lnTo>
                    <a:pt x="47" y="103"/>
                  </a:lnTo>
                  <a:lnTo>
                    <a:pt x="49" y="100"/>
                  </a:lnTo>
                  <a:lnTo>
                    <a:pt x="50" y="98"/>
                  </a:lnTo>
                  <a:lnTo>
                    <a:pt x="51" y="96"/>
                  </a:lnTo>
                  <a:lnTo>
                    <a:pt x="54" y="104"/>
                  </a:lnTo>
                  <a:lnTo>
                    <a:pt x="60" y="110"/>
                  </a:lnTo>
                  <a:lnTo>
                    <a:pt x="68" y="114"/>
                  </a:lnTo>
                  <a:lnTo>
                    <a:pt x="78" y="116"/>
                  </a:lnTo>
                  <a:lnTo>
                    <a:pt x="96" y="111"/>
                  </a:lnTo>
                  <a:lnTo>
                    <a:pt x="108" y="99"/>
                  </a:lnTo>
                  <a:lnTo>
                    <a:pt x="116" y="85"/>
                  </a:lnTo>
                  <a:lnTo>
                    <a:pt x="119" y="76"/>
                  </a:lnTo>
                  <a:lnTo>
                    <a:pt x="118" y="74"/>
                  </a:lnTo>
                  <a:lnTo>
                    <a:pt x="116" y="74"/>
                  </a:lnTo>
                  <a:lnTo>
                    <a:pt x="114" y="75"/>
                  </a:lnTo>
                  <a:lnTo>
                    <a:pt x="113" y="77"/>
                  </a:lnTo>
                  <a:lnTo>
                    <a:pt x="109" y="86"/>
                  </a:lnTo>
                  <a:lnTo>
                    <a:pt x="105" y="94"/>
                  </a:lnTo>
                  <a:lnTo>
                    <a:pt x="100" y="99"/>
                  </a:lnTo>
                  <a:lnTo>
                    <a:pt x="96" y="104"/>
                  </a:lnTo>
                  <a:lnTo>
                    <a:pt x="91" y="107"/>
                  </a:lnTo>
                  <a:lnTo>
                    <a:pt x="86" y="109"/>
                  </a:lnTo>
                  <a:lnTo>
                    <a:pt x="82" y="110"/>
                  </a:lnTo>
                  <a:lnTo>
                    <a:pt x="79" y="110"/>
                  </a:lnTo>
                  <a:lnTo>
                    <a:pt x="72" y="109"/>
                  </a:lnTo>
                  <a:lnTo>
                    <a:pt x="68" y="105"/>
                  </a:lnTo>
                  <a:lnTo>
                    <a:pt x="66" y="100"/>
                  </a:lnTo>
                  <a:lnTo>
                    <a:pt x="65" y="93"/>
                  </a:lnTo>
                  <a:lnTo>
                    <a:pt x="65" y="89"/>
                  </a:lnTo>
                  <a:lnTo>
                    <a:pt x="66" y="84"/>
                  </a:lnTo>
                  <a:lnTo>
                    <a:pt x="67" y="78"/>
                  </a:lnTo>
                  <a:lnTo>
                    <a:pt x="69" y="71"/>
                  </a:lnTo>
                  <a:lnTo>
                    <a:pt x="78" y="3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" name="Freeform 21"/>
            <p:cNvSpPr>
              <a:spLocks noChangeAspect="1"/>
            </p:cNvSpPr>
            <p:nvPr/>
          </p:nvSpPr>
          <p:spPr bwMode="auto">
            <a:xfrm>
              <a:off x="2595" y="0"/>
              <a:ext cx="35" cy="256"/>
            </a:xfrm>
            <a:custGeom>
              <a:avLst/>
              <a:gdLst>
                <a:gd name="T0" fmla="*/ 35 w 35"/>
                <a:gd name="T1" fmla="*/ 0 h 256"/>
                <a:gd name="T2" fmla="*/ 0 w 35"/>
                <a:gd name="T3" fmla="*/ 0 h 256"/>
                <a:gd name="T4" fmla="*/ 0 w 35"/>
                <a:gd name="T5" fmla="*/ 10 h 256"/>
                <a:gd name="T6" fmla="*/ 24 w 35"/>
                <a:gd name="T7" fmla="*/ 10 h 256"/>
                <a:gd name="T8" fmla="*/ 24 w 35"/>
                <a:gd name="T9" fmla="*/ 246 h 256"/>
                <a:gd name="T10" fmla="*/ 0 w 35"/>
                <a:gd name="T11" fmla="*/ 246 h 256"/>
                <a:gd name="T12" fmla="*/ 0 w 35"/>
                <a:gd name="T13" fmla="*/ 256 h 256"/>
                <a:gd name="T14" fmla="*/ 35 w 35"/>
                <a:gd name="T15" fmla="*/ 256 h 256"/>
                <a:gd name="T16" fmla="*/ 35 w 35"/>
                <a:gd name="T1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56">
                  <a:moveTo>
                    <a:pt x="35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24" y="10"/>
                  </a:lnTo>
                  <a:lnTo>
                    <a:pt x="24" y="246"/>
                  </a:lnTo>
                  <a:lnTo>
                    <a:pt x="0" y="246"/>
                  </a:lnTo>
                  <a:lnTo>
                    <a:pt x="0" y="256"/>
                  </a:lnTo>
                  <a:lnTo>
                    <a:pt x="35" y="256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7" name="Freeform 22"/>
            <p:cNvSpPr>
              <a:spLocks noChangeAspect="1"/>
            </p:cNvSpPr>
            <p:nvPr/>
          </p:nvSpPr>
          <p:spPr bwMode="auto">
            <a:xfrm>
              <a:off x="2737" y="123"/>
              <a:ext cx="156" cy="10"/>
            </a:xfrm>
            <a:custGeom>
              <a:avLst/>
              <a:gdLst>
                <a:gd name="T0" fmla="*/ 147 w 156"/>
                <a:gd name="T1" fmla="*/ 10 h 10"/>
                <a:gd name="T2" fmla="*/ 150 w 156"/>
                <a:gd name="T3" fmla="*/ 10 h 10"/>
                <a:gd name="T4" fmla="*/ 153 w 156"/>
                <a:gd name="T5" fmla="*/ 10 h 10"/>
                <a:gd name="T6" fmla="*/ 155 w 156"/>
                <a:gd name="T7" fmla="*/ 8 h 10"/>
                <a:gd name="T8" fmla="*/ 156 w 156"/>
                <a:gd name="T9" fmla="*/ 5 h 10"/>
                <a:gd name="T10" fmla="*/ 155 w 156"/>
                <a:gd name="T11" fmla="*/ 2 h 10"/>
                <a:gd name="T12" fmla="*/ 153 w 156"/>
                <a:gd name="T13" fmla="*/ 1 h 10"/>
                <a:gd name="T14" fmla="*/ 150 w 156"/>
                <a:gd name="T15" fmla="*/ 0 h 10"/>
                <a:gd name="T16" fmla="*/ 147 w 156"/>
                <a:gd name="T17" fmla="*/ 0 h 10"/>
                <a:gd name="T18" fmla="*/ 9 w 156"/>
                <a:gd name="T19" fmla="*/ 0 h 10"/>
                <a:gd name="T20" fmla="*/ 6 w 156"/>
                <a:gd name="T21" fmla="*/ 0 h 10"/>
                <a:gd name="T22" fmla="*/ 3 w 156"/>
                <a:gd name="T23" fmla="*/ 1 h 10"/>
                <a:gd name="T24" fmla="*/ 1 w 156"/>
                <a:gd name="T25" fmla="*/ 2 h 10"/>
                <a:gd name="T26" fmla="*/ 0 w 156"/>
                <a:gd name="T27" fmla="*/ 5 h 10"/>
                <a:gd name="T28" fmla="*/ 1 w 156"/>
                <a:gd name="T29" fmla="*/ 8 h 10"/>
                <a:gd name="T30" fmla="*/ 3 w 156"/>
                <a:gd name="T31" fmla="*/ 10 h 10"/>
                <a:gd name="T32" fmla="*/ 6 w 156"/>
                <a:gd name="T33" fmla="*/ 10 h 10"/>
                <a:gd name="T34" fmla="*/ 9 w 156"/>
                <a:gd name="T35" fmla="*/ 10 h 10"/>
                <a:gd name="T36" fmla="*/ 147 w 156"/>
                <a:gd name="T3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10">
                  <a:moveTo>
                    <a:pt x="147" y="10"/>
                  </a:moveTo>
                  <a:lnTo>
                    <a:pt x="150" y="10"/>
                  </a:lnTo>
                  <a:lnTo>
                    <a:pt x="153" y="10"/>
                  </a:lnTo>
                  <a:lnTo>
                    <a:pt x="155" y="8"/>
                  </a:lnTo>
                  <a:lnTo>
                    <a:pt x="156" y="5"/>
                  </a:lnTo>
                  <a:lnTo>
                    <a:pt x="155" y="2"/>
                  </a:lnTo>
                  <a:lnTo>
                    <a:pt x="153" y="1"/>
                  </a:lnTo>
                  <a:lnTo>
                    <a:pt x="150" y="0"/>
                  </a:lnTo>
                  <a:lnTo>
                    <a:pt x="147" y="0"/>
                  </a:lnTo>
                  <a:lnTo>
                    <a:pt x="9" y="0"/>
                  </a:lnTo>
                  <a:lnTo>
                    <a:pt x="6" y="0"/>
                  </a:lnTo>
                  <a:lnTo>
                    <a:pt x="3" y="1"/>
                  </a:lnTo>
                  <a:lnTo>
                    <a:pt x="1" y="2"/>
                  </a:lnTo>
                  <a:lnTo>
                    <a:pt x="0" y="5"/>
                  </a:lnTo>
                  <a:lnTo>
                    <a:pt x="1" y="8"/>
                  </a:lnTo>
                  <a:lnTo>
                    <a:pt x="3" y="10"/>
                  </a:lnTo>
                  <a:lnTo>
                    <a:pt x="6" y="10"/>
                  </a:lnTo>
                  <a:lnTo>
                    <a:pt x="9" y="10"/>
                  </a:lnTo>
                  <a:lnTo>
                    <a:pt x="147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8" name="Freeform 23"/>
            <p:cNvSpPr>
              <a:spLocks noChangeAspect="1"/>
            </p:cNvSpPr>
            <p:nvPr/>
          </p:nvSpPr>
          <p:spPr bwMode="auto">
            <a:xfrm>
              <a:off x="2980" y="18"/>
              <a:ext cx="185" cy="174"/>
            </a:xfrm>
            <a:custGeom>
              <a:avLst/>
              <a:gdLst>
                <a:gd name="T0" fmla="*/ 171 w 185"/>
                <a:gd name="T1" fmla="*/ 112 h 174"/>
                <a:gd name="T2" fmla="*/ 171 w 185"/>
                <a:gd name="T3" fmla="*/ 109 h 174"/>
                <a:gd name="T4" fmla="*/ 166 w 185"/>
                <a:gd name="T5" fmla="*/ 109 h 174"/>
                <a:gd name="T6" fmla="*/ 160 w 185"/>
                <a:gd name="T7" fmla="*/ 124 h 174"/>
                <a:gd name="T8" fmla="*/ 148 w 185"/>
                <a:gd name="T9" fmla="*/ 145 h 174"/>
                <a:gd name="T10" fmla="*/ 133 w 185"/>
                <a:gd name="T11" fmla="*/ 159 h 174"/>
                <a:gd name="T12" fmla="*/ 111 w 185"/>
                <a:gd name="T13" fmla="*/ 165 h 174"/>
                <a:gd name="T14" fmla="*/ 59 w 185"/>
                <a:gd name="T15" fmla="*/ 166 h 174"/>
                <a:gd name="T16" fmla="*/ 53 w 185"/>
                <a:gd name="T17" fmla="*/ 166 h 174"/>
                <a:gd name="T18" fmla="*/ 50 w 185"/>
                <a:gd name="T19" fmla="*/ 163 h 174"/>
                <a:gd name="T20" fmla="*/ 51 w 185"/>
                <a:gd name="T21" fmla="*/ 157 h 174"/>
                <a:gd name="T22" fmla="*/ 94 w 185"/>
                <a:gd name="T23" fmla="*/ 88 h 174"/>
                <a:gd name="T24" fmla="*/ 106 w 185"/>
                <a:gd name="T25" fmla="*/ 88 h 174"/>
                <a:gd name="T26" fmla="*/ 113 w 185"/>
                <a:gd name="T27" fmla="*/ 91 h 174"/>
                <a:gd name="T28" fmla="*/ 115 w 185"/>
                <a:gd name="T29" fmla="*/ 95 h 174"/>
                <a:gd name="T30" fmla="*/ 115 w 185"/>
                <a:gd name="T31" fmla="*/ 99 h 174"/>
                <a:gd name="T32" fmla="*/ 114 w 185"/>
                <a:gd name="T33" fmla="*/ 112 h 174"/>
                <a:gd name="T34" fmla="*/ 114 w 185"/>
                <a:gd name="T35" fmla="*/ 117 h 174"/>
                <a:gd name="T36" fmla="*/ 118 w 185"/>
                <a:gd name="T37" fmla="*/ 116 h 174"/>
                <a:gd name="T38" fmla="*/ 134 w 185"/>
                <a:gd name="T39" fmla="*/ 52 h 174"/>
                <a:gd name="T40" fmla="*/ 131 w 185"/>
                <a:gd name="T41" fmla="*/ 50 h 174"/>
                <a:gd name="T42" fmla="*/ 128 w 185"/>
                <a:gd name="T43" fmla="*/ 54 h 174"/>
                <a:gd name="T44" fmla="*/ 124 w 185"/>
                <a:gd name="T45" fmla="*/ 66 h 174"/>
                <a:gd name="T46" fmla="*/ 118 w 185"/>
                <a:gd name="T47" fmla="*/ 74 h 174"/>
                <a:gd name="T48" fmla="*/ 109 w 185"/>
                <a:gd name="T49" fmla="*/ 78 h 174"/>
                <a:gd name="T50" fmla="*/ 95 w 185"/>
                <a:gd name="T51" fmla="*/ 80 h 174"/>
                <a:gd name="T52" fmla="*/ 86 w 185"/>
                <a:gd name="T53" fmla="*/ 18 h 174"/>
                <a:gd name="T54" fmla="*/ 90 w 185"/>
                <a:gd name="T55" fmla="*/ 9 h 174"/>
                <a:gd name="T56" fmla="*/ 100 w 185"/>
                <a:gd name="T57" fmla="*/ 8 h 174"/>
                <a:gd name="T58" fmla="*/ 146 w 185"/>
                <a:gd name="T59" fmla="*/ 8 h 174"/>
                <a:gd name="T60" fmla="*/ 161 w 185"/>
                <a:gd name="T61" fmla="*/ 11 h 174"/>
                <a:gd name="T62" fmla="*/ 170 w 185"/>
                <a:gd name="T63" fmla="*/ 18 h 174"/>
                <a:gd name="T64" fmla="*/ 174 w 185"/>
                <a:gd name="T65" fmla="*/ 29 h 174"/>
                <a:gd name="T66" fmla="*/ 174 w 185"/>
                <a:gd name="T67" fmla="*/ 40 h 174"/>
                <a:gd name="T68" fmla="*/ 174 w 185"/>
                <a:gd name="T69" fmla="*/ 46 h 174"/>
                <a:gd name="T70" fmla="*/ 173 w 185"/>
                <a:gd name="T71" fmla="*/ 55 h 174"/>
                <a:gd name="T72" fmla="*/ 176 w 185"/>
                <a:gd name="T73" fmla="*/ 58 h 174"/>
                <a:gd name="T74" fmla="*/ 179 w 185"/>
                <a:gd name="T75" fmla="*/ 51 h 174"/>
                <a:gd name="T76" fmla="*/ 185 w 185"/>
                <a:gd name="T77" fmla="*/ 3 h 174"/>
                <a:gd name="T78" fmla="*/ 182 w 185"/>
                <a:gd name="T79" fmla="*/ 0 h 174"/>
                <a:gd name="T80" fmla="*/ 49 w 185"/>
                <a:gd name="T81" fmla="*/ 0 h 174"/>
                <a:gd name="T82" fmla="*/ 44 w 185"/>
                <a:gd name="T83" fmla="*/ 1 h 174"/>
                <a:gd name="T84" fmla="*/ 42 w 185"/>
                <a:gd name="T85" fmla="*/ 5 h 174"/>
                <a:gd name="T86" fmla="*/ 49 w 185"/>
                <a:gd name="T87" fmla="*/ 8 h 174"/>
                <a:gd name="T88" fmla="*/ 61 w 185"/>
                <a:gd name="T89" fmla="*/ 8 h 174"/>
                <a:gd name="T90" fmla="*/ 65 w 185"/>
                <a:gd name="T91" fmla="*/ 13 h 174"/>
                <a:gd name="T92" fmla="*/ 64 w 185"/>
                <a:gd name="T93" fmla="*/ 19 h 174"/>
                <a:gd name="T94" fmla="*/ 30 w 185"/>
                <a:gd name="T95" fmla="*/ 157 h 174"/>
                <a:gd name="T96" fmla="*/ 27 w 185"/>
                <a:gd name="T97" fmla="*/ 162 h 174"/>
                <a:gd name="T98" fmla="*/ 23 w 185"/>
                <a:gd name="T99" fmla="*/ 165 h 174"/>
                <a:gd name="T100" fmla="*/ 14 w 185"/>
                <a:gd name="T101" fmla="*/ 166 h 174"/>
                <a:gd name="T102" fmla="*/ 5 w 185"/>
                <a:gd name="T103" fmla="*/ 166 h 174"/>
                <a:gd name="T104" fmla="*/ 1 w 185"/>
                <a:gd name="T105" fmla="*/ 168 h 174"/>
                <a:gd name="T106" fmla="*/ 2 w 185"/>
                <a:gd name="T107" fmla="*/ 174 h 174"/>
                <a:gd name="T108" fmla="*/ 139 w 185"/>
                <a:gd name="T109" fmla="*/ 174 h 174"/>
                <a:gd name="T110" fmla="*/ 145 w 185"/>
                <a:gd name="T111" fmla="*/ 174 h 174"/>
                <a:gd name="T112" fmla="*/ 147 w 185"/>
                <a:gd name="T113" fmla="*/ 17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5" h="174">
                  <a:moveTo>
                    <a:pt x="171" y="114"/>
                  </a:moveTo>
                  <a:lnTo>
                    <a:pt x="171" y="112"/>
                  </a:lnTo>
                  <a:lnTo>
                    <a:pt x="172" y="111"/>
                  </a:lnTo>
                  <a:lnTo>
                    <a:pt x="171" y="109"/>
                  </a:lnTo>
                  <a:lnTo>
                    <a:pt x="169" y="108"/>
                  </a:lnTo>
                  <a:lnTo>
                    <a:pt x="166" y="109"/>
                  </a:lnTo>
                  <a:lnTo>
                    <a:pt x="165" y="111"/>
                  </a:lnTo>
                  <a:lnTo>
                    <a:pt x="160" y="124"/>
                  </a:lnTo>
                  <a:lnTo>
                    <a:pt x="154" y="136"/>
                  </a:lnTo>
                  <a:lnTo>
                    <a:pt x="148" y="145"/>
                  </a:lnTo>
                  <a:lnTo>
                    <a:pt x="141" y="153"/>
                  </a:lnTo>
                  <a:lnTo>
                    <a:pt x="133" y="159"/>
                  </a:lnTo>
                  <a:lnTo>
                    <a:pt x="123" y="163"/>
                  </a:lnTo>
                  <a:lnTo>
                    <a:pt x="111" y="165"/>
                  </a:lnTo>
                  <a:lnTo>
                    <a:pt x="96" y="166"/>
                  </a:lnTo>
                  <a:lnTo>
                    <a:pt x="59" y="166"/>
                  </a:lnTo>
                  <a:lnTo>
                    <a:pt x="55" y="166"/>
                  </a:lnTo>
                  <a:lnTo>
                    <a:pt x="53" y="166"/>
                  </a:lnTo>
                  <a:lnTo>
                    <a:pt x="51" y="165"/>
                  </a:lnTo>
                  <a:lnTo>
                    <a:pt x="50" y="163"/>
                  </a:lnTo>
                  <a:lnTo>
                    <a:pt x="50" y="162"/>
                  </a:lnTo>
                  <a:lnTo>
                    <a:pt x="51" y="157"/>
                  </a:lnTo>
                  <a:lnTo>
                    <a:pt x="69" y="88"/>
                  </a:lnTo>
                  <a:lnTo>
                    <a:pt x="94" y="88"/>
                  </a:lnTo>
                  <a:lnTo>
                    <a:pt x="101" y="88"/>
                  </a:lnTo>
                  <a:lnTo>
                    <a:pt x="106" y="88"/>
                  </a:lnTo>
                  <a:lnTo>
                    <a:pt x="110" y="90"/>
                  </a:lnTo>
                  <a:lnTo>
                    <a:pt x="113" y="91"/>
                  </a:lnTo>
                  <a:lnTo>
                    <a:pt x="114" y="93"/>
                  </a:lnTo>
                  <a:lnTo>
                    <a:pt x="115" y="95"/>
                  </a:lnTo>
                  <a:lnTo>
                    <a:pt x="115" y="97"/>
                  </a:lnTo>
                  <a:lnTo>
                    <a:pt x="115" y="99"/>
                  </a:lnTo>
                  <a:lnTo>
                    <a:pt x="115" y="103"/>
                  </a:lnTo>
                  <a:lnTo>
                    <a:pt x="114" y="112"/>
                  </a:lnTo>
                  <a:lnTo>
                    <a:pt x="113" y="115"/>
                  </a:lnTo>
                  <a:lnTo>
                    <a:pt x="114" y="117"/>
                  </a:lnTo>
                  <a:lnTo>
                    <a:pt x="116" y="118"/>
                  </a:lnTo>
                  <a:lnTo>
                    <a:pt x="118" y="116"/>
                  </a:lnTo>
                  <a:lnTo>
                    <a:pt x="120" y="112"/>
                  </a:lnTo>
                  <a:lnTo>
                    <a:pt x="134" y="52"/>
                  </a:lnTo>
                  <a:lnTo>
                    <a:pt x="134" y="51"/>
                  </a:lnTo>
                  <a:lnTo>
                    <a:pt x="131" y="50"/>
                  </a:lnTo>
                  <a:lnTo>
                    <a:pt x="129" y="51"/>
                  </a:lnTo>
                  <a:lnTo>
                    <a:pt x="128" y="54"/>
                  </a:lnTo>
                  <a:lnTo>
                    <a:pt x="126" y="61"/>
                  </a:lnTo>
                  <a:lnTo>
                    <a:pt x="124" y="66"/>
                  </a:lnTo>
                  <a:lnTo>
                    <a:pt x="121" y="71"/>
                  </a:lnTo>
                  <a:lnTo>
                    <a:pt x="118" y="74"/>
                  </a:lnTo>
                  <a:lnTo>
                    <a:pt x="114" y="77"/>
                  </a:lnTo>
                  <a:lnTo>
                    <a:pt x="109" y="78"/>
                  </a:lnTo>
                  <a:lnTo>
                    <a:pt x="103" y="79"/>
                  </a:lnTo>
                  <a:lnTo>
                    <a:pt x="95" y="80"/>
                  </a:lnTo>
                  <a:lnTo>
                    <a:pt x="71" y="80"/>
                  </a:lnTo>
                  <a:lnTo>
                    <a:pt x="86" y="18"/>
                  </a:lnTo>
                  <a:lnTo>
                    <a:pt x="87" y="13"/>
                  </a:lnTo>
                  <a:lnTo>
                    <a:pt x="90" y="9"/>
                  </a:lnTo>
                  <a:lnTo>
                    <a:pt x="93" y="8"/>
                  </a:lnTo>
                  <a:lnTo>
                    <a:pt x="100" y="8"/>
                  </a:lnTo>
                  <a:lnTo>
                    <a:pt x="135" y="8"/>
                  </a:lnTo>
                  <a:lnTo>
                    <a:pt x="146" y="8"/>
                  </a:lnTo>
                  <a:lnTo>
                    <a:pt x="155" y="9"/>
                  </a:lnTo>
                  <a:lnTo>
                    <a:pt x="161" y="11"/>
                  </a:lnTo>
                  <a:lnTo>
                    <a:pt x="166" y="14"/>
                  </a:lnTo>
                  <a:lnTo>
                    <a:pt x="170" y="18"/>
                  </a:lnTo>
                  <a:lnTo>
                    <a:pt x="172" y="23"/>
                  </a:lnTo>
                  <a:lnTo>
                    <a:pt x="174" y="29"/>
                  </a:lnTo>
                  <a:lnTo>
                    <a:pt x="174" y="36"/>
                  </a:lnTo>
                  <a:lnTo>
                    <a:pt x="174" y="40"/>
                  </a:lnTo>
                  <a:lnTo>
                    <a:pt x="174" y="43"/>
                  </a:lnTo>
                  <a:lnTo>
                    <a:pt x="174" y="46"/>
                  </a:lnTo>
                  <a:lnTo>
                    <a:pt x="173" y="50"/>
                  </a:lnTo>
                  <a:lnTo>
                    <a:pt x="173" y="55"/>
                  </a:lnTo>
                  <a:lnTo>
                    <a:pt x="173" y="57"/>
                  </a:lnTo>
                  <a:lnTo>
                    <a:pt x="176" y="58"/>
                  </a:lnTo>
                  <a:lnTo>
                    <a:pt x="178" y="56"/>
                  </a:lnTo>
                  <a:lnTo>
                    <a:pt x="179" y="51"/>
                  </a:lnTo>
                  <a:lnTo>
                    <a:pt x="185" y="7"/>
                  </a:lnTo>
                  <a:lnTo>
                    <a:pt x="185" y="3"/>
                  </a:lnTo>
                  <a:lnTo>
                    <a:pt x="184" y="1"/>
                  </a:lnTo>
                  <a:lnTo>
                    <a:pt x="182" y="0"/>
                  </a:lnTo>
                  <a:lnTo>
                    <a:pt x="178" y="0"/>
                  </a:lnTo>
                  <a:lnTo>
                    <a:pt x="49" y="0"/>
                  </a:lnTo>
                  <a:lnTo>
                    <a:pt x="46" y="0"/>
                  </a:lnTo>
                  <a:lnTo>
                    <a:pt x="44" y="1"/>
                  </a:lnTo>
                  <a:lnTo>
                    <a:pt x="42" y="2"/>
                  </a:lnTo>
                  <a:lnTo>
                    <a:pt x="42" y="5"/>
                  </a:lnTo>
                  <a:lnTo>
                    <a:pt x="43" y="8"/>
                  </a:lnTo>
                  <a:lnTo>
                    <a:pt x="49" y="8"/>
                  </a:lnTo>
                  <a:lnTo>
                    <a:pt x="55" y="8"/>
                  </a:lnTo>
                  <a:lnTo>
                    <a:pt x="61" y="8"/>
                  </a:lnTo>
                  <a:lnTo>
                    <a:pt x="64" y="10"/>
                  </a:lnTo>
                  <a:lnTo>
                    <a:pt x="65" y="13"/>
                  </a:lnTo>
                  <a:lnTo>
                    <a:pt x="65" y="14"/>
                  </a:lnTo>
                  <a:lnTo>
                    <a:pt x="64" y="19"/>
                  </a:lnTo>
                  <a:lnTo>
                    <a:pt x="31" y="154"/>
                  </a:lnTo>
                  <a:lnTo>
                    <a:pt x="30" y="157"/>
                  </a:lnTo>
                  <a:lnTo>
                    <a:pt x="29" y="160"/>
                  </a:lnTo>
                  <a:lnTo>
                    <a:pt x="27" y="162"/>
                  </a:lnTo>
                  <a:lnTo>
                    <a:pt x="26" y="164"/>
                  </a:lnTo>
                  <a:lnTo>
                    <a:pt x="23" y="165"/>
                  </a:lnTo>
                  <a:lnTo>
                    <a:pt x="19" y="166"/>
                  </a:lnTo>
                  <a:lnTo>
                    <a:pt x="14" y="166"/>
                  </a:lnTo>
                  <a:lnTo>
                    <a:pt x="7" y="166"/>
                  </a:lnTo>
                  <a:lnTo>
                    <a:pt x="5" y="166"/>
                  </a:lnTo>
                  <a:lnTo>
                    <a:pt x="2" y="167"/>
                  </a:lnTo>
                  <a:lnTo>
                    <a:pt x="1" y="168"/>
                  </a:lnTo>
                  <a:lnTo>
                    <a:pt x="0" y="171"/>
                  </a:lnTo>
                  <a:lnTo>
                    <a:pt x="2" y="174"/>
                  </a:lnTo>
                  <a:lnTo>
                    <a:pt x="7" y="174"/>
                  </a:lnTo>
                  <a:lnTo>
                    <a:pt x="139" y="174"/>
                  </a:lnTo>
                  <a:lnTo>
                    <a:pt x="143" y="174"/>
                  </a:lnTo>
                  <a:lnTo>
                    <a:pt x="145" y="174"/>
                  </a:lnTo>
                  <a:lnTo>
                    <a:pt x="146" y="172"/>
                  </a:lnTo>
                  <a:lnTo>
                    <a:pt x="147" y="170"/>
                  </a:lnTo>
                  <a:lnTo>
                    <a:pt x="171" y="11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9" name="Freeform 24"/>
            <p:cNvSpPr>
              <a:spLocks noChangeAspect="1"/>
            </p:cNvSpPr>
            <p:nvPr/>
          </p:nvSpPr>
          <p:spPr bwMode="auto">
            <a:xfrm>
              <a:off x="3167" y="159"/>
              <a:ext cx="95" cy="81"/>
            </a:xfrm>
            <a:custGeom>
              <a:avLst/>
              <a:gdLst>
                <a:gd name="T0" fmla="*/ 34 w 95"/>
                <a:gd name="T1" fmla="*/ 65 h 81"/>
                <a:gd name="T2" fmla="*/ 25 w 95"/>
                <a:gd name="T3" fmla="*/ 75 h 81"/>
                <a:gd name="T4" fmla="*/ 18 w 95"/>
                <a:gd name="T5" fmla="*/ 76 h 81"/>
                <a:gd name="T6" fmla="*/ 12 w 95"/>
                <a:gd name="T7" fmla="*/ 75 h 81"/>
                <a:gd name="T8" fmla="*/ 14 w 95"/>
                <a:gd name="T9" fmla="*/ 71 h 81"/>
                <a:gd name="T10" fmla="*/ 17 w 95"/>
                <a:gd name="T11" fmla="*/ 65 h 81"/>
                <a:gd name="T12" fmla="*/ 15 w 95"/>
                <a:gd name="T13" fmla="*/ 59 h 81"/>
                <a:gd name="T14" fmla="*/ 6 w 95"/>
                <a:gd name="T15" fmla="*/ 58 h 81"/>
                <a:gd name="T16" fmla="*/ 1 w 95"/>
                <a:gd name="T17" fmla="*/ 64 h 81"/>
                <a:gd name="T18" fmla="*/ 2 w 95"/>
                <a:gd name="T19" fmla="*/ 74 h 81"/>
                <a:gd name="T20" fmla="*/ 12 w 95"/>
                <a:gd name="T21" fmla="*/ 80 h 81"/>
                <a:gd name="T22" fmla="*/ 25 w 95"/>
                <a:gd name="T23" fmla="*/ 80 h 81"/>
                <a:gd name="T24" fmla="*/ 35 w 95"/>
                <a:gd name="T25" fmla="*/ 74 h 81"/>
                <a:gd name="T26" fmla="*/ 43 w 95"/>
                <a:gd name="T27" fmla="*/ 75 h 81"/>
                <a:gd name="T28" fmla="*/ 54 w 95"/>
                <a:gd name="T29" fmla="*/ 81 h 81"/>
                <a:gd name="T30" fmla="*/ 67 w 95"/>
                <a:gd name="T31" fmla="*/ 80 h 81"/>
                <a:gd name="T32" fmla="*/ 79 w 95"/>
                <a:gd name="T33" fmla="*/ 74 h 81"/>
                <a:gd name="T34" fmla="*/ 87 w 95"/>
                <a:gd name="T35" fmla="*/ 65 h 81"/>
                <a:gd name="T36" fmla="*/ 91 w 95"/>
                <a:gd name="T37" fmla="*/ 56 h 81"/>
                <a:gd name="T38" fmla="*/ 90 w 95"/>
                <a:gd name="T39" fmla="*/ 52 h 81"/>
                <a:gd name="T40" fmla="*/ 86 w 95"/>
                <a:gd name="T41" fmla="*/ 52 h 81"/>
                <a:gd name="T42" fmla="*/ 81 w 95"/>
                <a:gd name="T43" fmla="*/ 63 h 81"/>
                <a:gd name="T44" fmla="*/ 68 w 95"/>
                <a:gd name="T45" fmla="*/ 75 h 81"/>
                <a:gd name="T46" fmla="*/ 56 w 95"/>
                <a:gd name="T47" fmla="*/ 75 h 81"/>
                <a:gd name="T48" fmla="*/ 50 w 95"/>
                <a:gd name="T49" fmla="*/ 69 h 81"/>
                <a:gd name="T50" fmla="*/ 50 w 95"/>
                <a:gd name="T51" fmla="*/ 59 h 81"/>
                <a:gd name="T52" fmla="*/ 55 w 95"/>
                <a:gd name="T53" fmla="*/ 38 h 81"/>
                <a:gd name="T54" fmla="*/ 62 w 95"/>
                <a:gd name="T55" fmla="*/ 15 h 81"/>
                <a:gd name="T56" fmla="*/ 72 w 95"/>
                <a:gd name="T57" fmla="*/ 6 h 81"/>
                <a:gd name="T58" fmla="*/ 77 w 95"/>
                <a:gd name="T59" fmla="*/ 5 h 81"/>
                <a:gd name="T60" fmla="*/ 83 w 95"/>
                <a:gd name="T61" fmla="*/ 6 h 81"/>
                <a:gd name="T62" fmla="*/ 82 w 95"/>
                <a:gd name="T63" fmla="*/ 10 h 81"/>
                <a:gd name="T64" fmla="*/ 78 w 95"/>
                <a:gd name="T65" fmla="*/ 15 h 81"/>
                <a:gd name="T66" fmla="*/ 80 w 95"/>
                <a:gd name="T67" fmla="*/ 23 h 81"/>
                <a:gd name="T68" fmla="*/ 88 w 95"/>
                <a:gd name="T69" fmla="*/ 24 h 81"/>
                <a:gd name="T70" fmla="*/ 94 w 95"/>
                <a:gd name="T71" fmla="*/ 18 h 81"/>
                <a:gd name="T72" fmla="*/ 93 w 95"/>
                <a:gd name="T73" fmla="*/ 7 h 81"/>
                <a:gd name="T74" fmla="*/ 82 w 95"/>
                <a:gd name="T75" fmla="*/ 1 h 81"/>
                <a:gd name="T76" fmla="*/ 70 w 95"/>
                <a:gd name="T77" fmla="*/ 1 h 81"/>
                <a:gd name="T78" fmla="*/ 60 w 95"/>
                <a:gd name="T79" fmla="*/ 8 h 81"/>
                <a:gd name="T80" fmla="*/ 53 w 95"/>
                <a:gd name="T81" fmla="*/ 8 h 81"/>
                <a:gd name="T82" fmla="*/ 42 w 95"/>
                <a:gd name="T83" fmla="*/ 1 h 81"/>
                <a:gd name="T84" fmla="*/ 28 w 95"/>
                <a:gd name="T85" fmla="*/ 1 h 81"/>
                <a:gd name="T86" fmla="*/ 17 w 95"/>
                <a:gd name="T87" fmla="*/ 8 h 81"/>
                <a:gd name="T88" fmla="*/ 9 w 95"/>
                <a:gd name="T89" fmla="*/ 17 h 81"/>
                <a:gd name="T90" fmla="*/ 4 w 95"/>
                <a:gd name="T91" fmla="*/ 25 h 81"/>
                <a:gd name="T92" fmla="*/ 5 w 95"/>
                <a:gd name="T93" fmla="*/ 30 h 81"/>
                <a:gd name="T94" fmla="*/ 9 w 95"/>
                <a:gd name="T95" fmla="*/ 29 h 81"/>
                <a:gd name="T96" fmla="*/ 15 w 95"/>
                <a:gd name="T97" fmla="*/ 18 h 81"/>
                <a:gd name="T98" fmla="*/ 28 w 95"/>
                <a:gd name="T99" fmla="*/ 7 h 81"/>
                <a:gd name="T100" fmla="*/ 39 w 95"/>
                <a:gd name="T101" fmla="*/ 6 h 81"/>
                <a:gd name="T102" fmla="*/ 45 w 95"/>
                <a:gd name="T103" fmla="*/ 12 h 81"/>
                <a:gd name="T104" fmla="*/ 45 w 95"/>
                <a:gd name="T105" fmla="*/ 21 h 81"/>
                <a:gd name="T106" fmla="*/ 43 w 95"/>
                <a:gd name="T107" fmla="*/ 31 h 81"/>
                <a:gd name="T108" fmla="*/ 36 w 95"/>
                <a:gd name="T109" fmla="*/ 6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5" h="81">
                  <a:moveTo>
                    <a:pt x="36" y="60"/>
                  </a:moveTo>
                  <a:lnTo>
                    <a:pt x="34" y="65"/>
                  </a:lnTo>
                  <a:lnTo>
                    <a:pt x="30" y="71"/>
                  </a:lnTo>
                  <a:lnTo>
                    <a:pt x="25" y="75"/>
                  </a:lnTo>
                  <a:lnTo>
                    <a:pt x="19" y="76"/>
                  </a:lnTo>
                  <a:lnTo>
                    <a:pt x="18" y="76"/>
                  </a:lnTo>
                  <a:lnTo>
                    <a:pt x="15" y="76"/>
                  </a:lnTo>
                  <a:lnTo>
                    <a:pt x="12" y="75"/>
                  </a:lnTo>
                  <a:lnTo>
                    <a:pt x="9" y="74"/>
                  </a:lnTo>
                  <a:lnTo>
                    <a:pt x="14" y="71"/>
                  </a:lnTo>
                  <a:lnTo>
                    <a:pt x="16" y="68"/>
                  </a:lnTo>
                  <a:lnTo>
                    <a:pt x="17" y="65"/>
                  </a:lnTo>
                  <a:lnTo>
                    <a:pt x="17" y="64"/>
                  </a:lnTo>
                  <a:lnTo>
                    <a:pt x="15" y="59"/>
                  </a:lnTo>
                  <a:lnTo>
                    <a:pt x="10" y="57"/>
                  </a:lnTo>
                  <a:lnTo>
                    <a:pt x="6" y="58"/>
                  </a:lnTo>
                  <a:lnTo>
                    <a:pt x="3" y="60"/>
                  </a:lnTo>
                  <a:lnTo>
                    <a:pt x="1" y="64"/>
                  </a:lnTo>
                  <a:lnTo>
                    <a:pt x="0" y="68"/>
                  </a:lnTo>
                  <a:lnTo>
                    <a:pt x="2" y="74"/>
                  </a:lnTo>
                  <a:lnTo>
                    <a:pt x="6" y="78"/>
                  </a:lnTo>
                  <a:lnTo>
                    <a:pt x="12" y="80"/>
                  </a:lnTo>
                  <a:lnTo>
                    <a:pt x="19" y="81"/>
                  </a:lnTo>
                  <a:lnTo>
                    <a:pt x="25" y="80"/>
                  </a:lnTo>
                  <a:lnTo>
                    <a:pt x="30" y="78"/>
                  </a:lnTo>
                  <a:lnTo>
                    <a:pt x="35" y="74"/>
                  </a:lnTo>
                  <a:lnTo>
                    <a:pt x="39" y="69"/>
                  </a:lnTo>
                  <a:lnTo>
                    <a:pt x="43" y="75"/>
                  </a:lnTo>
                  <a:lnTo>
                    <a:pt x="48" y="78"/>
                  </a:lnTo>
                  <a:lnTo>
                    <a:pt x="54" y="81"/>
                  </a:lnTo>
                  <a:lnTo>
                    <a:pt x="60" y="81"/>
                  </a:lnTo>
                  <a:lnTo>
                    <a:pt x="67" y="80"/>
                  </a:lnTo>
                  <a:lnTo>
                    <a:pt x="73" y="78"/>
                  </a:lnTo>
                  <a:lnTo>
                    <a:pt x="79" y="74"/>
                  </a:lnTo>
                  <a:lnTo>
                    <a:pt x="83" y="69"/>
                  </a:lnTo>
                  <a:lnTo>
                    <a:pt x="87" y="65"/>
                  </a:lnTo>
                  <a:lnTo>
                    <a:pt x="89" y="60"/>
                  </a:lnTo>
                  <a:lnTo>
                    <a:pt x="91" y="56"/>
                  </a:lnTo>
                  <a:lnTo>
                    <a:pt x="91" y="54"/>
                  </a:lnTo>
                  <a:lnTo>
                    <a:pt x="90" y="52"/>
                  </a:lnTo>
                  <a:lnTo>
                    <a:pt x="88" y="51"/>
                  </a:lnTo>
                  <a:lnTo>
                    <a:pt x="86" y="52"/>
                  </a:lnTo>
                  <a:lnTo>
                    <a:pt x="85" y="55"/>
                  </a:lnTo>
                  <a:lnTo>
                    <a:pt x="81" y="63"/>
                  </a:lnTo>
                  <a:lnTo>
                    <a:pt x="75" y="70"/>
                  </a:lnTo>
                  <a:lnTo>
                    <a:pt x="68" y="75"/>
                  </a:lnTo>
                  <a:lnTo>
                    <a:pt x="60" y="76"/>
                  </a:lnTo>
                  <a:lnTo>
                    <a:pt x="56" y="75"/>
                  </a:lnTo>
                  <a:lnTo>
                    <a:pt x="52" y="73"/>
                  </a:lnTo>
                  <a:lnTo>
                    <a:pt x="50" y="69"/>
                  </a:lnTo>
                  <a:lnTo>
                    <a:pt x="50" y="65"/>
                  </a:lnTo>
                  <a:lnTo>
                    <a:pt x="50" y="59"/>
                  </a:lnTo>
                  <a:lnTo>
                    <a:pt x="52" y="50"/>
                  </a:lnTo>
                  <a:lnTo>
                    <a:pt x="55" y="38"/>
                  </a:lnTo>
                  <a:lnTo>
                    <a:pt x="59" y="24"/>
                  </a:lnTo>
                  <a:lnTo>
                    <a:pt x="62" y="15"/>
                  </a:lnTo>
                  <a:lnTo>
                    <a:pt x="67" y="9"/>
                  </a:lnTo>
                  <a:lnTo>
                    <a:pt x="72" y="6"/>
                  </a:lnTo>
                  <a:lnTo>
                    <a:pt x="76" y="5"/>
                  </a:lnTo>
                  <a:lnTo>
                    <a:pt x="77" y="5"/>
                  </a:lnTo>
                  <a:lnTo>
                    <a:pt x="80" y="6"/>
                  </a:lnTo>
                  <a:lnTo>
                    <a:pt x="83" y="6"/>
                  </a:lnTo>
                  <a:lnTo>
                    <a:pt x="86" y="8"/>
                  </a:lnTo>
                  <a:lnTo>
                    <a:pt x="82" y="10"/>
                  </a:lnTo>
                  <a:lnTo>
                    <a:pt x="80" y="12"/>
                  </a:lnTo>
                  <a:lnTo>
                    <a:pt x="78" y="15"/>
                  </a:lnTo>
                  <a:lnTo>
                    <a:pt x="78" y="18"/>
                  </a:lnTo>
                  <a:lnTo>
                    <a:pt x="80" y="23"/>
                  </a:lnTo>
                  <a:lnTo>
                    <a:pt x="85" y="24"/>
                  </a:lnTo>
                  <a:lnTo>
                    <a:pt x="88" y="24"/>
                  </a:lnTo>
                  <a:lnTo>
                    <a:pt x="92" y="22"/>
                  </a:lnTo>
                  <a:lnTo>
                    <a:pt x="94" y="18"/>
                  </a:lnTo>
                  <a:lnTo>
                    <a:pt x="95" y="13"/>
                  </a:lnTo>
                  <a:lnTo>
                    <a:pt x="93" y="7"/>
                  </a:lnTo>
                  <a:lnTo>
                    <a:pt x="88" y="3"/>
                  </a:lnTo>
                  <a:lnTo>
                    <a:pt x="82" y="1"/>
                  </a:lnTo>
                  <a:lnTo>
                    <a:pt x="77" y="0"/>
                  </a:lnTo>
                  <a:lnTo>
                    <a:pt x="70" y="1"/>
                  </a:lnTo>
                  <a:lnTo>
                    <a:pt x="65" y="4"/>
                  </a:lnTo>
                  <a:lnTo>
                    <a:pt x="60" y="8"/>
                  </a:lnTo>
                  <a:lnTo>
                    <a:pt x="57" y="13"/>
                  </a:lnTo>
                  <a:lnTo>
                    <a:pt x="53" y="8"/>
                  </a:lnTo>
                  <a:lnTo>
                    <a:pt x="48" y="4"/>
                  </a:lnTo>
                  <a:lnTo>
                    <a:pt x="42" y="1"/>
                  </a:lnTo>
                  <a:lnTo>
                    <a:pt x="35" y="0"/>
                  </a:lnTo>
                  <a:lnTo>
                    <a:pt x="28" y="1"/>
                  </a:lnTo>
                  <a:lnTo>
                    <a:pt x="22" y="4"/>
                  </a:lnTo>
                  <a:lnTo>
                    <a:pt x="17" y="8"/>
                  </a:lnTo>
                  <a:lnTo>
                    <a:pt x="12" y="12"/>
                  </a:lnTo>
                  <a:lnTo>
                    <a:pt x="9" y="17"/>
                  </a:lnTo>
                  <a:lnTo>
                    <a:pt x="6" y="21"/>
                  </a:lnTo>
                  <a:lnTo>
                    <a:pt x="4" y="25"/>
                  </a:lnTo>
                  <a:lnTo>
                    <a:pt x="4" y="28"/>
                  </a:lnTo>
                  <a:lnTo>
                    <a:pt x="5" y="30"/>
                  </a:lnTo>
                  <a:lnTo>
                    <a:pt x="7" y="30"/>
                  </a:lnTo>
                  <a:lnTo>
                    <a:pt x="9" y="29"/>
                  </a:lnTo>
                  <a:lnTo>
                    <a:pt x="10" y="27"/>
                  </a:lnTo>
                  <a:lnTo>
                    <a:pt x="15" y="18"/>
                  </a:lnTo>
                  <a:lnTo>
                    <a:pt x="21" y="11"/>
                  </a:lnTo>
                  <a:lnTo>
                    <a:pt x="28" y="7"/>
                  </a:lnTo>
                  <a:lnTo>
                    <a:pt x="35" y="5"/>
                  </a:lnTo>
                  <a:lnTo>
                    <a:pt x="39" y="6"/>
                  </a:lnTo>
                  <a:lnTo>
                    <a:pt x="42" y="8"/>
                  </a:lnTo>
                  <a:lnTo>
                    <a:pt x="45" y="12"/>
                  </a:lnTo>
                  <a:lnTo>
                    <a:pt x="45" y="17"/>
                  </a:lnTo>
                  <a:lnTo>
                    <a:pt x="45" y="21"/>
                  </a:lnTo>
                  <a:lnTo>
                    <a:pt x="44" y="26"/>
                  </a:lnTo>
                  <a:lnTo>
                    <a:pt x="43" y="31"/>
                  </a:lnTo>
                  <a:lnTo>
                    <a:pt x="42" y="36"/>
                  </a:lnTo>
                  <a:lnTo>
                    <a:pt x="36" y="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" name="Freeform 25"/>
            <p:cNvSpPr>
              <a:spLocks noChangeAspect="1"/>
            </p:cNvSpPr>
            <p:nvPr/>
          </p:nvSpPr>
          <p:spPr bwMode="auto">
            <a:xfrm>
              <a:off x="3290" y="155"/>
              <a:ext cx="72" cy="77"/>
            </a:xfrm>
            <a:custGeom>
              <a:avLst/>
              <a:gdLst>
                <a:gd name="T0" fmla="*/ 51 w 72"/>
                <a:gd name="T1" fmla="*/ 35 h 77"/>
                <a:gd name="T2" fmla="*/ 63 w 72"/>
                <a:gd name="T3" fmla="*/ 29 h 77"/>
                <a:gd name="T4" fmla="*/ 71 w 72"/>
                <a:gd name="T5" fmla="*/ 26 h 77"/>
                <a:gd name="T6" fmla="*/ 70 w 72"/>
                <a:gd name="T7" fmla="*/ 18 h 77"/>
                <a:gd name="T8" fmla="*/ 65 w 72"/>
                <a:gd name="T9" fmla="*/ 17 h 77"/>
                <a:gd name="T10" fmla="*/ 38 w 72"/>
                <a:gd name="T11" fmla="*/ 34 h 77"/>
                <a:gd name="T12" fmla="*/ 41 w 72"/>
                <a:gd name="T13" fmla="*/ 5 h 77"/>
                <a:gd name="T14" fmla="*/ 39 w 72"/>
                <a:gd name="T15" fmla="*/ 1 h 77"/>
                <a:gd name="T16" fmla="*/ 32 w 72"/>
                <a:gd name="T17" fmla="*/ 1 h 77"/>
                <a:gd name="T18" fmla="*/ 31 w 72"/>
                <a:gd name="T19" fmla="*/ 10 h 77"/>
                <a:gd name="T20" fmla="*/ 31 w 72"/>
                <a:gd name="T21" fmla="*/ 18 h 77"/>
                <a:gd name="T22" fmla="*/ 33 w 72"/>
                <a:gd name="T23" fmla="*/ 30 h 77"/>
                <a:gd name="T24" fmla="*/ 9 w 72"/>
                <a:gd name="T25" fmla="*/ 18 h 77"/>
                <a:gd name="T26" fmla="*/ 5 w 72"/>
                <a:gd name="T27" fmla="*/ 16 h 77"/>
                <a:gd name="T28" fmla="*/ 0 w 72"/>
                <a:gd name="T29" fmla="*/ 22 h 77"/>
                <a:gd name="T30" fmla="*/ 3 w 72"/>
                <a:gd name="T31" fmla="*/ 27 h 77"/>
                <a:gd name="T32" fmla="*/ 21 w 72"/>
                <a:gd name="T33" fmla="*/ 43 h 77"/>
                <a:gd name="T34" fmla="*/ 8 w 72"/>
                <a:gd name="T35" fmla="*/ 48 h 77"/>
                <a:gd name="T36" fmla="*/ 1 w 72"/>
                <a:gd name="T37" fmla="*/ 52 h 77"/>
                <a:gd name="T38" fmla="*/ 1 w 72"/>
                <a:gd name="T39" fmla="*/ 59 h 77"/>
                <a:gd name="T40" fmla="*/ 7 w 72"/>
                <a:gd name="T41" fmla="*/ 61 h 77"/>
                <a:gd name="T42" fmla="*/ 33 w 72"/>
                <a:gd name="T43" fmla="*/ 43 h 77"/>
                <a:gd name="T44" fmla="*/ 32 w 72"/>
                <a:gd name="T45" fmla="*/ 76 h 77"/>
                <a:gd name="T46" fmla="*/ 39 w 72"/>
                <a:gd name="T47" fmla="*/ 76 h 77"/>
                <a:gd name="T48" fmla="*/ 41 w 72"/>
                <a:gd name="T49" fmla="*/ 68 h 77"/>
                <a:gd name="T50" fmla="*/ 40 w 72"/>
                <a:gd name="T51" fmla="*/ 59 h 77"/>
                <a:gd name="T52" fmla="*/ 39 w 72"/>
                <a:gd name="T53" fmla="*/ 48 h 77"/>
                <a:gd name="T54" fmla="*/ 60 w 72"/>
                <a:gd name="T55" fmla="*/ 57 h 77"/>
                <a:gd name="T56" fmla="*/ 64 w 72"/>
                <a:gd name="T57" fmla="*/ 61 h 77"/>
                <a:gd name="T58" fmla="*/ 66 w 72"/>
                <a:gd name="T59" fmla="*/ 61 h 77"/>
                <a:gd name="T60" fmla="*/ 72 w 72"/>
                <a:gd name="T61" fmla="*/ 55 h 77"/>
                <a:gd name="T62" fmla="*/ 68 w 72"/>
                <a:gd name="T63" fmla="*/ 5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77">
                  <a:moveTo>
                    <a:pt x="41" y="39"/>
                  </a:moveTo>
                  <a:lnTo>
                    <a:pt x="51" y="35"/>
                  </a:lnTo>
                  <a:lnTo>
                    <a:pt x="58" y="32"/>
                  </a:lnTo>
                  <a:lnTo>
                    <a:pt x="63" y="29"/>
                  </a:lnTo>
                  <a:lnTo>
                    <a:pt x="67" y="28"/>
                  </a:lnTo>
                  <a:lnTo>
                    <a:pt x="71" y="26"/>
                  </a:lnTo>
                  <a:lnTo>
                    <a:pt x="72" y="22"/>
                  </a:lnTo>
                  <a:lnTo>
                    <a:pt x="70" y="18"/>
                  </a:lnTo>
                  <a:lnTo>
                    <a:pt x="66" y="16"/>
                  </a:lnTo>
                  <a:lnTo>
                    <a:pt x="65" y="17"/>
                  </a:lnTo>
                  <a:lnTo>
                    <a:pt x="63" y="18"/>
                  </a:lnTo>
                  <a:lnTo>
                    <a:pt x="38" y="34"/>
                  </a:lnTo>
                  <a:lnTo>
                    <a:pt x="41" y="8"/>
                  </a:lnTo>
                  <a:lnTo>
                    <a:pt x="41" y="5"/>
                  </a:lnTo>
                  <a:lnTo>
                    <a:pt x="40" y="3"/>
                  </a:lnTo>
                  <a:lnTo>
                    <a:pt x="39" y="1"/>
                  </a:lnTo>
                  <a:lnTo>
                    <a:pt x="36" y="0"/>
                  </a:lnTo>
                  <a:lnTo>
                    <a:pt x="32" y="1"/>
                  </a:lnTo>
                  <a:lnTo>
                    <a:pt x="30" y="5"/>
                  </a:lnTo>
                  <a:lnTo>
                    <a:pt x="31" y="10"/>
                  </a:lnTo>
                  <a:lnTo>
                    <a:pt x="31" y="14"/>
                  </a:lnTo>
                  <a:lnTo>
                    <a:pt x="31" y="18"/>
                  </a:lnTo>
                  <a:lnTo>
                    <a:pt x="32" y="24"/>
                  </a:lnTo>
                  <a:lnTo>
                    <a:pt x="33" y="30"/>
                  </a:lnTo>
                  <a:lnTo>
                    <a:pt x="33" y="34"/>
                  </a:lnTo>
                  <a:lnTo>
                    <a:pt x="9" y="18"/>
                  </a:lnTo>
                  <a:lnTo>
                    <a:pt x="7" y="17"/>
                  </a:lnTo>
                  <a:lnTo>
                    <a:pt x="5" y="16"/>
                  </a:lnTo>
                  <a:lnTo>
                    <a:pt x="1" y="18"/>
                  </a:lnTo>
                  <a:lnTo>
                    <a:pt x="0" y="22"/>
                  </a:lnTo>
                  <a:lnTo>
                    <a:pt x="1" y="26"/>
                  </a:lnTo>
                  <a:lnTo>
                    <a:pt x="3" y="27"/>
                  </a:lnTo>
                  <a:lnTo>
                    <a:pt x="30" y="39"/>
                  </a:lnTo>
                  <a:lnTo>
                    <a:pt x="21" y="43"/>
                  </a:lnTo>
                  <a:lnTo>
                    <a:pt x="14" y="46"/>
                  </a:lnTo>
                  <a:lnTo>
                    <a:pt x="8" y="48"/>
                  </a:lnTo>
                  <a:lnTo>
                    <a:pt x="4" y="50"/>
                  </a:lnTo>
                  <a:lnTo>
                    <a:pt x="1" y="52"/>
                  </a:lnTo>
                  <a:lnTo>
                    <a:pt x="0" y="55"/>
                  </a:lnTo>
                  <a:lnTo>
                    <a:pt x="1" y="59"/>
                  </a:lnTo>
                  <a:lnTo>
                    <a:pt x="5" y="61"/>
                  </a:lnTo>
                  <a:lnTo>
                    <a:pt x="7" y="61"/>
                  </a:lnTo>
                  <a:lnTo>
                    <a:pt x="9" y="59"/>
                  </a:lnTo>
                  <a:lnTo>
                    <a:pt x="33" y="43"/>
                  </a:lnTo>
                  <a:lnTo>
                    <a:pt x="30" y="72"/>
                  </a:lnTo>
                  <a:lnTo>
                    <a:pt x="32" y="76"/>
                  </a:lnTo>
                  <a:lnTo>
                    <a:pt x="36" y="77"/>
                  </a:lnTo>
                  <a:lnTo>
                    <a:pt x="39" y="76"/>
                  </a:lnTo>
                  <a:lnTo>
                    <a:pt x="41" y="72"/>
                  </a:lnTo>
                  <a:lnTo>
                    <a:pt x="41" y="68"/>
                  </a:lnTo>
                  <a:lnTo>
                    <a:pt x="40" y="63"/>
                  </a:lnTo>
                  <a:lnTo>
                    <a:pt x="40" y="59"/>
                  </a:lnTo>
                  <a:lnTo>
                    <a:pt x="39" y="54"/>
                  </a:lnTo>
                  <a:lnTo>
                    <a:pt x="39" y="48"/>
                  </a:lnTo>
                  <a:lnTo>
                    <a:pt x="38" y="43"/>
                  </a:lnTo>
                  <a:lnTo>
                    <a:pt x="60" y="57"/>
                  </a:lnTo>
                  <a:lnTo>
                    <a:pt x="62" y="60"/>
                  </a:lnTo>
                  <a:lnTo>
                    <a:pt x="64" y="61"/>
                  </a:lnTo>
                  <a:lnTo>
                    <a:pt x="65" y="61"/>
                  </a:lnTo>
                  <a:lnTo>
                    <a:pt x="66" y="61"/>
                  </a:lnTo>
                  <a:lnTo>
                    <a:pt x="70" y="59"/>
                  </a:lnTo>
                  <a:lnTo>
                    <a:pt x="72" y="55"/>
                  </a:lnTo>
                  <a:lnTo>
                    <a:pt x="71" y="52"/>
                  </a:lnTo>
                  <a:lnTo>
                    <a:pt x="68" y="50"/>
                  </a:lnTo>
                  <a:lnTo>
                    <a:pt x="41" y="3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" name="Freeform 26"/>
            <p:cNvSpPr>
              <a:spLocks noChangeAspect="1"/>
            </p:cNvSpPr>
            <p:nvPr/>
          </p:nvSpPr>
          <p:spPr bwMode="auto">
            <a:xfrm>
              <a:off x="3404" y="104"/>
              <a:ext cx="8" cy="179"/>
            </a:xfrm>
            <a:custGeom>
              <a:avLst/>
              <a:gdLst>
                <a:gd name="T0" fmla="*/ 8 w 8"/>
                <a:gd name="T1" fmla="*/ 7 h 179"/>
                <a:gd name="T2" fmla="*/ 8 w 8"/>
                <a:gd name="T3" fmla="*/ 5 h 179"/>
                <a:gd name="T4" fmla="*/ 8 w 8"/>
                <a:gd name="T5" fmla="*/ 2 h 179"/>
                <a:gd name="T6" fmla="*/ 7 w 8"/>
                <a:gd name="T7" fmla="*/ 1 h 179"/>
                <a:gd name="T8" fmla="*/ 4 w 8"/>
                <a:gd name="T9" fmla="*/ 0 h 179"/>
                <a:gd name="T10" fmla="*/ 2 w 8"/>
                <a:gd name="T11" fmla="*/ 1 h 179"/>
                <a:gd name="T12" fmla="*/ 0 w 8"/>
                <a:gd name="T13" fmla="*/ 2 h 179"/>
                <a:gd name="T14" fmla="*/ 0 w 8"/>
                <a:gd name="T15" fmla="*/ 5 h 179"/>
                <a:gd name="T16" fmla="*/ 0 w 8"/>
                <a:gd name="T17" fmla="*/ 7 h 179"/>
                <a:gd name="T18" fmla="*/ 0 w 8"/>
                <a:gd name="T19" fmla="*/ 172 h 179"/>
                <a:gd name="T20" fmla="*/ 0 w 8"/>
                <a:gd name="T21" fmla="*/ 174 h 179"/>
                <a:gd name="T22" fmla="*/ 0 w 8"/>
                <a:gd name="T23" fmla="*/ 177 h 179"/>
                <a:gd name="T24" fmla="*/ 2 w 8"/>
                <a:gd name="T25" fmla="*/ 179 h 179"/>
                <a:gd name="T26" fmla="*/ 4 w 8"/>
                <a:gd name="T27" fmla="*/ 179 h 179"/>
                <a:gd name="T28" fmla="*/ 7 w 8"/>
                <a:gd name="T29" fmla="*/ 179 h 179"/>
                <a:gd name="T30" fmla="*/ 8 w 8"/>
                <a:gd name="T31" fmla="*/ 177 h 179"/>
                <a:gd name="T32" fmla="*/ 8 w 8"/>
                <a:gd name="T33" fmla="*/ 175 h 179"/>
                <a:gd name="T34" fmla="*/ 8 w 8"/>
                <a:gd name="T35" fmla="*/ 172 h 179"/>
                <a:gd name="T36" fmla="*/ 8 w 8"/>
                <a:gd name="T37" fmla="*/ 7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179">
                  <a:moveTo>
                    <a:pt x="8" y="7"/>
                  </a:moveTo>
                  <a:lnTo>
                    <a:pt x="8" y="5"/>
                  </a:lnTo>
                  <a:lnTo>
                    <a:pt x="8" y="2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172"/>
                  </a:lnTo>
                  <a:lnTo>
                    <a:pt x="0" y="174"/>
                  </a:lnTo>
                  <a:lnTo>
                    <a:pt x="0" y="177"/>
                  </a:lnTo>
                  <a:lnTo>
                    <a:pt x="2" y="179"/>
                  </a:lnTo>
                  <a:lnTo>
                    <a:pt x="4" y="179"/>
                  </a:lnTo>
                  <a:lnTo>
                    <a:pt x="7" y="179"/>
                  </a:lnTo>
                  <a:lnTo>
                    <a:pt x="8" y="177"/>
                  </a:lnTo>
                  <a:lnTo>
                    <a:pt x="8" y="175"/>
                  </a:lnTo>
                  <a:lnTo>
                    <a:pt x="8" y="172"/>
                  </a:lnTo>
                  <a:lnTo>
                    <a:pt x="8" y="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2" name="Freeform 27"/>
            <p:cNvSpPr>
              <a:spLocks noChangeAspect="1" noEditPoints="1"/>
            </p:cNvSpPr>
            <p:nvPr/>
          </p:nvSpPr>
          <p:spPr bwMode="auto">
            <a:xfrm>
              <a:off x="3451" y="116"/>
              <a:ext cx="146" cy="122"/>
            </a:xfrm>
            <a:custGeom>
              <a:avLst/>
              <a:gdLst>
                <a:gd name="T0" fmla="*/ 20 w 146"/>
                <a:gd name="T1" fmla="*/ 112 h 122"/>
                <a:gd name="T2" fmla="*/ 13 w 146"/>
                <a:gd name="T3" fmla="*/ 116 h 122"/>
                <a:gd name="T4" fmla="*/ 1 w 146"/>
                <a:gd name="T5" fmla="*/ 116 h 122"/>
                <a:gd name="T6" fmla="*/ 1 w 146"/>
                <a:gd name="T7" fmla="*/ 122 h 122"/>
                <a:gd name="T8" fmla="*/ 69 w 146"/>
                <a:gd name="T9" fmla="*/ 122 h 122"/>
                <a:gd name="T10" fmla="*/ 97 w 146"/>
                <a:gd name="T11" fmla="*/ 116 h 122"/>
                <a:gd name="T12" fmla="*/ 122 w 146"/>
                <a:gd name="T13" fmla="*/ 99 h 122"/>
                <a:gd name="T14" fmla="*/ 140 w 146"/>
                <a:gd name="T15" fmla="*/ 75 h 122"/>
                <a:gd name="T16" fmla="*/ 146 w 146"/>
                <a:gd name="T17" fmla="*/ 47 h 122"/>
                <a:gd name="T18" fmla="*/ 134 w 146"/>
                <a:gd name="T19" fmla="*/ 14 h 122"/>
                <a:gd name="T20" fmla="*/ 99 w 146"/>
                <a:gd name="T21" fmla="*/ 0 h 122"/>
                <a:gd name="T22" fmla="*/ 30 w 146"/>
                <a:gd name="T23" fmla="*/ 0 h 122"/>
                <a:gd name="T24" fmla="*/ 30 w 146"/>
                <a:gd name="T25" fmla="*/ 6 h 122"/>
                <a:gd name="T26" fmla="*/ 38 w 146"/>
                <a:gd name="T27" fmla="*/ 6 h 122"/>
                <a:gd name="T28" fmla="*/ 45 w 146"/>
                <a:gd name="T29" fmla="*/ 8 h 122"/>
                <a:gd name="T30" fmla="*/ 45 w 146"/>
                <a:gd name="T31" fmla="*/ 10 h 122"/>
                <a:gd name="T32" fmla="*/ 21 w 146"/>
                <a:gd name="T33" fmla="*/ 108 h 122"/>
                <a:gd name="T34" fmla="*/ 62 w 146"/>
                <a:gd name="T35" fmla="*/ 9 h 122"/>
                <a:gd name="T36" fmla="*/ 66 w 146"/>
                <a:gd name="T37" fmla="*/ 7 h 122"/>
                <a:gd name="T38" fmla="*/ 93 w 146"/>
                <a:gd name="T39" fmla="*/ 6 h 122"/>
                <a:gd name="T40" fmla="*/ 107 w 146"/>
                <a:gd name="T41" fmla="*/ 8 h 122"/>
                <a:gd name="T42" fmla="*/ 119 w 146"/>
                <a:gd name="T43" fmla="*/ 14 h 122"/>
                <a:gd name="T44" fmla="*/ 126 w 146"/>
                <a:gd name="T45" fmla="*/ 25 h 122"/>
                <a:gd name="T46" fmla="*/ 129 w 146"/>
                <a:gd name="T47" fmla="*/ 41 h 122"/>
                <a:gd name="T48" fmla="*/ 126 w 146"/>
                <a:gd name="T49" fmla="*/ 63 h 122"/>
                <a:gd name="T50" fmla="*/ 110 w 146"/>
                <a:gd name="T51" fmla="*/ 96 h 122"/>
                <a:gd name="T52" fmla="*/ 93 w 146"/>
                <a:gd name="T53" fmla="*/ 109 h 122"/>
                <a:gd name="T54" fmla="*/ 66 w 146"/>
                <a:gd name="T55" fmla="*/ 116 h 122"/>
                <a:gd name="T56" fmla="*/ 38 w 146"/>
                <a:gd name="T57" fmla="*/ 116 h 122"/>
                <a:gd name="T58" fmla="*/ 36 w 146"/>
                <a:gd name="T59" fmla="*/ 115 h 122"/>
                <a:gd name="T60" fmla="*/ 36 w 146"/>
                <a:gd name="T61" fmla="*/ 113 h 122"/>
                <a:gd name="T62" fmla="*/ 61 w 146"/>
                <a:gd name="T63" fmla="*/ 1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6" h="122">
                  <a:moveTo>
                    <a:pt x="21" y="108"/>
                  </a:moveTo>
                  <a:lnTo>
                    <a:pt x="20" y="112"/>
                  </a:lnTo>
                  <a:lnTo>
                    <a:pt x="18" y="114"/>
                  </a:lnTo>
                  <a:lnTo>
                    <a:pt x="13" y="116"/>
                  </a:lnTo>
                  <a:lnTo>
                    <a:pt x="5" y="116"/>
                  </a:lnTo>
                  <a:lnTo>
                    <a:pt x="1" y="116"/>
                  </a:lnTo>
                  <a:lnTo>
                    <a:pt x="0" y="120"/>
                  </a:lnTo>
                  <a:lnTo>
                    <a:pt x="1" y="122"/>
                  </a:lnTo>
                  <a:lnTo>
                    <a:pt x="5" y="122"/>
                  </a:lnTo>
                  <a:lnTo>
                    <a:pt x="69" y="122"/>
                  </a:lnTo>
                  <a:lnTo>
                    <a:pt x="83" y="121"/>
                  </a:lnTo>
                  <a:lnTo>
                    <a:pt x="97" y="116"/>
                  </a:lnTo>
                  <a:lnTo>
                    <a:pt x="111" y="109"/>
                  </a:lnTo>
                  <a:lnTo>
                    <a:pt x="122" y="99"/>
                  </a:lnTo>
                  <a:lnTo>
                    <a:pt x="132" y="88"/>
                  </a:lnTo>
                  <a:lnTo>
                    <a:pt x="140" y="75"/>
                  </a:lnTo>
                  <a:lnTo>
                    <a:pt x="145" y="61"/>
                  </a:lnTo>
                  <a:lnTo>
                    <a:pt x="146" y="47"/>
                  </a:lnTo>
                  <a:lnTo>
                    <a:pt x="143" y="28"/>
                  </a:lnTo>
                  <a:lnTo>
                    <a:pt x="134" y="14"/>
                  </a:lnTo>
                  <a:lnTo>
                    <a:pt x="119" y="4"/>
                  </a:lnTo>
                  <a:lnTo>
                    <a:pt x="99" y="0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9" y="4"/>
                  </a:lnTo>
                  <a:lnTo>
                    <a:pt x="30" y="6"/>
                  </a:lnTo>
                  <a:lnTo>
                    <a:pt x="35" y="6"/>
                  </a:lnTo>
                  <a:lnTo>
                    <a:pt x="38" y="6"/>
                  </a:lnTo>
                  <a:lnTo>
                    <a:pt x="41" y="7"/>
                  </a:lnTo>
                  <a:lnTo>
                    <a:pt x="45" y="8"/>
                  </a:lnTo>
                  <a:lnTo>
                    <a:pt x="45" y="9"/>
                  </a:lnTo>
                  <a:lnTo>
                    <a:pt x="45" y="10"/>
                  </a:lnTo>
                  <a:lnTo>
                    <a:pt x="45" y="13"/>
                  </a:lnTo>
                  <a:lnTo>
                    <a:pt x="21" y="108"/>
                  </a:lnTo>
                  <a:close/>
                  <a:moveTo>
                    <a:pt x="61" y="13"/>
                  </a:moveTo>
                  <a:lnTo>
                    <a:pt x="62" y="9"/>
                  </a:lnTo>
                  <a:lnTo>
                    <a:pt x="63" y="7"/>
                  </a:lnTo>
                  <a:lnTo>
                    <a:pt x="66" y="7"/>
                  </a:lnTo>
                  <a:lnTo>
                    <a:pt x="70" y="6"/>
                  </a:lnTo>
                  <a:lnTo>
                    <a:pt x="93" y="6"/>
                  </a:lnTo>
                  <a:lnTo>
                    <a:pt x="100" y="7"/>
                  </a:lnTo>
                  <a:lnTo>
                    <a:pt x="107" y="8"/>
                  </a:lnTo>
                  <a:lnTo>
                    <a:pt x="113" y="11"/>
                  </a:lnTo>
                  <a:lnTo>
                    <a:pt x="119" y="14"/>
                  </a:lnTo>
                  <a:lnTo>
                    <a:pt x="123" y="19"/>
                  </a:lnTo>
                  <a:lnTo>
                    <a:pt x="126" y="25"/>
                  </a:lnTo>
                  <a:lnTo>
                    <a:pt x="128" y="32"/>
                  </a:lnTo>
                  <a:lnTo>
                    <a:pt x="129" y="41"/>
                  </a:lnTo>
                  <a:lnTo>
                    <a:pt x="129" y="48"/>
                  </a:lnTo>
                  <a:lnTo>
                    <a:pt x="126" y="63"/>
                  </a:lnTo>
                  <a:lnTo>
                    <a:pt x="120" y="80"/>
                  </a:lnTo>
                  <a:lnTo>
                    <a:pt x="110" y="96"/>
                  </a:lnTo>
                  <a:lnTo>
                    <a:pt x="103" y="103"/>
                  </a:lnTo>
                  <a:lnTo>
                    <a:pt x="93" y="109"/>
                  </a:lnTo>
                  <a:lnTo>
                    <a:pt x="81" y="114"/>
                  </a:lnTo>
                  <a:lnTo>
                    <a:pt x="66" y="116"/>
                  </a:lnTo>
                  <a:lnTo>
                    <a:pt x="41" y="116"/>
                  </a:lnTo>
                  <a:lnTo>
                    <a:pt x="38" y="116"/>
                  </a:lnTo>
                  <a:lnTo>
                    <a:pt x="36" y="116"/>
                  </a:lnTo>
                  <a:lnTo>
                    <a:pt x="36" y="115"/>
                  </a:lnTo>
                  <a:lnTo>
                    <a:pt x="36" y="114"/>
                  </a:lnTo>
                  <a:lnTo>
                    <a:pt x="36" y="113"/>
                  </a:lnTo>
                  <a:lnTo>
                    <a:pt x="36" y="110"/>
                  </a:lnTo>
                  <a:lnTo>
                    <a:pt x="61" y="1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3" name="Freeform 28"/>
            <p:cNvSpPr>
              <a:spLocks noChangeAspect="1"/>
            </p:cNvSpPr>
            <p:nvPr/>
          </p:nvSpPr>
          <p:spPr bwMode="auto">
            <a:xfrm>
              <a:off x="3616" y="207"/>
              <a:ext cx="89" cy="58"/>
            </a:xfrm>
            <a:custGeom>
              <a:avLst/>
              <a:gdLst>
                <a:gd name="T0" fmla="*/ 12 w 89"/>
                <a:gd name="T1" fmla="*/ 50 h 58"/>
                <a:gd name="T2" fmla="*/ 13 w 89"/>
                <a:gd name="T3" fmla="*/ 57 h 58"/>
                <a:gd name="T4" fmla="*/ 19 w 89"/>
                <a:gd name="T5" fmla="*/ 57 h 58"/>
                <a:gd name="T6" fmla="*/ 22 w 89"/>
                <a:gd name="T7" fmla="*/ 53 h 58"/>
                <a:gd name="T8" fmla="*/ 24 w 89"/>
                <a:gd name="T9" fmla="*/ 47 h 58"/>
                <a:gd name="T10" fmla="*/ 27 w 89"/>
                <a:gd name="T11" fmla="*/ 34 h 58"/>
                <a:gd name="T12" fmla="*/ 29 w 89"/>
                <a:gd name="T13" fmla="*/ 27 h 58"/>
                <a:gd name="T14" fmla="*/ 32 w 89"/>
                <a:gd name="T15" fmla="*/ 21 h 58"/>
                <a:gd name="T16" fmla="*/ 45 w 89"/>
                <a:gd name="T17" fmla="*/ 8 h 58"/>
                <a:gd name="T18" fmla="*/ 59 w 89"/>
                <a:gd name="T19" fmla="*/ 5 h 58"/>
                <a:gd name="T20" fmla="*/ 64 w 89"/>
                <a:gd name="T21" fmla="*/ 10 h 58"/>
                <a:gd name="T22" fmla="*/ 63 w 89"/>
                <a:gd name="T23" fmla="*/ 20 h 58"/>
                <a:gd name="T24" fmla="*/ 58 w 89"/>
                <a:gd name="T25" fmla="*/ 35 h 58"/>
                <a:gd name="T26" fmla="*/ 55 w 89"/>
                <a:gd name="T27" fmla="*/ 47 h 58"/>
                <a:gd name="T28" fmla="*/ 59 w 89"/>
                <a:gd name="T29" fmla="*/ 55 h 58"/>
                <a:gd name="T30" fmla="*/ 68 w 89"/>
                <a:gd name="T31" fmla="*/ 58 h 58"/>
                <a:gd name="T32" fmla="*/ 84 w 89"/>
                <a:gd name="T33" fmla="*/ 50 h 58"/>
                <a:gd name="T34" fmla="*/ 89 w 89"/>
                <a:gd name="T35" fmla="*/ 39 h 58"/>
                <a:gd name="T36" fmla="*/ 86 w 89"/>
                <a:gd name="T37" fmla="*/ 37 h 58"/>
                <a:gd name="T38" fmla="*/ 83 w 89"/>
                <a:gd name="T39" fmla="*/ 40 h 58"/>
                <a:gd name="T40" fmla="*/ 78 w 89"/>
                <a:gd name="T41" fmla="*/ 50 h 58"/>
                <a:gd name="T42" fmla="*/ 69 w 89"/>
                <a:gd name="T43" fmla="*/ 54 h 58"/>
                <a:gd name="T44" fmla="*/ 65 w 89"/>
                <a:gd name="T45" fmla="*/ 49 h 58"/>
                <a:gd name="T46" fmla="*/ 67 w 89"/>
                <a:gd name="T47" fmla="*/ 42 h 58"/>
                <a:gd name="T48" fmla="*/ 72 w 89"/>
                <a:gd name="T49" fmla="*/ 30 h 58"/>
                <a:gd name="T50" fmla="*/ 75 w 89"/>
                <a:gd name="T51" fmla="*/ 16 h 58"/>
                <a:gd name="T52" fmla="*/ 70 w 89"/>
                <a:gd name="T53" fmla="*/ 4 h 58"/>
                <a:gd name="T54" fmla="*/ 56 w 89"/>
                <a:gd name="T55" fmla="*/ 0 h 58"/>
                <a:gd name="T56" fmla="*/ 41 w 89"/>
                <a:gd name="T57" fmla="*/ 5 h 58"/>
                <a:gd name="T58" fmla="*/ 32 w 89"/>
                <a:gd name="T59" fmla="*/ 13 h 58"/>
                <a:gd name="T60" fmla="*/ 26 w 89"/>
                <a:gd name="T61" fmla="*/ 3 h 58"/>
                <a:gd name="T62" fmla="*/ 17 w 89"/>
                <a:gd name="T63" fmla="*/ 0 h 58"/>
                <a:gd name="T64" fmla="*/ 9 w 89"/>
                <a:gd name="T65" fmla="*/ 3 h 58"/>
                <a:gd name="T66" fmla="*/ 4 w 89"/>
                <a:gd name="T67" fmla="*/ 10 h 58"/>
                <a:gd name="T68" fmla="*/ 1 w 89"/>
                <a:gd name="T69" fmla="*/ 17 h 58"/>
                <a:gd name="T70" fmla="*/ 0 w 89"/>
                <a:gd name="T71" fmla="*/ 20 h 58"/>
                <a:gd name="T72" fmla="*/ 3 w 89"/>
                <a:gd name="T73" fmla="*/ 22 h 58"/>
                <a:gd name="T74" fmla="*/ 6 w 89"/>
                <a:gd name="T75" fmla="*/ 20 h 58"/>
                <a:gd name="T76" fmla="*/ 10 w 89"/>
                <a:gd name="T77" fmla="*/ 9 h 58"/>
                <a:gd name="T78" fmla="*/ 16 w 89"/>
                <a:gd name="T79" fmla="*/ 5 h 58"/>
                <a:gd name="T80" fmla="*/ 20 w 89"/>
                <a:gd name="T81" fmla="*/ 7 h 58"/>
                <a:gd name="T82" fmla="*/ 21 w 89"/>
                <a:gd name="T83" fmla="*/ 11 h 58"/>
                <a:gd name="T84" fmla="*/ 19 w 89"/>
                <a:gd name="T85" fmla="*/ 22 h 58"/>
                <a:gd name="T86" fmla="*/ 16 w 89"/>
                <a:gd name="T87" fmla="*/ 3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9" h="58">
                  <a:moveTo>
                    <a:pt x="13" y="44"/>
                  </a:moveTo>
                  <a:lnTo>
                    <a:pt x="12" y="50"/>
                  </a:lnTo>
                  <a:lnTo>
                    <a:pt x="11" y="54"/>
                  </a:lnTo>
                  <a:lnTo>
                    <a:pt x="13" y="57"/>
                  </a:lnTo>
                  <a:lnTo>
                    <a:pt x="16" y="58"/>
                  </a:lnTo>
                  <a:lnTo>
                    <a:pt x="19" y="57"/>
                  </a:lnTo>
                  <a:lnTo>
                    <a:pt x="22" y="54"/>
                  </a:lnTo>
                  <a:lnTo>
                    <a:pt x="22" y="53"/>
                  </a:lnTo>
                  <a:lnTo>
                    <a:pt x="23" y="50"/>
                  </a:lnTo>
                  <a:lnTo>
                    <a:pt x="24" y="47"/>
                  </a:lnTo>
                  <a:lnTo>
                    <a:pt x="24" y="44"/>
                  </a:lnTo>
                  <a:lnTo>
                    <a:pt x="27" y="34"/>
                  </a:lnTo>
                  <a:lnTo>
                    <a:pt x="28" y="29"/>
                  </a:lnTo>
                  <a:lnTo>
                    <a:pt x="29" y="27"/>
                  </a:lnTo>
                  <a:lnTo>
                    <a:pt x="29" y="26"/>
                  </a:lnTo>
                  <a:lnTo>
                    <a:pt x="32" y="21"/>
                  </a:lnTo>
                  <a:lnTo>
                    <a:pt x="37" y="14"/>
                  </a:lnTo>
                  <a:lnTo>
                    <a:pt x="45" y="8"/>
                  </a:lnTo>
                  <a:lnTo>
                    <a:pt x="55" y="5"/>
                  </a:lnTo>
                  <a:lnTo>
                    <a:pt x="59" y="5"/>
                  </a:lnTo>
                  <a:lnTo>
                    <a:pt x="62" y="7"/>
                  </a:lnTo>
                  <a:lnTo>
                    <a:pt x="64" y="10"/>
                  </a:lnTo>
                  <a:lnTo>
                    <a:pt x="64" y="14"/>
                  </a:lnTo>
                  <a:lnTo>
                    <a:pt x="63" y="20"/>
                  </a:lnTo>
                  <a:lnTo>
                    <a:pt x="61" y="28"/>
                  </a:lnTo>
                  <a:lnTo>
                    <a:pt x="58" y="35"/>
                  </a:lnTo>
                  <a:lnTo>
                    <a:pt x="56" y="42"/>
                  </a:lnTo>
                  <a:lnTo>
                    <a:pt x="55" y="47"/>
                  </a:lnTo>
                  <a:lnTo>
                    <a:pt x="56" y="52"/>
                  </a:lnTo>
                  <a:lnTo>
                    <a:pt x="59" y="55"/>
                  </a:lnTo>
                  <a:lnTo>
                    <a:pt x="63" y="58"/>
                  </a:lnTo>
                  <a:lnTo>
                    <a:pt x="68" y="58"/>
                  </a:lnTo>
                  <a:lnTo>
                    <a:pt x="77" y="56"/>
                  </a:lnTo>
                  <a:lnTo>
                    <a:pt x="84" y="50"/>
                  </a:lnTo>
                  <a:lnTo>
                    <a:pt x="88" y="43"/>
                  </a:lnTo>
                  <a:lnTo>
                    <a:pt x="89" y="39"/>
                  </a:lnTo>
                  <a:lnTo>
                    <a:pt x="88" y="37"/>
                  </a:lnTo>
                  <a:lnTo>
                    <a:pt x="86" y="37"/>
                  </a:lnTo>
                  <a:lnTo>
                    <a:pt x="84" y="37"/>
                  </a:lnTo>
                  <a:lnTo>
                    <a:pt x="83" y="40"/>
                  </a:lnTo>
                  <a:lnTo>
                    <a:pt x="81" y="45"/>
                  </a:lnTo>
                  <a:lnTo>
                    <a:pt x="78" y="50"/>
                  </a:lnTo>
                  <a:lnTo>
                    <a:pt x="73" y="53"/>
                  </a:lnTo>
                  <a:lnTo>
                    <a:pt x="69" y="54"/>
                  </a:lnTo>
                  <a:lnTo>
                    <a:pt x="66" y="53"/>
                  </a:lnTo>
                  <a:lnTo>
                    <a:pt x="65" y="49"/>
                  </a:lnTo>
                  <a:lnTo>
                    <a:pt x="66" y="46"/>
                  </a:lnTo>
                  <a:lnTo>
                    <a:pt x="67" y="42"/>
                  </a:lnTo>
                  <a:lnTo>
                    <a:pt x="69" y="37"/>
                  </a:lnTo>
                  <a:lnTo>
                    <a:pt x="72" y="30"/>
                  </a:lnTo>
                  <a:lnTo>
                    <a:pt x="74" y="22"/>
                  </a:lnTo>
                  <a:lnTo>
                    <a:pt x="75" y="16"/>
                  </a:lnTo>
                  <a:lnTo>
                    <a:pt x="74" y="9"/>
                  </a:lnTo>
                  <a:lnTo>
                    <a:pt x="70" y="4"/>
                  </a:lnTo>
                  <a:lnTo>
                    <a:pt x="64" y="1"/>
                  </a:lnTo>
                  <a:lnTo>
                    <a:pt x="56" y="0"/>
                  </a:lnTo>
                  <a:lnTo>
                    <a:pt x="48" y="2"/>
                  </a:lnTo>
                  <a:lnTo>
                    <a:pt x="41" y="5"/>
                  </a:lnTo>
                  <a:lnTo>
                    <a:pt x="36" y="9"/>
                  </a:lnTo>
                  <a:lnTo>
                    <a:pt x="32" y="13"/>
                  </a:lnTo>
                  <a:lnTo>
                    <a:pt x="30" y="7"/>
                  </a:lnTo>
                  <a:lnTo>
                    <a:pt x="26" y="3"/>
                  </a:lnTo>
                  <a:lnTo>
                    <a:pt x="21" y="1"/>
                  </a:lnTo>
                  <a:lnTo>
                    <a:pt x="17" y="0"/>
                  </a:lnTo>
                  <a:lnTo>
                    <a:pt x="12" y="1"/>
                  </a:lnTo>
                  <a:lnTo>
                    <a:pt x="9" y="3"/>
                  </a:lnTo>
                  <a:lnTo>
                    <a:pt x="6" y="7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1" y="17"/>
                  </a:lnTo>
                  <a:lnTo>
                    <a:pt x="0" y="19"/>
                  </a:lnTo>
                  <a:lnTo>
                    <a:pt x="0" y="20"/>
                  </a:lnTo>
                  <a:lnTo>
                    <a:pt x="1" y="22"/>
                  </a:lnTo>
                  <a:lnTo>
                    <a:pt x="3" y="22"/>
                  </a:lnTo>
                  <a:lnTo>
                    <a:pt x="5" y="21"/>
                  </a:lnTo>
                  <a:lnTo>
                    <a:pt x="6" y="20"/>
                  </a:lnTo>
                  <a:lnTo>
                    <a:pt x="7" y="14"/>
                  </a:lnTo>
                  <a:lnTo>
                    <a:pt x="10" y="9"/>
                  </a:lnTo>
                  <a:lnTo>
                    <a:pt x="12" y="6"/>
                  </a:lnTo>
                  <a:lnTo>
                    <a:pt x="16" y="5"/>
                  </a:lnTo>
                  <a:lnTo>
                    <a:pt x="19" y="5"/>
                  </a:lnTo>
                  <a:lnTo>
                    <a:pt x="20" y="7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20" y="16"/>
                  </a:lnTo>
                  <a:lnTo>
                    <a:pt x="19" y="22"/>
                  </a:lnTo>
                  <a:lnTo>
                    <a:pt x="18" y="28"/>
                  </a:lnTo>
                  <a:lnTo>
                    <a:pt x="16" y="33"/>
                  </a:lnTo>
                  <a:lnTo>
                    <a:pt x="13" y="4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4" name="Freeform 29"/>
            <p:cNvSpPr>
              <a:spLocks noChangeAspect="1"/>
            </p:cNvSpPr>
            <p:nvPr/>
          </p:nvSpPr>
          <p:spPr bwMode="auto">
            <a:xfrm>
              <a:off x="3814" y="0"/>
              <a:ext cx="35" cy="256"/>
            </a:xfrm>
            <a:custGeom>
              <a:avLst/>
              <a:gdLst>
                <a:gd name="T0" fmla="*/ 35 w 35"/>
                <a:gd name="T1" fmla="*/ 256 h 256"/>
                <a:gd name="T2" fmla="*/ 35 w 35"/>
                <a:gd name="T3" fmla="*/ 246 h 256"/>
                <a:gd name="T4" fmla="*/ 10 w 35"/>
                <a:gd name="T5" fmla="*/ 246 h 256"/>
                <a:gd name="T6" fmla="*/ 10 w 35"/>
                <a:gd name="T7" fmla="*/ 10 h 256"/>
                <a:gd name="T8" fmla="*/ 35 w 35"/>
                <a:gd name="T9" fmla="*/ 10 h 256"/>
                <a:gd name="T10" fmla="*/ 35 w 35"/>
                <a:gd name="T11" fmla="*/ 0 h 256"/>
                <a:gd name="T12" fmla="*/ 0 w 35"/>
                <a:gd name="T13" fmla="*/ 0 h 256"/>
                <a:gd name="T14" fmla="*/ 0 w 35"/>
                <a:gd name="T15" fmla="*/ 256 h 256"/>
                <a:gd name="T16" fmla="*/ 35 w 35"/>
                <a:gd name="T1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56">
                  <a:moveTo>
                    <a:pt x="35" y="256"/>
                  </a:moveTo>
                  <a:lnTo>
                    <a:pt x="35" y="246"/>
                  </a:lnTo>
                  <a:lnTo>
                    <a:pt x="10" y="246"/>
                  </a:lnTo>
                  <a:lnTo>
                    <a:pt x="10" y="10"/>
                  </a:lnTo>
                  <a:lnTo>
                    <a:pt x="35" y="10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256"/>
                  </a:lnTo>
                  <a:lnTo>
                    <a:pt x="35" y="25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5" name="Freeform 30"/>
            <p:cNvSpPr>
              <a:spLocks noChangeAspect="1"/>
            </p:cNvSpPr>
            <p:nvPr/>
          </p:nvSpPr>
          <p:spPr bwMode="auto">
            <a:xfrm>
              <a:off x="3865" y="17"/>
              <a:ext cx="214" cy="175"/>
            </a:xfrm>
            <a:custGeom>
              <a:avLst/>
              <a:gdLst>
                <a:gd name="T0" fmla="*/ 188 w 214"/>
                <a:gd name="T1" fmla="*/ 11 h 175"/>
                <a:gd name="T2" fmla="*/ 209 w 214"/>
                <a:gd name="T3" fmla="*/ 8 h 175"/>
                <a:gd name="T4" fmla="*/ 214 w 214"/>
                <a:gd name="T5" fmla="*/ 3 h 175"/>
                <a:gd name="T6" fmla="*/ 203 w 214"/>
                <a:gd name="T7" fmla="*/ 0 h 175"/>
                <a:gd name="T8" fmla="*/ 178 w 214"/>
                <a:gd name="T9" fmla="*/ 1 h 175"/>
                <a:gd name="T10" fmla="*/ 152 w 214"/>
                <a:gd name="T11" fmla="*/ 0 h 175"/>
                <a:gd name="T12" fmla="*/ 142 w 214"/>
                <a:gd name="T13" fmla="*/ 1 h 175"/>
                <a:gd name="T14" fmla="*/ 142 w 214"/>
                <a:gd name="T15" fmla="*/ 8 h 175"/>
                <a:gd name="T16" fmla="*/ 157 w 214"/>
                <a:gd name="T17" fmla="*/ 9 h 175"/>
                <a:gd name="T18" fmla="*/ 163 w 214"/>
                <a:gd name="T19" fmla="*/ 14 h 175"/>
                <a:gd name="T20" fmla="*/ 70 w 214"/>
                <a:gd name="T21" fmla="*/ 80 h 175"/>
                <a:gd name="T22" fmla="*/ 90 w 214"/>
                <a:gd name="T23" fmla="*/ 11 h 175"/>
                <a:gd name="T24" fmla="*/ 110 w 214"/>
                <a:gd name="T25" fmla="*/ 8 h 175"/>
                <a:gd name="T26" fmla="*/ 115 w 214"/>
                <a:gd name="T27" fmla="*/ 3 h 175"/>
                <a:gd name="T28" fmla="*/ 104 w 214"/>
                <a:gd name="T29" fmla="*/ 0 h 175"/>
                <a:gd name="T30" fmla="*/ 79 w 214"/>
                <a:gd name="T31" fmla="*/ 1 h 175"/>
                <a:gd name="T32" fmla="*/ 53 w 214"/>
                <a:gd name="T33" fmla="*/ 0 h 175"/>
                <a:gd name="T34" fmla="*/ 43 w 214"/>
                <a:gd name="T35" fmla="*/ 1 h 175"/>
                <a:gd name="T36" fmla="*/ 43 w 214"/>
                <a:gd name="T37" fmla="*/ 8 h 175"/>
                <a:gd name="T38" fmla="*/ 58 w 214"/>
                <a:gd name="T39" fmla="*/ 9 h 175"/>
                <a:gd name="T40" fmla="*/ 64 w 214"/>
                <a:gd name="T41" fmla="*/ 14 h 175"/>
                <a:gd name="T42" fmla="*/ 29 w 214"/>
                <a:gd name="T43" fmla="*/ 158 h 175"/>
                <a:gd name="T44" fmla="*/ 25 w 214"/>
                <a:gd name="T45" fmla="*/ 165 h 175"/>
                <a:gd name="T46" fmla="*/ 13 w 214"/>
                <a:gd name="T47" fmla="*/ 167 h 175"/>
                <a:gd name="T48" fmla="*/ 1 w 214"/>
                <a:gd name="T49" fmla="*/ 168 h 175"/>
                <a:gd name="T50" fmla="*/ 1 w 214"/>
                <a:gd name="T51" fmla="*/ 175 h 175"/>
                <a:gd name="T52" fmla="*/ 19 w 214"/>
                <a:gd name="T53" fmla="*/ 175 h 175"/>
                <a:gd name="T54" fmla="*/ 52 w 214"/>
                <a:gd name="T55" fmla="*/ 175 h 175"/>
                <a:gd name="T56" fmla="*/ 72 w 214"/>
                <a:gd name="T57" fmla="*/ 175 h 175"/>
                <a:gd name="T58" fmla="*/ 72 w 214"/>
                <a:gd name="T59" fmla="*/ 168 h 175"/>
                <a:gd name="T60" fmla="*/ 55 w 214"/>
                <a:gd name="T61" fmla="*/ 167 h 175"/>
                <a:gd name="T62" fmla="*/ 51 w 214"/>
                <a:gd name="T63" fmla="*/ 158 h 175"/>
                <a:gd name="T64" fmla="*/ 138 w 214"/>
                <a:gd name="T65" fmla="*/ 116 h 175"/>
                <a:gd name="T66" fmla="*/ 128 w 214"/>
                <a:gd name="T67" fmla="*/ 159 h 175"/>
                <a:gd name="T68" fmla="*/ 115 w 214"/>
                <a:gd name="T69" fmla="*/ 167 h 175"/>
                <a:gd name="T70" fmla="*/ 100 w 214"/>
                <a:gd name="T71" fmla="*/ 168 h 175"/>
                <a:gd name="T72" fmla="*/ 100 w 214"/>
                <a:gd name="T73" fmla="*/ 175 h 175"/>
                <a:gd name="T74" fmla="*/ 118 w 214"/>
                <a:gd name="T75" fmla="*/ 175 h 175"/>
                <a:gd name="T76" fmla="*/ 151 w 214"/>
                <a:gd name="T77" fmla="*/ 175 h 175"/>
                <a:gd name="T78" fmla="*/ 170 w 214"/>
                <a:gd name="T79" fmla="*/ 175 h 175"/>
                <a:gd name="T80" fmla="*/ 170 w 214"/>
                <a:gd name="T81" fmla="*/ 168 h 175"/>
                <a:gd name="T82" fmla="*/ 153 w 214"/>
                <a:gd name="T83" fmla="*/ 167 h 175"/>
                <a:gd name="T84" fmla="*/ 149 w 214"/>
                <a:gd name="T85" fmla="*/ 15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4" h="175">
                  <a:moveTo>
                    <a:pt x="184" y="20"/>
                  </a:moveTo>
                  <a:lnTo>
                    <a:pt x="185" y="14"/>
                  </a:lnTo>
                  <a:lnTo>
                    <a:pt x="188" y="11"/>
                  </a:lnTo>
                  <a:lnTo>
                    <a:pt x="194" y="9"/>
                  </a:lnTo>
                  <a:lnTo>
                    <a:pt x="205" y="8"/>
                  </a:lnTo>
                  <a:lnTo>
                    <a:pt x="209" y="8"/>
                  </a:lnTo>
                  <a:lnTo>
                    <a:pt x="212" y="8"/>
                  </a:lnTo>
                  <a:lnTo>
                    <a:pt x="213" y="6"/>
                  </a:lnTo>
                  <a:lnTo>
                    <a:pt x="214" y="3"/>
                  </a:lnTo>
                  <a:lnTo>
                    <a:pt x="212" y="1"/>
                  </a:lnTo>
                  <a:lnTo>
                    <a:pt x="210" y="0"/>
                  </a:lnTo>
                  <a:lnTo>
                    <a:pt x="203" y="0"/>
                  </a:lnTo>
                  <a:lnTo>
                    <a:pt x="194" y="1"/>
                  </a:lnTo>
                  <a:lnTo>
                    <a:pt x="185" y="1"/>
                  </a:lnTo>
                  <a:lnTo>
                    <a:pt x="178" y="1"/>
                  </a:lnTo>
                  <a:lnTo>
                    <a:pt x="170" y="1"/>
                  </a:lnTo>
                  <a:lnTo>
                    <a:pt x="161" y="1"/>
                  </a:lnTo>
                  <a:lnTo>
                    <a:pt x="152" y="0"/>
                  </a:lnTo>
                  <a:lnTo>
                    <a:pt x="145" y="0"/>
                  </a:lnTo>
                  <a:lnTo>
                    <a:pt x="143" y="0"/>
                  </a:lnTo>
                  <a:lnTo>
                    <a:pt x="142" y="1"/>
                  </a:lnTo>
                  <a:lnTo>
                    <a:pt x="140" y="2"/>
                  </a:lnTo>
                  <a:lnTo>
                    <a:pt x="140" y="5"/>
                  </a:lnTo>
                  <a:lnTo>
                    <a:pt x="142" y="8"/>
                  </a:lnTo>
                  <a:lnTo>
                    <a:pt x="147" y="8"/>
                  </a:lnTo>
                  <a:lnTo>
                    <a:pt x="151" y="8"/>
                  </a:lnTo>
                  <a:lnTo>
                    <a:pt x="157" y="9"/>
                  </a:lnTo>
                  <a:lnTo>
                    <a:pt x="162" y="10"/>
                  </a:lnTo>
                  <a:lnTo>
                    <a:pt x="164" y="13"/>
                  </a:lnTo>
                  <a:lnTo>
                    <a:pt x="163" y="14"/>
                  </a:lnTo>
                  <a:lnTo>
                    <a:pt x="163" y="18"/>
                  </a:lnTo>
                  <a:lnTo>
                    <a:pt x="147" y="80"/>
                  </a:lnTo>
                  <a:lnTo>
                    <a:pt x="70" y="80"/>
                  </a:lnTo>
                  <a:lnTo>
                    <a:pt x="85" y="20"/>
                  </a:lnTo>
                  <a:lnTo>
                    <a:pt x="86" y="14"/>
                  </a:lnTo>
                  <a:lnTo>
                    <a:pt x="90" y="11"/>
                  </a:lnTo>
                  <a:lnTo>
                    <a:pt x="95" y="9"/>
                  </a:lnTo>
                  <a:lnTo>
                    <a:pt x="106" y="8"/>
                  </a:lnTo>
                  <a:lnTo>
                    <a:pt x="110" y="8"/>
                  </a:lnTo>
                  <a:lnTo>
                    <a:pt x="113" y="8"/>
                  </a:lnTo>
                  <a:lnTo>
                    <a:pt x="114" y="6"/>
                  </a:lnTo>
                  <a:lnTo>
                    <a:pt x="115" y="3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04" y="0"/>
                  </a:lnTo>
                  <a:lnTo>
                    <a:pt x="95" y="1"/>
                  </a:lnTo>
                  <a:lnTo>
                    <a:pt x="86" y="1"/>
                  </a:lnTo>
                  <a:lnTo>
                    <a:pt x="79" y="1"/>
                  </a:lnTo>
                  <a:lnTo>
                    <a:pt x="72" y="1"/>
                  </a:lnTo>
                  <a:lnTo>
                    <a:pt x="62" y="1"/>
                  </a:lnTo>
                  <a:lnTo>
                    <a:pt x="53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1"/>
                  </a:lnTo>
                  <a:lnTo>
                    <a:pt x="42" y="2"/>
                  </a:lnTo>
                  <a:lnTo>
                    <a:pt x="41" y="5"/>
                  </a:lnTo>
                  <a:lnTo>
                    <a:pt x="43" y="8"/>
                  </a:lnTo>
                  <a:lnTo>
                    <a:pt x="48" y="8"/>
                  </a:lnTo>
                  <a:lnTo>
                    <a:pt x="52" y="8"/>
                  </a:lnTo>
                  <a:lnTo>
                    <a:pt x="58" y="9"/>
                  </a:lnTo>
                  <a:lnTo>
                    <a:pt x="63" y="10"/>
                  </a:lnTo>
                  <a:lnTo>
                    <a:pt x="65" y="13"/>
                  </a:lnTo>
                  <a:lnTo>
                    <a:pt x="64" y="14"/>
                  </a:lnTo>
                  <a:lnTo>
                    <a:pt x="64" y="18"/>
                  </a:lnTo>
                  <a:lnTo>
                    <a:pt x="30" y="155"/>
                  </a:lnTo>
                  <a:lnTo>
                    <a:pt x="29" y="158"/>
                  </a:lnTo>
                  <a:lnTo>
                    <a:pt x="28" y="161"/>
                  </a:lnTo>
                  <a:lnTo>
                    <a:pt x="27" y="163"/>
                  </a:lnTo>
                  <a:lnTo>
                    <a:pt x="25" y="165"/>
                  </a:lnTo>
                  <a:lnTo>
                    <a:pt x="22" y="166"/>
                  </a:lnTo>
                  <a:lnTo>
                    <a:pt x="18" y="167"/>
                  </a:lnTo>
                  <a:lnTo>
                    <a:pt x="13" y="167"/>
                  </a:lnTo>
                  <a:lnTo>
                    <a:pt x="7" y="167"/>
                  </a:lnTo>
                  <a:lnTo>
                    <a:pt x="4" y="167"/>
                  </a:lnTo>
                  <a:lnTo>
                    <a:pt x="1" y="168"/>
                  </a:lnTo>
                  <a:lnTo>
                    <a:pt x="0" y="169"/>
                  </a:lnTo>
                  <a:lnTo>
                    <a:pt x="0" y="172"/>
                  </a:lnTo>
                  <a:lnTo>
                    <a:pt x="1" y="175"/>
                  </a:lnTo>
                  <a:lnTo>
                    <a:pt x="3" y="175"/>
                  </a:lnTo>
                  <a:lnTo>
                    <a:pt x="10" y="175"/>
                  </a:lnTo>
                  <a:lnTo>
                    <a:pt x="19" y="175"/>
                  </a:lnTo>
                  <a:lnTo>
                    <a:pt x="29" y="175"/>
                  </a:lnTo>
                  <a:lnTo>
                    <a:pt x="36" y="174"/>
                  </a:lnTo>
                  <a:lnTo>
                    <a:pt x="52" y="175"/>
                  </a:lnTo>
                  <a:lnTo>
                    <a:pt x="68" y="175"/>
                  </a:lnTo>
                  <a:lnTo>
                    <a:pt x="70" y="175"/>
                  </a:lnTo>
                  <a:lnTo>
                    <a:pt x="72" y="175"/>
                  </a:lnTo>
                  <a:lnTo>
                    <a:pt x="73" y="173"/>
                  </a:lnTo>
                  <a:lnTo>
                    <a:pt x="73" y="170"/>
                  </a:lnTo>
                  <a:lnTo>
                    <a:pt x="72" y="168"/>
                  </a:lnTo>
                  <a:lnTo>
                    <a:pt x="66" y="167"/>
                  </a:lnTo>
                  <a:lnTo>
                    <a:pt x="60" y="167"/>
                  </a:lnTo>
                  <a:lnTo>
                    <a:pt x="55" y="167"/>
                  </a:lnTo>
                  <a:lnTo>
                    <a:pt x="51" y="165"/>
                  </a:lnTo>
                  <a:lnTo>
                    <a:pt x="50" y="162"/>
                  </a:lnTo>
                  <a:lnTo>
                    <a:pt x="51" y="158"/>
                  </a:lnTo>
                  <a:lnTo>
                    <a:pt x="68" y="88"/>
                  </a:lnTo>
                  <a:lnTo>
                    <a:pt x="145" y="88"/>
                  </a:lnTo>
                  <a:lnTo>
                    <a:pt x="138" y="116"/>
                  </a:lnTo>
                  <a:lnTo>
                    <a:pt x="133" y="138"/>
                  </a:lnTo>
                  <a:lnTo>
                    <a:pt x="129" y="152"/>
                  </a:lnTo>
                  <a:lnTo>
                    <a:pt x="128" y="159"/>
                  </a:lnTo>
                  <a:lnTo>
                    <a:pt x="125" y="163"/>
                  </a:lnTo>
                  <a:lnTo>
                    <a:pt x="121" y="166"/>
                  </a:lnTo>
                  <a:lnTo>
                    <a:pt x="115" y="167"/>
                  </a:lnTo>
                  <a:lnTo>
                    <a:pt x="105" y="167"/>
                  </a:lnTo>
                  <a:lnTo>
                    <a:pt x="102" y="167"/>
                  </a:lnTo>
                  <a:lnTo>
                    <a:pt x="100" y="168"/>
                  </a:lnTo>
                  <a:lnTo>
                    <a:pt x="99" y="169"/>
                  </a:lnTo>
                  <a:lnTo>
                    <a:pt x="99" y="172"/>
                  </a:lnTo>
                  <a:lnTo>
                    <a:pt x="100" y="175"/>
                  </a:lnTo>
                  <a:lnTo>
                    <a:pt x="102" y="175"/>
                  </a:lnTo>
                  <a:lnTo>
                    <a:pt x="109" y="175"/>
                  </a:lnTo>
                  <a:lnTo>
                    <a:pt x="118" y="175"/>
                  </a:lnTo>
                  <a:lnTo>
                    <a:pt x="127" y="175"/>
                  </a:lnTo>
                  <a:lnTo>
                    <a:pt x="134" y="174"/>
                  </a:lnTo>
                  <a:lnTo>
                    <a:pt x="151" y="175"/>
                  </a:lnTo>
                  <a:lnTo>
                    <a:pt x="167" y="175"/>
                  </a:lnTo>
                  <a:lnTo>
                    <a:pt x="169" y="175"/>
                  </a:lnTo>
                  <a:lnTo>
                    <a:pt x="170" y="175"/>
                  </a:lnTo>
                  <a:lnTo>
                    <a:pt x="172" y="173"/>
                  </a:lnTo>
                  <a:lnTo>
                    <a:pt x="172" y="170"/>
                  </a:lnTo>
                  <a:lnTo>
                    <a:pt x="170" y="168"/>
                  </a:lnTo>
                  <a:lnTo>
                    <a:pt x="165" y="167"/>
                  </a:lnTo>
                  <a:lnTo>
                    <a:pt x="159" y="167"/>
                  </a:lnTo>
                  <a:lnTo>
                    <a:pt x="153" y="167"/>
                  </a:lnTo>
                  <a:lnTo>
                    <a:pt x="150" y="165"/>
                  </a:lnTo>
                  <a:lnTo>
                    <a:pt x="149" y="162"/>
                  </a:lnTo>
                  <a:lnTo>
                    <a:pt x="149" y="158"/>
                  </a:lnTo>
                  <a:lnTo>
                    <a:pt x="184" y="2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6" name="Freeform 31"/>
            <p:cNvSpPr>
              <a:spLocks noChangeAspect="1"/>
            </p:cNvSpPr>
            <p:nvPr/>
          </p:nvSpPr>
          <p:spPr bwMode="auto">
            <a:xfrm>
              <a:off x="4154" y="0"/>
              <a:ext cx="59" cy="256"/>
            </a:xfrm>
            <a:custGeom>
              <a:avLst/>
              <a:gdLst>
                <a:gd name="T0" fmla="*/ 59 w 59"/>
                <a:gd name="T1" fmla="*/ 254 h 256"/>
                <a:gd name="T2" fmla="*/ 59 w 59"/>
                <a:gd name="T3" fmla="*/ 253 h 256"/>
                <a:gd name="T4" fmla="*/ 59 w 59"/>
                <a:gd name="T5" fmla="*/ 252 h 256"/>
                <a:gd name="T6" fmla="*/ 58 w 59"/>
                <a:gd name="T7" fmla="*/ 251 h 256"/>
                <a:gd name="T8" fmla="*/ 55 w 59"/>
                <a:gd name="T9" fmla="*/ 248 h 256"/>
                <a:gd name="T10" fmla="*/ 35 w 59"/>
                <a:gd name="T11" fmla="*/ 221 h 256"/>
                <a:gd name="T12" fmla="*/ 23 w 59"/>
                <a:gd name="T13" fmla="*/ 191 h 256"/>
                <a:gd name="T14" fmla="*/ 17 w 59"/>
                <a:gd name="T15" fmla="*/ 159 h 256"/>
                <a:gd name="T16" fmla="*/ 15 w 59"/>
                <a:gd name="T17" fmla="*/ 128 h 256"/>
                <a:gd name="T18" fmla="*/ 17 w 59"/>
                <a:gd name="T19" fmla="*/ 95 h 256"/>
                <a:gd name="T20" fmla="*/ 24 w 59"/>
                <a:gd name="T21" fmla="*/ 63 h 256"/>
                <a:gd name="T22" fmla="*/ 37 w 59"/>
                <a:gd name="T23" fmla="*/ 33 h 256"/>
                <a:gd name="T24" fmla="*/ 56 w 59"/>
                <a:gd name="T25" fmla="*/ 7 h 256"/>
                <a:gd name="T26" fmla="*/ 59 w 59"/>
                <a:gd name="T27" fmla="*/ 4 h 256"/>
                <a:gd name="T28" fmla="*/ 59 w 59"/>
                <a:gd name="T29" fmla="*/ 3 h 256"/>
                <a:gd name="T30" fmla="*/ 59 w 59"/>
                <a:gd name="T31" fmla="*/ 1 h 256"/>
                <a:gd name="T32" fmla="*/ 57 w 59"/>
                <a:gd name="T33" fmla="*/ 0 h 256"/>
                <a:gd name="T34" fmla="*/ 52 w 59"/>
                <a:gd name="T35" fmla="*/ 3 h 256"/>
                <a:gd name="T36" fmla="*/ 41 w 59"/>
                <a:gd name="T37" fmla="*/ 13 h 256"/>
                <a:gd name="T38" fmla="*/ 29 w 59"/>
                <a:gd name="T39" fmla="*/ 28 h 256"/>
                <a:gd name="T40" fmla="*/ 16 w 59"/>
                <a:gd name="T41" fmla="*/ 50 h 256"/>
                <a:gd name="T42" fmla="*/ 8 w 59"/>
                <a:gd name="T43" fmla="*/ 71 h 256"/>
                <a:gd name="T44" fmla="*/ 4 w 59"/>
                <a:gd name="T45" fmla="*/ 92 h 256"/>
                <a:gd name="T46" fmla="*/ 1 w 59"/>
                <a:gd name="T47" fmla="*/ 111 h 256"/>
                <a:gd name="T48" fmla="*/ 0 w 59"/>
                <a:gd name="T49" fmla="*/ 128 h 256"/>
                <a:gd name="T50" fmla="*/ 1 w 59"/>
                <a:gd name="T51" fmla="*/ 145 h 256"/>
                <a:gd name="T52" fmla="*/ 4 w 59"/>
                <a:gd name="T53" fmla="*/ 165 h 256"/>
                <a:gd name="T54" fmla="*/ 9 w 59"/>
                <a:gd name="T55" fmla="*/ 186 h 256"/>
                <a:gd name="T56" fmla="*/ 17 w 59"/>
                <a:gd name="T57" fmla="*/ 208 h 256"/>
                <a:gd name="T58" fmla="*/ 29 w 59"/>
                <a:gd name="T59" fmla="*/ 229 h 256"/>
                <a:gd name="T60" fmla="*/ 42 w 59"/>
                <a:gd name="T61" fmla="*/ 244 h 256"/>
                <a:gd name="T62" fmla="*/ 52 w 59"/>
                <a:gd name="T63" fmla="*/ 253 h 256"/>
                <a:gd name="T64" fmla="*/ 57 w 59"/>
                <a:gd name="T65" fmla="*/ 256 h 256"/>
                <a:gd name="T66" fmla="*/ 59 w 59"/>
                <a:gd name="T67" fmla="*/ 256 h 256"/>
                <a:gd name="T68" fmla="*/ 59 w 59"/>
                <a:gd name="T69" fmla="*/ 25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256">
                  <a:moveTo>
                    <a:pt x="59" y="254"/>
                  </a:moveTo>
                  <a:lnTo>
                    <a:pt x="59" y="253"/>
                  </a:lnTo>
                  <a:lnTo>
                    <a:pt x="59" y="252"/>
                  </a:lnTo>
                  <a:lnTo>
                    <a:pt x="58" y="251"/>
                  </a:lnTo>
                  <a:lnTo>
                    <a:pt x="55" y="248"/>
                  </a:lnTo>
                  <a:lnTo>
                    <a:pt x="35" y="221"/>
                  </a:lnTo>
                  <a:lnTo>
                    <a:pt x="23" y="191"/>
                  </a:lnTo>
                  <a:lnTo>
                    <a:pt x="17" y="159"/>
                  </a:lnTo>
                  <a:lnTo>
                    <a:pt x="15" y="128"/>
                  </a:lnTo>
                  <a:lnTo>
                    <a:pt x="17" y="95"/>
                  </a:lnTo>
                  <a:lnTo>
                    <a:pt x="24" y="63"/>
                  </a:lnTo>
                  <a:lnTo>
                    <a:pt x="37" y="33"/>
                  </a:lnTo>
                  <a:lnTo>
                    <a:pt x="56" y="7"/>
                  </a:lnTo>
                  <a:lnTo>
                    <a:pt x="59" y="4"/>
                  </a:lnTo>
                  <a:lnTo>
                    <a:pt x="59" y="3"/>
                  </a:lnTo>
                  <a:lnTo>
                    <a:pt x="59" y="1"/>
                  </a:lnTo>
                  <a:lnTo>
                    <a:pt x="57" y="0"/>
                  </a:lnTo>
                  <a:lnTo>
                    <a:pt x="52" y="3"/>
                  </a:lnTo>
                  <a:lnTo>
                    <a:pt x="41" y="13"/>
                  </a:lnTo>
                  <a:lnTo>
                    <a:pt x="29" y="28"/>
                  </a:lnTo>
                  <a:lnTo>
                    <a:pt x="16" y="50"/>
                  </a:lnTo>
                  <a:lnTo>
                    <a:pt x="8" y="71"/>
                  </a:lnTo>
                  <a:lnTo>
                    <a:pt x="4" y="92"/>
                  </a:lnTo>
                  <a:lnTo>
                    <a:pt x="1" y="111"/>
                  </a:lnTo>
                  <a:lnTo>
                    <a:pt x="0" y="128"/>
                  </a:lnTo>
                  <a:lnTo>
                    <a:pt x="1" y="145"/>
                  </a:lnTo>
                  <a:lnTo>
                    <a:pt x="4" y="165"/>
                  </a:lnTo>
                  <a:lnTo>
                    <a:pt x="9" y="186"/>
                  </a:lnTo>
                  <a:lnTo>
                    <a:pt x="17" y="208"/>
                  </a:lnTo>
                  <a:lnTo>
                    <a:pt x="29" y="229"/>
                  </a:lnTo>
                  <a:lnTo>
                    <a:pt x="42" y="244"/>
                  </a:lnTo>
                  <a:lnTo>
                    <a:pt x="52" y="253"/>
                  </a:lnTo>
                  <a:lnTo>
                    <a:pt x="57" y="256"/>
                  </a:lnTo>
                  <a:lnTo>
                    <a:pt x="59" y="256"/>
                  </a:lnTo>
                  <a:lnTo>
                    <a:pt x="59" y="25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7" name="Freeform 32"/>
            <p:cNvSpPr>
              <a:spLocks noChangeAspect="1"/>
            </p:cNvSpPr>
            <p:nvPr/>
          </p:nvSpPr>
          <p:spPr bwMode="auto">
            <a:xfrm>
              <a:off x="4236" y="79"/>
              <a:ext cx="117" cy="166"/>
            </a:xfrm>
            <a:custGeom>
              <a:avLst/>
              <a:gdLst>
                <a:gd name="T0" fmla="*/ 117 w 117"/>
                <a:gd name="T1" fmla="*/ 12 h 166"/>
                <a:gd name="T2" fmla="*/ 114 w 117"/>
                <a:gd name="T3" fmla="*/ 4 h 166"/>
                <a:gd name="T4" fmla="*/ 105 w 117"/>
                <a:gd name="T5" fmla="*/ 4 h 166"/>
                <a:gd name="T6" fmla="*/ 100 w 117"/>
                <a:gd name="T7" fmla="*/ 10 h 166"/>
                <a:gd name="T8" fmla="*/ 98 w 117"/>
                <a:gd name="T9" fmla="*/ 18 h 166"/>
                <a:gd name="T10" fmla="*/ 92 w 117"/>
                <a:gd name="T11" fmla="*/ 42 h 166"/>
                <a:gd name="T12" fmla="*/ 79 w 117"/>
                <a:gd name="T13" fmla="*/ 91 h 166"/>
                <a:gd name="T14" fmla="*/ 75 w 117"/>
                <a:gd name="T15" fmla="*/ 97 h 166"/>
                <a:gd name="T16" fmla="*/ 68 w 117"/>
                <a:gd name="T17" fmla="*/ 104 h 166"/>
                <a:gd name="T18" fmla="*/ 58 w 117"/>
                <a:gd name="T19" fmla="*/ 109 h 166"/>
                <a:gd name="T20" fmla="*/ 44 w 117"/>
                <a:gd name="T21" fmla="*/ 108 h 166"/>
                <a:gd name="T22" fmla="*/ 37 w 117"/>
                <a:gd name="T23" fmla="*/ 97 h 166"/>
                <a:gd name="T24" fmla="*/ 39 w 117"/>
                <a:gd name="T25" fmla="*/ 69 h 166"/>
                <a:gd name="T26" fmla="*/ 51 w 117"/>
                <a:gd name="T27" fmla="*/ 33 h 166"/>
                <a:gd name="T28" fmla="*/ 54 w 117"/>
                <a:gd name="T29" fmla="*/ 24 h 166"/>
                <a:gd name="T30" fmla="*/ 53 w 117"/>
                <a:gd name="T31" fmla="*/ 13 h 166"/>
                <a:gd name="T32" fmla="*/ 42 w 117"/>
                <a:gd name="T33" fmla="*/ 2 h 166"/>
                <a:gd name="T34" fmla="*/ 18 w 117"/>
                <a:gd name="T35" fmla="*/ 6 h 166"/>
                <a:gd name="T36" fmla="*/ 1 w 117"/>
                <a:gd name="T37" fmla="*/ 32 h 166"/>
                <a:gd name="T38" fmla="*/ 1 w 117"/>
                <a:gd name="T39" fmla="*/ 42 h 166"/>
                <a:gd name="T40" fmla="*/ 5 w 117"/>
                <a:gd name="T41" fmla="*/ 41 h 166"/>
                <a:gd name="T42" fmla="*/ 12 w 117"/>
                <a:gd name="T43" fmla="*/ 22 h 166"/>
                <a:gd name="T44" fmla="*/ 26 w 117"/>
                <a:gd name="T45" fmla="*/ 7 h 166"/>
                <a:gd name="T46" fmla="*/ 34 w 117"/>
                <a:gd name="T47" fmla="*/ 6 h 166"/>
                <a:gd name="T48" fmla="*/ 38 w 117"/>
                <a:gd name="T49" fmla="*/ 9 h 166"/>
                <a:gd name="T50" fmla="*/ 37 w 117"/>
                <a:gd name="T51" fmla="*/ 23 h 166"/>
                <a:gd name="T52" fmla="*/ 28 w 117"/>
                <a:gd name="T53" fmla="*/ 50 h 166"/>
                <a:gd name="T54" fmla="*/ 21 w 117"/>
                <a:gd name="T55" fmla="*/ 76 h 166"/>
                <a:gd name="T56" fmla="*/ 20 w 117"/>
                <a:gd name="T57" fmla="*/ 93 h 166"/>
                <a:gd name="T58" fmla="*/ 26 w 117"/>
                <a:gd name="T59" fmla="*/ 105 h 166"/>
                <a:gd name="T60" fmla="*/ 34 w 117"/>
                <a:gd name="T61" fmla="*/ 112 h 166"/>
                <a:gd name="T62" fmla="*/ 45 w 117"/>
                <a:gd name="T63" fmla="*/ 116 h 166"/>
                <a:gd name="T64" fmla="*/ 65 w 117"/>
                <a:gd name="T65" fmla="*/ 113 h 166"/>
                <a:gd name="T66" fmla="*/ 71 w 117"/>
                <a:gd name="T67" fmla="*/ 124 h 166"/>
                <a:gd name="T68" fmla="*/ 54 w 117"/>
                <a:gd name="T69" fmla="*/ 150 h 166"/>
                <a:gd name="T70" fmla="*/ 40 w 117"/>
                <a:gd name="T71" fmla="*/ 159 h 166"/>
                <a:gd name="T72" fmla="*/ 28 w 117"/>
                <a:gd name="T73" fmla="*/ 160 h 166"/>
                <a:gd name="T74" fmla="*/ 17 w 117"/>
                <a:gd name="T75" fmla="*/ 155 h 166"/>
                <a:gd name="T76" fmla="*/ 18 w 117"/>
                <a:gd name="T77" fmla="*/ 149 h 166"/>
                <a:gd name="T78" fmla="*/ 27 w 117"/>
                <a:gd name="T79" fmla="*/ 142 h 166"/>
                <a:gd name="T80" fmla="*/ 27 w 117"/>
                <a:gd name="T81" fmla="*/ 131 h 166"/>
                <a:gd name="T82" fmla="*/ 22 w 117"/>
                <a:gd name="T83" fmla="*/ 127 h 166"/>
                <a:gd name="T84" fmla="*/ 14 w 117"/>
                <a:gd name="T85" fmla="*/ 128 h 166"/>
                <a:gd name="T86" fmla="*/ 6 w 117"/>
                <a:gd name="T87" fmla="*/ 135 h 166"/>
                <a:gd name="T88" fmla="*/ 7 w 117"/>
                <a:gd name="T89" fmla="*/ 152 h 166"/>
                <a:gd name="T90" fmla="*/ 21 w 117"/>
                <a:gd name="T91" fmla="*/ 164 h 166"/>
                <a:gd name="T92" fmla="*/ 51 w 117"/>
                <a:gd name="T93" fmla="*/ 162 h 166"/>
                <a:gd name="T94" fmla="*/ 83 w 117"/>
                <a:gd name="T95" fmla="*/ 134 h 166"/>
                <a:gd name="T96" fmla="*/ 116 w 117"/>
                <a:gd name="T97" fmla="*/ 1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7" h="166">
                  <a:moveTo>
                    <a:pt x="116" y="15"/>
                  </a:moveTo>
                  <a:lnTo>
                    <a:pt x="117" y="12"/>
                  </a:lnTo>
                  <a:lnTo>
                    <a:pt x="117" y="10"/>
                  </a:lnTo>
                  <a:lnTo>
                    <a:pt x="114" y="4"/>
                  </a:lnTo>
                  <a:lnTo>
                    <a:pt x="109" y="3"/>
                  </a:lnTo>
                  <a:lnTo>
                    <a:pt x="105" y="4"/>
                  </a:lnTo>
                  <a:lnTo>
                    <a:pt x="101" y="8"/>
                  </a:lnTo>
                  <a:lnTo>
                    <a:pt x="100" y="10"/>
                  </a:lnTo>
                  <a:lnTo>
                    <a:pt x="99" y="14"/>
                  </a:lnTo>
                  <a:lnTo>
                    <a:pt x="98" y="18"/>
                  </a:lnTo>
                  <a:lnTo>
                    <a:pt x="97" y="22"/>
                  </a:lnTo>
                  <a:lnTo>
                    <a:pt x="92" y="42"/>
                  </a:lnTo>
                  <a:lnTo>
                    <a:pt x="80" y="88"/>
                  </a:lnTo>
                  <a:lnTo>
                    <a:pt x="79" y="91"/>
                  </a:lnTo>
                  <a:lnTo>
                    <a:pt x="78" y="94"/>
                  </a:lnTo>
                  <a:lnTo>
                    <a:pt x="75" y="97"/>
                  </a:lnTo>
                  <a:lnTo>
                    <a:pt x="72" y="101"/>
                  </a:lnTo>
                  <a:lnTo>
                    <a:pt x="68" y="104"/>
                  </a:lnTo>
                  <a:lnTo>
                    <a:pt x="63" y="107"/>
                  </a:lnTo>
                  <a:lnTo>
                    <a:pt x="58" y="109"/>
                  </a:lnTo>
                  <a:lnTo>
                    <a:pt x="52" y="110"/>
                  </a:lnTo>
                  <a:lnTo>
                    <a:pt x="44" y="108"/>
                  </a:lnTo>
                  <a:lnTo>
                    <a:pt x="39" y="103"/>
                  </a:lnTo>
                  <a:lnTo>
                    <a:pt x="37" y="97"/>
                  </a:lnTo>
                  <a:lnTo>
                    <a:pt x="36" y="90"/>
                  </a:lnTo>
                  <a:lnTo>
                    <a:pt x="39" y="69"/>
                  </a:lnTo>
                  <a:lnTo>
                    <a:pt x="49" y="39"/>
                  </a:lnTo>
                  <a:lnTo>
                    <a:pt x="51" y="33"/>
                  </a:lnTo>
                  <a:lnTo>
                    <a:pt x="53" y="28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3" y="13"/>
                  </a:lnTo>
                  <a:lnTo>
                    <a:pt x="48" y="6"/>
                  </a:lnTo>
                  <a:lnTo>
                    <a:pt x="42" y="2"/>
                  </a:lnTo>
                  <a:lnTo>
                    <a:pt x="33" y="0"/>
                  </a:lnTo>
                  <a:lnTo>
                    <a:pt x="18" y="6"/>
                  </a:lnTo>
                  <a:lnTo>
                    <a:pt x="7" y="19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2"/>
                  </a:lnTo>
                  <a:lnTo>
                    <a:pt x="3" y="42"/>
                  </a:lnTo>
                  <a:lnTo>
                    <a:pt x="5" y="41"/>
                  </a:lnTo>
                  <a:lnTo>
                    <a:pt x="7" y="37"/>
                  </a:lnTo>
                  <a:lnTo>
                    <a:pt x="12" y="22"/>
                  </a:lnTo>
                  <a:lnTo>
                    <a:pt x="19" y="12"/>
                  </a:lnTo>
                  <a:lnTo>
                    <a:pt x="26" y="7"/>
                  </a:lnTo>
                  <a:lnTo>
                    <a:pt x="32" y="6"/>
                  </a:lnTo>
                  <a:lnTo>
                    <a:pt x="34" y="6"/>
                  </a:lnTo>
                  <a:lnTo>
                    <a:pt x="36" y="7"/>
                  </a:lnTo>
                  <a:lnTo>
                    <a:pt x="38" y="9"/>
                  </a:lnTo>
                  <a:lnTo>
                    <a:pt x="39" y="14"/>
                  </a:lnTo>
                  <a:lnTo>
                    <a:pt x="37" y="23"/>
                  </a:lnTo>
                  <a:lnTo>
                    <a:pt x="34" y="32"/>
                  </a:lnTo>
                  <a:lnTo>
                    <a:pt x="28" y="50"/>
                  </a:lnTo>
                  <a:lnTo>
                    <a:pt x="23" y="64"/>
                  </a:lnTo>
                  <a:lnTo>
                    <a:pt x="21" y="76"/>
                  </a:lnTo>
                  <a:lnTo>
                    <a:pt x="20" y="85"/>
                  </a:lnTo>
                  <a:lnTo>
                    <a:pt x="20" y="93"/>
                  </a:lnTo>
                  <a:lnTo>
                    <a:pt x="22" y="100"/>
                  </a:lnTo>
                  <a:lnTo>
                    <a:pt x="26" y="105"/>
                  </a:lnTo>
                  <a:lnTo>
                    <a:pt x="30" y="109"/>
                  </a:lnTo>
                  <a:lnTo>
                    <a:pt x="34" y="112"/>
                  </a:lnTo>
                  <a:lnTo>
                    <a:pt x="39" y="114"/>
                  </a:lnTo>
                  <a:lnTo>
                    <a:pt x="45" y="116"/>
                  </a:lnTo>
                  <a:lnTo>
                    <a:pt x="51" y="116"/>
                  </a:lnTo>
                  <a:lnTo>
                    <a:pt x="65" y="113"/>
                  </a:lnTo>
                  <a:lnTo>
                    <a:pt x="76" y="104"/>
                  </a:lnTo>
                  <a:lnTo>
                    <a:pt x="71" y="124"/>
                  </a:lnTo>
                  <a:lnTo>
                    <a:pt x="60" y="144"/>
                  </a:lnTo>
                  <a:lnTo>
                    <a:pt x="54" y="150"/>
                  </a:lnTo>
                  <a:lnTo>
                    <a:pt x="48" y="155"/>
                  </a:lnTo>
                  <a:lnTo>
                    <a:pt x="40" y="159"/>
                  </a:lnTo>
                  <a:lnTo>
                    <a:pt x="32" y="160"/>
                  </a:lnTo>
                  <a:lnTo>
                    <a:pt x="28" y="160"/>
                  </a:lnTo>
                  <a:lnTo>
                    <a:pt x="22" y="158"/>
                  </a:lnTo>
                  <a:lnTo>
                    <a:pt x="17" y="155"/>
                  </a:lnTo>
                  <a:lnTo>
                    <a:pt x="13" y="149"/>
                  </a:lnTo>
                  <a:lnTo>
                    <a:pt x="18" y="149"/>
                  </a:lnTo>
                  <a:lnTo>
                    <a:pt x="23" y="146"/>
                  </a:lnTo>
                  <a:lnTo>
                    <a:pt x="27" y="142"/>
                  </a:lnTo>
                  <a:lnTo>
                    <a:pt x="29" y="136"/>
                  </a:lnTo>
                  <a:lnTo>
                    <a:pt x="27" y="131"/>
                  </a:lnTo>
                  <a:lnTo>
                    <a:pt x="25" y="128"/>
                  </a:lnTo>
                  <a:lnTo>
                    <a:pt x="22" y="127"/>
                  </a:lnTo>
                  <a:lnTo>
                    <a:pt x="19" y="127"/>
                  </a:lnTo>
                  <a:lnTo>
                    <a:pt x="14" y="128"/>
                  </a:lnTo>
                  <a:lnTo>
                    <a:pt x="10" y="130"/>
                  </a:lnTo>
                  <a:lnTo>
                    <a:pt x="6" y="135"/>
                  </a:lnTo>
                  <a:lnTo>
                    <a:pt x="5" y="143"/>
                  </a:lnTo>
                  <a:lnTo>
                    <a:pt x="7" y="152"/>
                  </a:lnTo>
                  <a:lnTo>
                    <a:pt x="13" y="159"/>
                  </a:lnTo>
                  <a:lnTo>
                    <a:pt x="21" y="164"/>
                  </a:lnTo>
                  <a:lnTo>
                    <a:pt x="32" y="166"/>
                  </a:lnTo>
                  <a:lnTo>
                    <a:pt x="51" y="162"/>
                  </a:lnTo>
                  <a:lnTo>
                    <a:pt x="69" y="150"/>
                  </a:lnTo>
                  <a:lnTo>
                    <a:pt x="83" y="134"/>
                  </a:lnTo>
                  <a:lnTo>
                    <a:pt x="91" y="113"/>
                  </a:lnTo>
                  <a:lnTo>
                    <a:pt x="116" y="1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8" name="Freeform 33"/>
            <p:cNvSpPr>
              <a:spLocks noChangeAspect="1"/>
            </p:cNvSpPr>
            <p:nvPr/>
          </p:nvSpPr>
          <p:spPr bwMode="auto">
            <a:xfrm>
              <a:off x="4463" y="0"/>
              <a:ext cx="10" cy="256"/>
            </a:xfrm>
            <a:custGeom>
              <a:avLst/>
              <a:gdLst>
                <a:gd name="T0" fmla="*/ 10 w 10"/>
                <a:gd name="T1" fmla="*/ 9 h 256"/>
                <a:gd name="T2" fmla="*/ 10 w 10"/>
                <a:gd name="T3" fmla="*/ 6 h 256"/>
                <a:gd name="T4" fmla="*/ 9 w 10"/>
                <a:gd name="T5" fmla="*/ 3 h 256"/>
                <a:gd name="T6" fmla="*/ 8 w 10"/>
                <a:gd name="T7" fmla="*/ 1 h 256"/>
                <a:gd name="T8" fmla="*/ 5 w 10"/>
                <a:gd name="T9" fmla="*/ 0 h 256"/>
                <a:gd name="T10" fmla="*/ 2 w 10"/>
                <a:gd name="T11" fmla="*/ 1 h 256"/>
                <a:gd name="T12" fmla="*/ 1 w 10"/>
                <a:gd name="T13" fmla="*/ 3 h 256"/>
                <a:gd name="T14" fmla="*/ 0 w 10"/>
                <a:gd name="T15" fmla="*/ 6 h 256"/>
                <a:gd name="T16" fmla="*/ 0 w 10"/>
                <a:gd name="T17" fmla="*/ 9 h 256"/>
                <a:gd name="T18" fmla="*/ 0 w 10"/>
                <a:gd name="T19" fmla="*/ 247 h 256"/>
                <a:gd name="T20" fmla="*/ 0 w 10"/>
                <a:gd name="T21" fmla="*/ 250 h 256"/>
                <a:gd name="T22" fmla="*/ 1 w 10"/>
                <a:gd name="T23" fmla="*/ 253 h 256"/>
                <a:gd name="T24" fmla="*/ 2 w 10"/>
                <a:gd name="T25" fmla="*/ 255 h 256"/>
                <a:gd name="T26" fmla="*/ 5 w 10"/>
                <a:gd name="T27" fmla="*/ 256 h 256"/>
                <a:gd name="T28" fmla="*/ 8 w 10"/>
                <a:gd name="T29" fmla="*/ 255 h 256"/>
                <a:gd name="T30" fmla="*/ 9 w 10"/>
                <a:gd name="T31" fmla="*/ 253 h 256"/>
                <a:gd name="T32" fmla="*/ 10 w 10"/>
                <a:gd name="T33" fmla="*/ 250 h 256"/>
                <a:gd name="T34" fmla="*/ 10 w 10"/>
                <a:gd name="T35" fmla="*/ 247 h 256"/>
                <a:gd name="T36" fmla="*/ 10 w 10"/>
                <a:gd name="T37" fmla="*/ 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256">
                  <a:moveTo>
                    <a:pt x="10" y="9"/>
                  </a:moveTo>
                  <a:lnTo>
                    <a:pt x="10" y="6"/>
                  </a:lnTo>
                  <a:lnTo>
                    <a:pt x="9" y="3"/>
                  </a:lnTo>
                  <a:lnTo>
                    <a:pt x="8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9"/>
                  </a:lnTo>
                  <a:lnTo>
                    <a:pt x="0" y="247"/>
                  </a:lnTo>
                  <a:lnTo>
                    <a:pt x="0" y="250"/>
                  </a:lnTo>
                  <a:lnTo>
                    <a:pt x="1" y="253"/>
                  </a:lnTo>
                  <a:lnTo>
                    <a:pt x="2" y="255"/>
                  </a:lnTo>
                  <a:lnTo>
                    <a:pt x="5" y="256"/>
                  </a:lnTo>
                  <a:lnTo>
                    <a:pt x="8" y="255"/>
                  </a:lnTo>
                  <a:lnTo>
                    <a:pt x="9" y="253"/>
                  </a:lnTo>
                  <a:lnTo>
                    <a:pt x="10" y="250"/>
                  </a:lnTo>
                  <a:lnTo>
                    <a:pt x="10" y="247"/>
                  </a:lnTo>
                  <a:lnTo>
                    <a:pt x="10" y="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9" name="Freeform 34"/>
            <p:cNvSpPr>
              <a:spLocks noChangeAspect="1" noEditPoints="1"/>
            </p:cNvSpPr>
            <p:nvPr/>
          </p:nvSpPr>
          <p:spPr bwMode="auto">
            <a:xfrm>
              <a:off x="4584" y="17"/>
              <a:ext cx="194" cy="175"/>
            </a:xfrm>
            <a:custGeom>
              <a:avLst/>
              <a:gdLst>
                <a:gd name="T0" fmla="*/ 29 w 194"/>
                <a:gd name="T1" fmla="*/ 158 h 175"/>
                <a:gd name="T2" fmla="*/ 27 w 194"/>
                <a:gd name="T3" fmla="*/ 163 h 175"/>
                <a:gd name="T4" fmla="*/ 23 w 194"/>
                <a:gd name="T5" fmla="*/ 166 h 175"/>
                <a:gd name="T6" fmla="*/ 14 w 194"/>
                <a:gd name="T7" fmla="*/ 167 h 175"/>
                <a:gd name="T8" fmla="*/ 4 w 194"/>
                <a:gd name="T9" fmla="*/ 167 h 175"/>
                <a:gd name="T10" fmla="*/ 0 w 194"/>
                <a:gd name="T11" fmla="*/ 169 h 175"/>
                <a:gd name="T12" fmla="*/ 2 w 194"/>
                <a:gd name="T13" fmla="*/ 175 h 175"/>
                <a:gd name="T14" fmla="*/ 91 w 194"/>
                <a:gd name="T15" fmla="*/ 175 h 175"/>
                <a:gd name="T16" fmla="*/ 130 w 194"/>
                <a:gd name="T17" fmla="*/ 166 h 175"/>
                <a:gd name="T18" fmla="*/ 162 w 194"/>
                <a:gd name="T19" fmla="*/ 141 h 175"/>
                <a:gd name="T20" fmla="*/ 185 w 194"/>
                <a:gd name="T21" fmla="*/ 106 h 175"/>
                <a:gd name="T22" fmla="*/ 194 w 194"/>
                <a:gd name="T23" fmla="*/ 65 h 175"/>
                <a:gd name="T24" fmla="*/ 178 w 194"/>
                <a:gd name="T25" fmla="*/ 19 h 175"/>
                <a:gd name="T26" fmla="*/ 134 w 194"/>
                <a:gd name="T27" fmla="*/ 0 h 175"/>
                <a:gd name="T28" fmla="*/ 46 w 194"/>
                <a:gd name="T29" fmla="*/ 0 h 175"/>
                <a:gd name="T30" fmla="*/ 42 w 194"/>
                <a:gd name="T31" fmla="*/ 2 h 175"/>
                <a:gd name="T32" fmla="*/ 43 w 194"/>
                <a:gd name="T33" fmla="*/ 8 h 175"/>
                <a:gd name="T34" fmla="*/ 54 w 194"/>
                <a:gd name="T35" fmla="*/ 8 h 175"/>
                <a:gd name="T36" fmla="*/ 64 w 194"/>
                <a:gd name="T37" fmla="*/ 10 h 175"/>
                <a:gd name="T38" fmla="*/ 65 w 194"/>
                <a:gd name="T39" fmla="*/ 14 h 175"/>
                <a:gd name="T40" fmla="*/ 30 w 194"/>
                <a:gd name="T41" fmla="*/ 155 h 175"/>
                <a:gd name="T42" fmla="*/ 87 w 194"/>
                <a:gd name="T43" fmla="*/ 13 h 175"/>
                <a:gd name="T44" fmla="*/ 92 w 194"/>
                <a:gd name="T45" fmla="*/ 8 h 175"/>
                <a:gd name="T46" fmla="*/ 126 w 194"/>
                <a:gd name="T47" fmla="*/ 8 h 175"/>
                <a:gd name="T48" fmla="*/ 158 w 194"/>
                <a:gd name="T49" fmla="*/ 19 h 175"/>
                <a:gd name="T50" fmla="*/ 172 w 194"/>
                <a:gd name="T51" fmla="*/ 56 h 175"/>
                <a:gd name="T52" fmla="*/ 167 w 194"/>
                <a:gd name="T53" fmla="*/ 91 h 175"/>
                <a:gd name="T54" fmla="*/ 145 w 194"/>
                <a:gd name="T55" fmla="*/ 138 h 175"/>
                <a:gd name="T56" fmla="*/ 125 w 194"/>
                <a:gd name="T57" fmla="*/ 156 h 175"/>
                <a:gd name="T58" fmla="*/ 87 w 194"/>
                <a:gd name="T59" fmla="*/ 167 h 175"/>
                <a:gd name="T60" fmla="*/ 54 w 194"/>
                <a:gd name="T61" fmla="*/ 167 h 175"/>
                <a:gd name="T62" fmla="*/ 50 w 194"/>
                <a:gd name="T63" fmla="*/ 166 h 175"/>
                <a:gd name="T64" fmla="*/ 49 w 194"/>
                <a:gd name="T65" fmla="*/ 163 h 175"/>
                <a:gd name="T66" fmla="*/ 85 w 194"/>
                <a:gd name="T67" fmla="*/ 1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4" h="175">
                  <a:moveTo>
                    <a:pt x="30" y="155"/>
                  </a:moveTo>
                  <a:lnTo>
                    <a:pt x="29" y="158"/>
                  </a:lnTo>
                  <a:lnTo>
                    <a:pt x="28" y="161"/>
                  </a:lnTo>
                  <a:lnTo>
                    <a:pt x="27" y="163"/>
                  </a:lnTo>
                  <a:lnTo>
                    <a:pt x="25" y="165"/>
                  </a:lnTo>
                  <a:lnTo>
                    <a:pt x="23" y="166"/>
                  </a:lnTo>
                  <a:lnTo>
                    <a:pt x="19" y="167"/>
                  </a:lnTo>
                  <a:lnTo>
                    <a:pt x="14" y="167"/>
                  </a:lnTo>
                  <a:lnTo>
                    <a:pt x="7" y="167"/>
                  </a:lnTo>
                  <a:lnTo>
                    <a:pt x="4" y="167"/>
                  </a:lnTo>
                  <a:lnTo>
                    <a:pt x="2" y="168"/>
                  </a:lnTo>
                  <a:lnTo>
                    <a:pt x="0" y="169"/>
                  </a:lnTo>
                  <a:lnTo>
                    <a:pt x="0" y="172"/>
                  </a:lnTo>
                  <a:lnTo>
                    <a:pt x="2" y="175"/>
                  </a:lnTo>
                  <a:lnTo>
                    <a:pt x="7" y="175"/>
                  </a:lnTo>
                  <a:lnTo>
                    <a:pt x="91" y="175"/>
                  </a:lnTo>
                  <a:lnTo>
                    <a:pt x="111" y="173"/>
                  </a:lnTo>
                  <a:lnTo>
                    <a:pt x="130" y="166"/>
                  </a:lnTo>
                  <a:lnTo>
                    <a:pt x="147" y="155"/>
                  </a:lnTo>
                  <a:lnTo>
                    <a:pt x="162" y="141"/>
                  </a:lnTo>
                  <a:lnTo>
                    <a:pt x="175" y="125"/>
                  </a:lnTo>
                  <a:lnTo>
                    <a:pt x="185" y="106"/>
                  </a:lnTo>
                  <a:lnTo>
                    <a:pt x="192" y="86"/>
                  </a:lnTo>
                  <a:lnTo>
                    <a:pt x="194" y="65"/>
                  </a:lnTo>
                  <a:lnTo>
                    <a:pt x="190" y="40"/>
                  </a:lnTo>
                  <a:lnTo>
                    <a:pt x="178" y="19"/>
                  </a:lnTo>
                  <a:lnTo>
                    <a:pt x="160" y="5"/>
                  </a:lnTo>
                  <a:lnTo>
                    <a:pt x="134" y="0"/>
                  </a:lnTo>
                  <a:lnTo>
                    <a:pt x="49" y="0"/>
                  </a:lnTo>
                  <a:lnTo>
                    <a:pt x="46" y="0"/>
                  </a:lnTo>
                  <a:lnTo>
                    <a:pt x="43" y="1"/>
                  </a:lnTo>
                  <a:lnTo>
                    <a:pt x="42" y="2"/>
                  </a:lnTo>
                  <a:lnTo>
                    <a:pt x="41" y="5"/>
                  </a:lnTo>
                  <a:lnTo>
                    <a:pt x="43" y="8"/>
                  </a:lnTo>
                  <a:lnTo>
                    <a:pt x="49" y="8"/>
                  </a:lnTo>
                  <a:lnTo>
                    <a:pt x="54" y="8"/>
                  </a:lnTo>
                  <a:lnTo>
                    <a:pt x="60" y="9"/>
                  </a:lnTo>
                  <a:lnTo>
                    <a:pt x="64" y="10"/>
                  </a:lnTo>
                  <a:lnTo>
                    <a:pt x="65" y="13"/>
                  </a:lnTo>
                  <a:lnTo>
                    <a:pt x="65" y="14"/>
                  </a:lnTo>
                  <a:lnTo>
                    <a:pt x="64" y="18"/>
                  </a:lnTo>
                  <a:lnTo>
                    <a:pt x="30" y="155"/>
                  </a:lnTo>
                  <a:close/>
                  <a:moveTo>
                    <a:pt x="85" y="18"/>
                  </a:moveTo>
                  <a:lnTo>
                    <a:pt x="87" y="13"/>
                  </a:lnTo>
                  <a:lnTo>
                    <a:pt x="89" y="10"/>
                  </a:lnTo>
                  <a:lnTo>
                    <a:pt x="92" y="8"/>
                  </a:lnTo>
                  <a:lnTo>
                    <a:pt x="99" y="8"/>
                  </a:lnTo>
                  <a:lnTo>
                    <a:pt x="126" y="8"/>
                  </a:lnTo>
                  <a:lnTo>
                    <a:pt x="144" y="11"/>
                  </a:lnTo>
                  <a:lnTo>
                    <a:pt x="158" y="19"/>
                  </a:lnTo>
                  <a:lnTo>
                    <a:pt x="168" y="34"/>
                  </a:lnTo>
                  <a:lnTo>
                    <a:pt x="172" y="56"/>
                  </a:lnTo>
                  <a:lnTo>
                    <a:pt x="171" y="70"/>
                  </a:lnTo>
                  <a:lnTo>
                    <a:pt x="167" y="91"/>
                  </a:lnTo>
                  <a:lnTo>
                    <a:pt x="159" y="115"/>
                  </a:lnTo>
                  <a:lnTo>
                    <a:pt x="145" y="138"/>
                  </a:lnTo>
                  <a:lnTo>
                    <a:pt x="137" y="147"/>
                  </a:lnTo>
                  <a:lnTo>
                    <a:pt x="125" y="156"/>
                  </a:lnTo>
                  <a:lnTo>
                    <a:pt x="108" y="164"/>
                  </a:lnTo>
                  <a:lnTo>
                    <a:pt x="87" y="167"/>
                  </a:lnTo>
                  <a:lnTo>
                    <a:pt x="58" y="167"/>
                  </a:lnTo>
                  <a:lnTo>
                    <a:pt x="54" y="167"/>
                  </a:lnTo>
                  <a:lnTo>
                    <a:pt x="52" y="167"/>
                  </a:lnTo>
                  <a:lnTo>
                    <a:pt x="50" y="166"/>
                  </a:lnTo>
                  <a:lnTo>
                    <a:pt x="49" y="164"/>
                  </a:lnTo>
                  <a:lnTo>
                    <a:pt x="49" y="163"/>
                  </a:lnTo>
                  <a:lnTo>
                    <a:pt x="50" y="158"/>
                  </a:lnTo>
                  <a:lnTo>
                    <a:pt x="85" y="1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0" name="Freeform 35"/>
            <p:cNvSpPr>
              <a:spLocks noChangeAspect="1"/>
            </p:cNvSpPr>
            <p:nvPr/>
          </p:nvSpPr>
          <p:spPr bwMode="auto">
            <a:xfrm>
              <a:off x="4792" y="118"/>
              <a:ext cx="60" cy="114"/>
            </a:xfrm>
            <a:custGeom>
              <a:avLst/>
              <a:gdLst>
                <a:gd name="T0" fmla="*/ 36 w 60"/>
                <a:gd name="T1" fmla="*/ 42 h 114"/>
                <a:gd name="T2" fmla="*/ 54 w 60"/>
                <a:gd name="T3" fmla="*/ 42 h 114"/>
                <a:gd name="T4" fmla="*/ 58 w 60"/>
                <a:gd name="T5" fmla="*/ 41 h 114"/>
                <a:gd name="T6" fmla="*/ 60 w 60"/>
                <a:gd name="T7" fmla="*/ 38 h 114"/>
                <a:gd name="T8" fmla="*/ 58 w 60"/>
                <a:gd name="T9" fmla="*/ 36 h 114"/>
                <a:gd name="T10" fmla="*/ 55 w 60"/>
                <a:gd name="T11" fmla="*/ 35 h 114"/>
                <a:gd name="T12" fmla="*/ 38 w 60"/>
                <a:gd name="T13" fmla="*/ 35 h 114"/>
                <a:gd name="T14" fmla="*/ 44 w 60"/>
                <a:gd name="T15" fmla="*/ 9 h 114"/>
                <a:gd name="T16" fmla="*/ 45 w 60"/>
                <a:gd name="T17" fmla="*/ 6 h 114"/>
                <a:gd name="T18" fmla="*/ 43 w 60"/>
                <a:gd name="T19" fmla="*/ 2 h 114"/>
                <a:gd name="T20" fmla="*/ 39 w 60"/>
                <a:gd name="T21" fmla="*/ 0 h 114"/>
                <a:gd name="T22" fmla="*/ 33 w 60"/>
                <a:gd name="T23" fmla="*/ 3 h 114"/>
                <a:gd name="T24" fmla="*/ 31 w 60"/>
                <a:gd name="T25" fmla="*/ 8 h 114"/>
                <a:gd name="T26" fmla="*/ 30 w 60"/>
                <a:gd name="T27" fmla="*/ 9 h 114"/>
                <a:gd name="T28" fmla="*/ 30 w 60"/>
                <a:gd name="T29" fmla="*/ 10 h 114"/>
                <a:gd name="T30" fmla="*/ 30 w 60"/>
                <a:gd name="T31" fmla="*/ 10 h 114"/>
                <a:gd name="T32" fmla="*/ 30 w 60"/>
                <a:gd name="T33" fmla="*/ 12 h 114"/>
                <a:gd name="T34" fmla="*/ 29 w 60"/>
                <a:gd name="T35" fmla="*/ 14 h 114"/>
                <a:gd name="T36" fmla="*/ 28 w 60"/>
                <a:gd name="T37" fmla="*/ 18 h 114"/>
                <a:gd name="T38" fmla="*/ 26 w 60"/>
                <a:gd name="T39" fmla="*/ 25 h 114"/>
                <a:gd name="T40" fmla="*/ 24 w 60"/>
                <a:gd name="T41" fmla="*/ 35 h 114"/>
                <a:gd name="T42" fmla="*/ 6 w 60"/>
                <a:gd name="T43" fmla="*/ 35 h 114"/>
                <a:gd name="T44" fmla="*/ 1 w 60"/>
                <a:gd name="T45" fmla="*/ 36 h 114"/>
                <a:gd name="T46" fmla="*/ 0 w 60"/>
                <a:gd name="T47" fmla="*/ 39 h 114"/>
                <a:gd name="T48" fmla="*/ 1 w 60"/>
                <a:gd name="T49" fmla="*/ 41 h 114"/>
                <a:gd name="T50" fmla="*/ 5 w 60"/>
                <a:gd name="T51" fmla="*/ 42 h 114"/>
                <a:gd name="T52" fmla="*/ 22 w 60"/>
                <a:gd name="T53" fmla="*/ 42 h 114"/>
                <a:gd name="T54" fmla="*/ 12 w 60"/>
                <a:gd name="T55" fmla="*/ 84 h 114"/>
                <a:gd name="T56" fmla="*/ 10 w 60"/>
                <a:gd name="T57" fmla="*/ 92 h 114"/>
                <a:gd name="T58" fmla="*/ 9 w 60"/>
                <a:gd name="T59" fmla="*/ 97 h 114"/>
                <a:gd name="T60" fmla="*/ 10 w 60"/>
                <a:gd name="T61" fmla="*/ 104 h 114"/>
                <a:gd name="T62" fmla="*/ 15 w 60"/>
                <a:gd name="T63" fmla="*/ 110 h 114"/>
                <a:gd name="T64" fmla="*/ 21 w 60"/>
                <a:gd name="T65" fmla="*/ 113 h 114"/>
                <a:gd name="T66" fmla="*/ 28 w 60"/>
                <a:gd name="T67" fmla="*/ 114 h 114"/>
                <a:gd name="T68" fmla="*/ 35 w 60"/>
                <a:gd name="T69" fmla="*/ 113 h 114"/>
                <a:gd name="T70" fmla="*/ 41 w 60"/>
                <a:gd name="T71" fmla="*/ 110 h 114"/>
                <a:gd name="T72" fmla="*/ 46 w 60"/>
                <a:gd name="T73" fmla="*/ 106 h 114"/>
                <a:gd name="T74" fmla="*/ 51 w 60"/>
                <a:gd name="T75" fmla="*/ 101 h 114"/>
                <a:gd name="T76" fmla="*/ 54 w 60"/>
                <a:gd name="T77" fmla="*/ 97 h 114"/>
                <a:gd name="T78" fmla="*/ 57 w 60"/>
                <a:gd name="T79" fmla="*/ 92 h 114"/>
                <a:gd name="T80" fmla="*/ 58 w 60"/>
                <a:gd name="T81" fmla="*/ 89 h 114"/>
                <a:gd name="T82" fmla="*/ 59 w 60"/>
                <a:gd name="T83" fmla="*/ 87 h 114"/>
                <a:gd name="T84" fmla="*/ 58 w 60"/>
                <a:gd name="T85" fmla="*/ 85 h 114"/>
                <a:gd name="T86" fmla="*/ 56 w 60"/>
                <a:gd name="T87" fmla="*/ 85 h 114"/>
                <a:gd name="T88" fmla="*/ 54 w 60"/>
                <a:gd name="T89" fmla="*/ 85 h 114"/>
                <a:gd name="T90" fmla="*/ 52 w 60"/>
                <a:gd name="T91" fmla="*/ 88 h 114"/>
                <a:gd name="T92" fmla="*/ 48 w 60"/>
                <a:gd name="T93" fmla="*/ 96 h 114"/>
                <a:gd name="T94" fmla="*/ 42 w 60"/>
                <a:gd name="T95" fmla="*/ 103 h 114"/>
                <a:gd name="T96" fmla="*/ 36 w 60"/>
                <a:gd name="T97" fmla="*/ 108 h 114"/>
                <a:gd name="T98" fmla="*/ 28 w 60"/>
                <a:gd name="T99" fmla="*/ 109 h 114"/>
                <a:gd name="T100" fmla="*/ 26 w 60"/>
                <a:gd name="T101" fmla="*/ 109 h 114"/>
                <a:gd name="T102" fmla="*/ 24 w 60"/>
                <a:gd name="T103" fmla="*/ 107 h 114"/>
                <a:gd name="T104" fmla="*/ 23 w 60"/>
                <a:gd name="T105" fmla="*/ 105 h 114"/>
                <a:gd name="T106" fmla="*/ 22 w 60"/>
                <a:gd name="T107" fmla="*/ 100 h 114"/>
                <a:gd name="T108" fmla="*/ 23 w 60"/>
                <a:gd name="T109" fmla="*/ 97 h 114"/>
                <a:gd name="T110" fmla="*/ 23 w 60"/>
                <a:gd name="T111" fmla="*/ 93 h 114"/>
                <a:gd name="T112" fmla="*/ 36 w 60"/>
                <a:gd name="T113" fmla="*/ 4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0" h="114">
                  <a:moveTo>
                    <a:pt x="36" y="42"/>
                  </a:moveTo>
                  <a:lnTo>
                    <a:pt x="54" y="42"/>
                  </a:lnTo>
                  <a:lnTo>
                    <a:pt x="58" y="41"/>
                  </a:lnTo>
                  <a:lnTo>
                    <a:pt x="60" y="38"/>
                  </a:lnTo>
                  <a:lnTo>
                    <a:pt x="58" y="36"/>
                  </a:lnTo>
                  <a:lnTo>
                    <a:pt x="55" y="35"/>
                  </a:lnTo>
                  <a:lnTo>
                    <a:pt x="38" y="35"/>
                  </a:lnTo>
                  <a:lnTo>
                    <a:pt x="44" y="9"/>
                  </a:lnTo>
                  <a:lnTo>
                    <a:pt x="45" y="6"/>
                  </a:lnTo>
                  <a:lnTo>
                    <a:pt x="43" y="2"/>
                  </a:lnTo>
                  <a:lnTo>
                    <a:pt x="39" y="0"/>
                  </a:lnTo>
                  <a:lnTo>
                    <a:pt x="33" y="3"/>
                  </a:lnTo>
                  <a:lnTo>
                    <a:pt x="31" y="8"/>
                  </a:lnTo>
                  <a:lnTo>
                    <a:pt x="30" y="9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2"/>
                  </a:lnTo>
                  <a:lnTo>
                    <a:pt x="29" y="14"/>
                  </a:lnTo>
                  <a:lnTo>
                    <a:pt x="28" y="18"/>
                  </a:lnTo>
                  <a:lnTo>
                    <a:pt x="26" y="25"/>
                  </a:lnTo>
                  <a:lnTo>
                    <a:pt x="24" y="35"/>
                  </a:lnTo>
                  <a:lnTo>
                    <a:pt x="6" y="35"/>
                  </a:lnTo>
                  <a:lnTo>
                    <a:pt x="1" y="36"/>
                  </a:lnTo>
                  <a:lnTo>
                    <a:pt x="0" y="39"/>
                  </a:lnTo>
                  <a:lnTo>
                    <a:pt x="1" y="41"/>
                  </a:lnTo>
                  <a:lnTo>
                    <a:pt x="5" y="42"/>
                  </a:lnTo>
                  <a:lnTo>
                    <a:pt x="22" y="42"/>
                  </a:lnTo>
                  <a:lnTo>
                    <a:pt x="12" y="84"/>
                  </a:lnTo>
                  <a:lnTo>
                    <a:pt x="10" y="92"/>
                  </a:lnTo>
                  <a:lnTo>
                    <a:pt x="9" y="97"/>
                  </a:lnTo>
                  <a:lnTo>
                    <a:pt x="10" y="104"/>
                  </a:lnTo>
                  <a:lnTo>
                    <a:pt x="15" y="110"/>
                  </a:lnTo>
                  <a:lnTo>
                    <a:pt x="21" y="113"/>
                  </a:lnTo>
                  <a:lnTo>
                    <a:pt x="28" y="114"/>
                  </a:lnTo>
                  <a:lnTo>
                    <a:pt x="35" y="113"/>
                  </a:lnTo>
                  <a:lnTo>
                    <a:pt x="41" y="110"/>
                  </a:lnTo>
                  <a:lnTo>
                    <a:pt x="46" y="106"/>
                  </a:lnTo>
                  <a:lnTo>
                    <a:pt x="51" y="101"/>
                  </a:lnTo>
                  <a:lnTo>
                    <a:pt x="54" y="97"/>
                  </a:lnTo>
                  <a:lnTo>
                    <a:pt x="57" y="92"/>
                  </a:lnTo>
                  <a:lnTo>
                    <a:pt x="58" y="89"/>
                  </a:lnTo>
                  <a:lnTo>
                    <a:pt x="59" y="87"/>
                  </a:lnTo>
                  <a:lnTo>
                    <a:pt x="58" y="85"/>
                  </a:lnTo>
                  <a:lnTo>
                    <a:pt x="56" y="85"/>
                  </a:lnTo>
                  <a:lnTo>
                    <a:pt x="54" y="85"/>
                  </a:lnTo>
                  <a:lnTo>
                    <a:pt x="52" y="88"/>
                  </a:lnTo>
                  <a:lnTo>
                    <a:pt x="48" y="96"/>
                  </a:lnTo>
                  <a:lnTo>
                    <a:pt x="42" y="103"/>
                  </a:lnTo>
                  <a:lnTo>
                    <a:pt x="36" y="108"/>
                  </a:lnTo>
                  <a:lnTo>
                    <a:pt x="28" y="109"/>
                  </a:lnTo>
                  <a:lnTo>
                    <a:pt x="26" y="109"/>
                  </a:lnTo>
                  <a:lnTo>
                    <a:pt x="24" y="107"/>
                  </a:lnTo>
                  <a:lnTo>
                    <a:pt x="23" y="105"/>
                  </a:lnTo>
                  <a:lnTo>
                    <a:pt x="22" y="100"/>
                  </a:lnTo>
                  <a:lnTo>
                    <a:pt x="23" y="97"/>
                  </a:lnTo>
                  <a:lnTo>
                    <a:pt x="23" y="93"/>
                  </a:lnTo>
                  <a:lnTo>
                    <a:pt x="36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1" name="Freeform 36"/>
            <p:cNvSpPr>
              <a:spLocks noChangeAspect="1"/>
            </p:cNvSpPr>
            <p:nvPr/>
          </p:nvSpPr>
          <p:spPr bwMode="auto">
            <a:xfrm>
              <a:off x="4944" y="39"/>
              <a:ext cx="142" cy="159"/>
            </a:xfrm>
            <a:custGeom>
              <a:avLst/>
              <a:gdLst>
                <a:gd name="T0" fmla="*/ 142 w 142"/>
                <a:gd name="T1" fmla="*/ 9 h 159"/>
                <a:gd name="T2" fmla="*/ 142 w 142"/>
                <a:gd name="T3" fmla="*/ 6 h 159"/>
                <a:gd name="T4" fmla="*/ 141 w 142"/>
                <a:gd name="T5" fmla="*/ 3 h 159"/>
                <a:gd name="T6" fmla="*/ 139 w 142"/>
                <a:gd name="T7" fmla="*/ 1 h 159"/>
                <a:gd name="T8" fmla="*/ 137 w 142"/>
                <a:gd name="T9" fmla="*/ 0 h 159"/>
                <a:gd name="T10" fmla="*/ 134 w 142"/>
                <a:gd name="T11" fmla="*/ 1 h 159"/>
                <a:gd name="T12" fmla="*/ 132 w 142"/>
                <a:gd name="T13" fmla="*/ 3 h 159"/>
                <a:gd name="T14" fmla="*/ 131 w 142"/>
                <a:gd name="T15" fmla="*/ 6 h 159"/>
                <a:gd name="T16" fmla="*/ 131 w 142"/>
                <a:gd name="T17" fmla="*/ 9 h 159"/>
                <a:gd name="T18" fmla="*/ 131 w 142"/>
                <a:gd name="T19" fmla="*/ 102 h 159"/>
                <a:gd name="T20" fmla="*/ 130 w 142"/>
                <a:gd name="T21" fmla="*/ 115 h 159"/>
                <a:gd name="T22" fmla="*/ 125 w 142"/>
                <a:gd name="T23" fmla="*/ 125 h 159"/>
                <a:gd name="T24" fmla="*/ 117 w 142"/>
                <a:gd name="T25" fmla="*/ 134 h 159"/>
                <a:gd name="T26" fmla="*/ 108 w 142"/>
                <a:gd name="T27" fmla="*/ 140 h 159"/>
                <a:gd name="T28" fmla="*/ 99 w 142"/>
                <a:gd name="T29" fmla="*/ 144 h 159"/>
                <a:gd name="T30" fmla="*/ 88 w 142"/>
                <a:gd name="T31" fmla="*/ 147 h 159"/>
                <a:gd name="T32" fmla="*/ 79 w 142"/>
                <a:gd name="T33" fmla="*/ 148 h 159"/>
                <a:gd name="T34" fmla="*/ 71 w 142"/>
                <a:gd name="T35" fmla="*/ 148 h 159"/>
                <a:gd name="T36" fmla="*/ 51 w 142"/>
                <a:gd name="T37" fmla="*/ 146 h 159"/>
                <a:gd name="T38" fmla="*/ 30 w 142"/>
                <a:gd name="T39" fmla="*/ 137 h 159"/>
                <a:gd name="T40" fmla="*/ 24 w 142"/>
                <a:gd name="T41" fmla="*/ 133 h 159"/>
                <a:gd name="T42" fmla="*/ 19 w 142"/>
                <a:gd name="T43" fmla="*/ 128 h 159"/>
                <a:gd name="T44" fmla="*/ 15 w 142"/>
                <a:gd name="T45" fmla="*/ 122 h 159"/>
                <a:gd name="T46" fmla="*/ 13 w 142"/>
                <a:gd name="T47" fmla="*/ 117 h 159"/>
                <a:gd name="T48" fmla="*/ 11 w 142"/>
                <a:gd name="T49" fmla="*/ 113 h 159"/>
                <a:gd name="T50" fmla="*/ 11 w 142"/>
                <a:gd name="T51" fmla="*/ 108 h 159"/>
                <a:gd name="T52" fmla="*/ 11 w 142"/>
                <a:gd name="T53" fmla="*/ 105 h 159"/>
                <a:gd name="T54" fmla="*/ 11 w 142"/>
                <a:gd name="T55" fmla="*/ 102 h 159"/>
                <a:gd name="T56" fmla="*/ 11 w 142"/>
                <a:gd name="T57" fmla="*/ 9 h 159"/>
                <a:gd name="T58" fmla="*/ 10 w 142"/>
                <a:gd name="T59" fmla="*/ 6 h 159"/>
                <a:gd name="T60" fmla="*/ 10 w 142"/>
                <a:gd name="T61" fmla="*/ 3 h 159"/>
                <a:gd name="T62" fmla="*/ 8 w 142"/>
                <a:gd name="T63" fmla="*/ 1 h 159"/>
                <a:gd name="T64" fmla="*/ 5 w 142"/>
                <a:gd name="T65" fmla="*/ 0 h 159"/>
                <a:gd name="T66" fmla="*/ 2 w 142"/>
                <a:gd name="T67" fmla="*/ 1 h 159"/>
                <a:gd name="T68" fmla="*/ 1 w 142"/>
                <a:gd name="T69" fmla="*/ 3 h 159"/>
                <a:gd name="T70" fmla="*/ 0 w 142"/>
                <a:gd name="T71" fmla="*/ 6 h 159"/>
                <a:gd name="T72" fmla="*/ 0 w 142"/>
                <a:gd name="T73" fmla="*/ 9 h 159"/>
                <a:gd name="T74" fmla="*/ 0 w 142"/>
                <a:gd name="T75" fmla="*/ 103 h 159"/>
                <a:gd name="T76" fmla="*/ 2 w 142"/>
                <a:gd name="T77" fmla="*/ 116 h 159"/>
                <a:gd name="T78" fmla="*/ 7 w 142"/>
                <a:gd name="T79" fmla="*/ 128 h 159"/>
                <a:gd name="T80" fmla="*/ 14 w 142"/>
                <a:gd name="T81" fmla="*/ 138 h 159"/>
                <a:gd name="T82" fmla="*/ 24 w 142"/>
                <a:gd name="T83" fmla="*/ 145 h 159"/>
                <a:gd name="T84" fmla="*/ 35 w 142"/>
                <a:gd name="T85" fmla="*/ 151 h 159"/>
                <a:gd name="T86" fmla="*/ 46 w 142"/>
                <a:gd name="T87" fmla="*/ 155 h 159"/>
                <a:gd name="T88" fmla="*/ 59 w 142"/>
                <a:gd name="T89" fmla="*/ 158 h 159"/>
                <a:gd name="T90" fmla="*/ 71 w 142"/>
                <a:gd name="T91" fmla="*/ 159 h 159"/>
                <a:gd name="T92" fmla="*/ 83 w 142"/>
                <a:gd name="T93" fmla="*/ 158 h 159"/>
                <a:gd name="T94" fmla="*/ 96 w 142"/>
                <a:gd name="T95" fmla="*/ 155 h 159"/>
                <a:gd name="T96" fmla="*/ 108 w 142"/>
                <a:gd name="T97" fmla="*/ 151 h 159"/>
                <a:gd name="T98" fmla="*/ 119 w 142"/>
                <a:gd name="T99" fmla="*/ 145 h 159"/>
                <a:gd name="T100" fmla="*/ 128 w 142"/>
                <a:gd name="T101" fmla="*/ 137 h 159"/>
                <a:gd name="T102" fmla="*/ 135 w 142"/>
                <a:gd name="T103" fmla="*/ 128 h 159"/>
                <a:gd name="T104" fmla="*/ 140 w 142"/>
                <a:gd name="T105" fmla="*/ 116 h 159"/>
                <a:gd name="T106" fmla="*/ 142 w 142"/>
                <a:gd name="T107" fmla="*/ 103 h 159"/>
                <a:gd name="T108" fmla="*/ 142 w 142"/>
                <a:gd name="T109" fmla="*/ 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2" h="159">
                  <a:moveTo>
                    <a:pt x="142" y="9"/>
                  </a:moveTo>
                  <a:lnTo>
                    <a:pt x="142" y="6"/>
                  </a:lnTo>
                  <a:lnTo>
                    <a:pt x="141" y="3"/>
                  </a:lnTo>
                  <a:lnTo>
                    <a:pt x="139" y="1"/>
                  </a:lnTo>
                  <a:lnTo>
                    <a:pt x="137" y="0"/>
                  </a:lnTo>
                  <a:lnTo>
                    <a:pt x="134" y="1"/>
                  </a:lnTo>
                  <a:lnTo>
                    <a:pt x="132" y="3"/>
                  </a:lnTo>
                  <a:lnTo>
                    <a:pt x="131" y="6"/>
                  </a:lnTo>
                  <a:lnTo>
                    <a:pt x="131" y="9"/>
                  </a:lnTo>
                  <a:lnTo>
                    <a:pt x="131" y="102"/>
                  </a:lnTo>
                  <a:lnTo>
                    <a:pt x="130" y="115"/>
                  </a:lnTo>
                  <a:lnTo>
                    <a:pt x="125" y="125"/>
                  </a:lnTo>
                  <a:lnTo>
                    <a:pt x="117" y="134"/>
                  </a:lnTo>
                  <a:lnTo>
                    <a:pt x="108" y="140"/>
                  </a:lnTo>
                  <a:lnTo>
                    <a:pt x="99" y="144"/>
                  </a:lnTo>
                  <a:lnTo>
                    <a:pt x="88" y="147"/>
                  </a:lnTo>
                  <a:lnTo>
                    <a:pt x="79" y="148"/>
                  </a:lnTo>
                  <a:lnTo>
                    <a:pt x="71" y="148"/>
                  </a:lnTo>
                  <a:lnTo>
                    <a:pt x="51" y="146"/>
                  </a:lnTo>
                  <a:lnTo>
                    <a:pt x="30" y="137"/>
                  </a:lnTo>
                  <a:lnTo>
                    <a:pt x="24" y="133"/>
                  </a:lnTo>
                  <a:lnTo>
                    <a:pt x="19" y="128"/>
                  </a:lnTo>
                  <a:lnTo>
                    <a:pt x="15" y="122"/>
                  </a:lnTo>
                  <a:lnTo>
                    <a:pt x="13" y="117"/>
                  </a:lnTo>
                  <a:lnTo>
                    <a:pt x="11" y="113"/>
                  </a:lnTo>
                  <a:lnTo>
                    <a:pt x="11" y="108"/>
                  </a:lnTo>
                  <a:lnTo>
                    <a:pt x="11" y="105"/>
                  </a:lnTo>
                  <a:lnTo>
                    <a:pt x="11" y="102"/>
                  </a:lnTo>
                  <a:lnTo>
                    <a:pt x="11" y="9"/>
                  </a:lnTo>
                  <a:lnTo>
                    <a:pt x="10" y="6"/>
                  </a:lnTo>
                  <a:lnTo>
                    <a:pt x="10" y="3"/>
                  </a:lnTo>
                  <a:lnTo>
                    <a:pt x="8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9"/>
                  </a:lnTo>
                  <a:lnTo>
                    <a:pt x="0" y="103"/>
                  </a:lnTo>
                  <a:lnTo>
                    <a:pt x="2" y="116"/>
                  </a:lnTo>
                  <a:lnTo>
                    <a:pt x="7" y="128"/>
                  </a:lnTo>
                  <a:lnTo>
                    <a:pt x="14" y="138"/>
                  </a:lnTo>
                  <a:lnTo>
                    <a:pt x="24" y="145"/>
                  </a:lnTo>
                  <a:lnTo>
                    <a:pt x="35" y="151"/>
                  </a:lnTo>
                  <a:lnTo>
                    <a:pt x="46" y="155"/>
                  </a:lnTo>
                  <a:lnTo>
                    <a:pt x="59" y="158"/>
                  </a:lnTo>
                  <a:lnTo>
                    <a:pt x="71" y="159"/>
                  </a:lnTo>
                  <a:lnTo>
                    <a:pt x="83" y="158"/>
                  </a:lnTo>
                  <a:lnTo>
                    <a:pt x="96" y="155"/>
                  </a:lnTo>
                  <a:lnTo>
                    <a:pt x="108" y="151"/>
                  </a:lnTo>
                  <a:lnTo>
                    <a:pt x="119" y="145"/>
                  </a:lnTo>
                  <a:lnTo>
                    <a:pt x="128" y="137"/>
                  </a:lnTo>
                  <a:lnTo>
                    <a:pt x="135" y="128"/>
                  </a:lnTo>
                  <a:lnTo>
                    <a:pt x="140" y="116"/>
                  </a:lnTo>
                  <a:lnTo>
                    <a:pt x="142" y="103"/>
                  </a:lnTo>
                  <a:lnTo>
                    <a:pt x="142" y="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2" name="Freeform 37"/>
            <p:cNvSpPr>
              <a:spLocks noChangeAspect="1"/>
            </p:cNvSpPr>
            <p:nvPr/>
          </p:nvSpPr>
          <p:spPr bwMode="auto">
            <a:xfrm>
              <a:off x="5175" y="0"/>
              <a:ext cx="90" cy="256"/>
            </a:xfrm>
            <a:custGeom>
              <a:avLst/>
              <a:gdLst>
                <a:gd name="T0" fmla="*/ 54 w 90"/>
                <a:gd name="T1" fmla="*/ 30 h 256"/>
                <a:gd name="T2" fmla="*/ 57 w 90"/>
                <a:gd name="T3" fmla="*/ 21 h 256"/>
                <a:gd name="T4" fmla="*/ 65 w 90"/>
                <a:gd name="T5" fmla="*/ 13 h 256"/>
                <a:gd name="T6" fmla="*/ 78 w 90"/>
                <a:gd name="T7" fmla="*/ 7 h 256"/>
                <a:gd name="T8" fmla="*/ 89 w 90"/>
                <a:gd name="T9" fmla="*/ 5 h 256"/>
                <a:gd name="T10" fmla="*/ 89 w 90"/>
                <a:gd name="T11" fmla="*/ 0 h 256"/>
                <a:gd name="T12" fmla="*/ 67 w 90"/>
                <a:gd name="T13" fmla="*/ 2 h 256"/>
                <a:gd name="T14" fmla="*/ 40 w 90"/>
                <a:gd name="T15" fmla="*/ 19 h 256"/>
                <a:gd name="T16" fmla="*/ 36 w 90"/>
                <a:gd name="T17" fmla="*/ 90 h 256"/>
                <a:gd name="T18" fmla="*/ 35 w 90"/>
                <a:gd name="T19" fmla="*/ 104 h 256"/>
                <a:gd name="T20" fmla="*/ 26 w 90"/>
                <a:gd name="T21" fmla="*/ 117 h 256"/>
                <a:gd name="T22" fmla="*/ 13 w 90"/>
                <a:gd name="T23" fmla="*/ 124 h 256"/>
                <a:gd name="T24" fmla="*/ 2 w 90"/>
                <a:gd name="T25" fmla="*/ 125 h 256"/>
                <a:gd name="T26" fmla="*/ 0 w 90"/>
                <a:gd name="T27" fmla="*/ 128 h 256"/>
                <a:gd name="T28" fmla="*/ 4 w 90"/>
                <a:gd name="T29" fmla="*/ 131 h 256"/>
                <a:gd name="T30" fmla="*/ 25 w 90"/>
                <a:gd name="T31" fmla="*/ 138 h 256"/>
                <a:gd name="T32" fmla="*/ 36 w 90"/>
                <a:gd name="T33" fmla="*/ 154 h 256"/>
                <a:gd name="T34" fmla="*/ 36 w 90"/>
                <a:gd name="T35" fmla="*/ 158 h 256"/>
                <a:gd name="T36" fmla="*/ 36 w 90"/>
                <a:gd name="T37" fmla="*/ 166 h 256"/>
                <a:gd name="T38" fmla="*/ 37 w 90"/>
                <a:gd name="T39" fmla="*/ 225 h 256"/>
                <a:gd name="T40" fmla="*/ 41 w 90"/>
                <a:gd name="T41" fmla="*/ 239 h 256"/>
                <a:gd name="T42" fmla="*/ 57 w 90"/>
                <a:gd name="T43" fmla="*/ 251 h 256"/>
                <a:gd name="T44" fmla="*/ 77 w 90"/>
                <a:gd name="T45" fmla="*/ 256 h 256"/>
                <a:gd name="T46" fmla="*/ 89 w 90"/>
                <a:gd name="T47" fmla="*/ 256 h 256"/>
                <a:gd name="T48" fmla="*/ 89 w 90"/>
                <a:gd name="T49" fmla="*/ 251 h 256"/>
                <a:gd name="T50" fmla="*/ 75 w 90"/>
                <a:gd name="T51" fmla="*/ 248 h 256"/>
                <a:gd name="T52" fmla="*/ 58 w 90"/>
                <a:gd name="T53" fmla="*/ 237 h 256"/>
                <a:gd name="T54" fmla="*/ 54 w 90"/>
                <a:gd name="T55" fmla="*/ 227 h 256"/>
                <a:gd name="T56" fmla="*/ 53 w 90"/>
                <a:gd name="T57" fmla="*/ 222 h 256"/>
                <a:gd name="T58" fmla="*/ 53 w 90"/>
                <a:gd name="T59" fmla="*/ 162 h 256"/>
                <a:gd name="T60" fmla="*/ 51 w 90"/>
                <a:gd name="T61" fmla="*/ 149 h 256"/>
                <a:gd name="T62" fmla="*/ 43 w 90"/>
                <a:gd name="T63" fmla="*/ 138 h 256"/>
                <a:gd name="T64" fmla="*/ 23 w 90"/>
                <a:gd name="T65" fmla="*/ 128 h 256"/>
                <a:gd name="T66" fmla="*/ 46 w 90"/>
                <a:gd name="T67" fmla="*/ 115 h 256"/>
                <a:gd name="T68" fmla="*/ 53 w 90"/>
                <a:gd name="T69" fmla="*/ 9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" h="256">
                  <a:moveTo>
                    <a:pt x="53" y="34"/>
                  </a:moveTo>
                  <a:lnTo>
                    <a:pt x="54" y="30"/>
                  </a:lnTo>
                  <a:lnTo>
                    <a:pt x="55" y="26"/>
                  </a:lnTo>
                  <a:lnTo>
                    <a:pt x="57" y="21"/>
                  </a:lnTo>
                  <a:lnTo>
                    <a:pt x="60" y="17"/>
                  </a:lnTo>
                  <a:lnTo>
                    <a:pt x="65" y="13"/>
                  </a:lnTo>
                  <a:lnTo>
                    <a:pt x="71" y="9"/>
                  </a:lnTo>
                  <a:lnTo>
                    <a:pt x="78" y="7"/>
                  </a:lnTo>
                  <a:lnTo>
                    <a:pt x="88" y="6"/>
                  </a:lnTo>
                  <a:lnTo>
                    <a:pt x="89" y="5"/>
                  </a:lnTo>
                  <a:lnTo>
                    <a:pt x="90" y="3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67" y="2"/>
                  </a:lnTo>
                  <a:lnTo>
                    <a:pt x="51" y="9"/>
                  </a:lnTo>
                  <a:lnTo>
                    <a:pt x="40" y="19"/>
                  </a:lnTo>
                  <a:lnTo>
                    <a:pt x="36" y="32"/>
                  </a:lnTo>
                  <a:lnTo>
                    <a:pt x="36" y="90"/>
                  </a:lnTo>
                  <a:lnTo>
                    <a:pt x="36" y="98"/>
                  </a:lnTo>
                  <a:lnTo>
                    <a:pt x="35" y="104"/>
                  </a:lnTo>
                  <a:lnTo>
                    <a:pt x="32" y="111"/>
                  </a:lnTo>
                  <a:lnTo>
                    <a:pt x="26" y="117"/>
                  </a:lnTo>
                  <a:lnTo>
                    <a:pt x="19" y="121"/>
                  </a:lnTo>
                  <a:lnTo>
                    <a:pt x="13" y="124"/>
                  </a:lnTo>
                  <a:lnTo>
                    <a:pt x="7" y="125"/>
                  </a:lnTo>
                  <a:lnTo>
                    <a:pt x="2" y="125"/>
                  </a:lnTo>
                  <a:lnTo>
                    <a:pt x="0" y="126"/>
                  </a:lnTo>
                  <a:lnTo>
                    <a:pt x="0" y="128"/>
                  </a:lnTo>
                  <a:lnTo>
                    <a:pt x="1" y="130"/>
                  </a:lnTo>
                  <a:lnTo>
                    <a:pt x="4" y="131"/>
                  </a:lnTo>
                  <a:lnTo>
                    <a:pt x="15" y="133"/>
                  </a:lnTo>
                  <a:lnTo>
                    <a:pt x="25" y="138"/>
                  </a:lnTo>
                  <a:lnTo>
                    <a:pt x="32" y="145"/>
                  </a:lnTo>
                  <a:lnTo>
                    <a:pt x="36" y="154"/>
                  </a:lnTo>
                  <a:lnTo>
                    <a:pt x="36" y="155"/>
                  </a:lnTo>
                  <a:lnTo>
                    <a:pt x="36" y="158"/>
                  </a:lnTo>
                  <a:lnTo>
                    <a:pt x="36" y="161"/>
                  </a:lnTo>
                  <a:lnTo>
                    <a:pt x="36" y="166"/>
                  </a:lnTo>
                  <a:lnTo>
                    <a:pt x="36" y="217"/>
                  </a:lnTo>
                  <a:lnTo>
                    <a:pt x="37" y="225"/>
                  </a:lnTo>
                  <a:lnTo>
                    <a:pt x="38" y="232"/>
                  </a:lnTo>
                  <a:lnTo>
                    <a:pt x="41" y="239"/>
                  </a:lnTo>
                  <a:lnTo>
                    <a:pt x="48" y="246"/>
                  </a:lnTo>
                  <a:lnTo>
                    <a:pt x="57" y="251"/>
                  </a:lnTo>
                  <a:lnTo>
                    <a:pt x="67" y="254"/>
                  </a:lnTo>
                  <a:lnTo>
                    <a:pt x="77" y="256"/>
                  </a:lnTo>
                  <a:lnTo>
                    <a:pt x="85" y="256"/>
                  </a:lnTo>
                  <a:lnTo>
                    <a:pt x="89" y="256"/>
                  </a:lnTo>
                  <a:lnTo>
                    <a:pt x="90" y="253"/>
                  </a:lnTo>
                  <a:lnTo>
                    <a:pt x="89" y="251"/>
                  </a:lnTo>
                  <a:lnTo>
                    <a:pt x="86" y="251"/>
                  </a:lnTo>
                  <a:lnTo>
                    <a:pt x="75" y="248"/>
                  </a:lnTo>
                  <a:lnTo>
                    <a:pt x="65" y="244"/>
                  </a:lnTo>
                  <a:lnTo>
                    <a:pt x="58" y="237"/>
                  </a:lnTo>
                  <a:lnTo>
                    <a:pt x="54" y="228"/>
                  </a:lnTo>
                  <a:lnTo>
                    <a:pt x="54" y="227"/>
                  </a:lnTo>
                  <a:lnTo>
                    <a:pt x="53" y="225"/>
                  </a:lnTo>
                  <a:lnTo>
                    <a:pt x="53" y="222"/>
                  </a:lnTo>
                  <a:lnTo>
                    <a:pt x="53" y="216"/>
                  </a:lnTo>
                  <a:lnTo>
                    <a:pt x="53" y="162"/>
                  </a:lnTo>
                  <a:lnTo>
                    <a:pt x="53" y="155"/>
                  </a:lnTo>
                  <a:lnTo>
                    <a:pt x="51" y="149"/>
                  </a:lnTo>
                  <a:lnTo>
                    <a:pt x="48" y="144"/>
                  </a:lnTo>
                  <a:lnTo>
                    <a:pt x="43" y="138"/>
                  </a:lnTo>
                  <a:lnTo>
                    <a:pt x="34" y="132"/>
                  </a:lnTo>
                  <a:lnTo>
                    <a:pt x="23" y="128"/>
                  </a:lnTo>
                  <a:lnTo>
                    <a:pt x="37" y="123"/>
                  </a:lnTo>
                  <a:lnTo>
                    <a:pt x="46" y="115"/>
                  </a:lnTo>
                  <a:lnTo>
                    <a:pt x="52" y="106"/>
                  </a:lnTo>
                  <a:lnTo>
                    <a:pt x="53" y="96"/>
                  </a:lnTo>
                  <a:lnTo>
                    <a:pt x="53" y="3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3" name="Freeform 38"/>
            <p:cNvSpPr>
              <a:spLocks noChangeAspect="1"/>
            </p:cNvSpPr>
            <p:nvPr/>
          </p:nvSpPr>
          <p:spPr bwMode="auto">
            <a:xfrm>
              <a:off x="5291" y="79"/>
              <a:ext cx="127" cy="116"/>
            </a:xfrm>
            <a:custGeom>
              <a:avLst/>
              <a:gdLst>
                <a:gd name="T0" fmla="*/ 78 w 127"/>
                <a:gd name="T1" fmla="*/ 33 h 116"/>
                <a:gd name="T2" fmla="*/ 81 w 127"/>
                <a:gd name="T3" fmla="*/ 23 h 116"/>
                <a:gd name="T4" fmla="*/ 87 w 127"/>
                <a:gd name="T5" fmla="*/ 13 h 116"/>
                <a:gd name="T6" fmla="*/ 96 w 127"/>
                <a:gd name="T7" fmla="*/ 7 h 116"/>
                <a:gd name="T8" fmla="*/ 104 w 127"/>
                <a:gd name="T9" fmla="*/ 6 h 116"/>
                <a:gd name="T10" fmla="*/ 111 w 127"/>
                <a:gd name="T11" fmla="*/ 7 h 116"/>
                <a:gd name="T12" fmla="*/ 110 w 127"/>
                <a:gd name="T13" fmla="*/ 11 h 116"/>
                <a:gd name="T14" fmla="*/ 104 w 127"/>
                <a:gd name="T15" fmla="*/ 18 h 116"/>
                <a:gd name="T16" fmla="*/ 104 w 127"/>
                <a:gd name="T17" fmla="*/ 26 h 116"/>
                <a:gd name="T18" fmla="*/ 108 w 127"/>
                <a:gd name="T19" fmla="*/ 31 h 116"/>
                <a:gd name="T20" fmla="*/ 117 w 127"/>
                <a:gd name="T21" fmla="*/ 31 h 116"/>
                <a:gd name="T22" fmla="*/ 125 w 127"/>
                <a:gd name="T23" fmla="*/ 23 h 116"/>
                <a:gd name="T24" fmla="*/ 124 w 127"/>
                <a:gd name="T25" fmla="*/ 9 h 116"/>
                <a:gd name="T26" fmla="*/ 110 w 127"/>
                <a:gd name="T27" fmla="*/ 1 h 116"/>
                <a:gd name="T28" fmla="*/ 93 w 127"/>
                <a:gd name="T29" fmla="*/ 2 h 116"/>
                <a:gd name="T30" fmla="*/ 80 w 127"/>
                <a:gd name="T31" fmla="*/ 14 h 116"/>
                <a:gd name="T32" fmla="*/ 70 w 127"/>
                <a:gd name="T33" fmla="*/ 9 h 116"/>
                <a:gd name="T34" fmla="*/ 55 w 127"/>
                <a:gd name="T35" fmla="*/ 1 h 116"/>
                <a:gd name="T36" fmla="*/ 31 w 127"/>
                <a:gd name="T37" fmla="*/ 5 h 116"/>
                <a:gd name="T38" fmla="*/ 11 w 127"/>
                <a:gd name="T39" fmla="*/ 30 h 116"/>
                <a:gd name="T40" fmla="*/ 9 w 127"/>
                <a:gd name="T41" fmla="*/ 42 h 116"/>
                <a:gd name="T42" fmla="*/ 13 w 127"/>
                <a:gd name="T43" fmla="*/ 41 h 116"/>
                <a:gd name="T44" fmla="*/ 18 w 127"/>
                <a:gd name="T45" fmla="*/ 30 h 116"/>
                <a:gd name="T46" fmla="*/ 26 w 127"/>
                <a:gd name="T47" fmla="*/ 17 h 116"/>
                <a:gd name="T48" fmla="*/ 36 w 127"/>
                <a:gd name="T49" fmla="*/ 9 h 116"/>
                <a:gd name="T50" fmla="*/ 45 w 127"/>
                <a:gd name="T51" fmla="*/ 6 h 116"/>
                <a:gd name="T52" fmla="*/ 52 w 127"/>
                <a:gd name="T53" fmla="*/ 6 h 116"/>
                <a:gd name="T54" fmla="*/ 60 w 127"/>
                <a:gd name="T55" fmla="*/ 14 h 116"/>
                <a:gd name="T56" fmla="*/ 61 w 127"/>
                <a:gd name="T57" fmla="*/ 31 h 116"/>
                <a:gd name="T58" fmla="*/ 54 w 127"/>
                <a:gd name="T59" fmla="*/ 60 h 116"/>
                <a:gd name="T60" fmla="*/ 44 w 127"/>
                <a:gd name="T61" fmla="*/ 94 h 116"/>
                <a:gd name="T62" fmla="*/ 32 w 127"/>
                <a:gd name="T63" fmla="*/ 108 h 116"/>
                <a:gd name="T64" fmla="*/ 22 w 127"/>
                <a:gd name="T65" fmla="*/ 110 h 116"/>
                <a:gd name="T66" fmla="*/ 15 w 127"/>
                <a:gd name="T67" fmla="*/ 109 h 116"/>
                <a:gd name="T68" fmla="*/ 16 w 127"/>
                <a:gd name="T69" fmla="*/ 105 h 116"/>
                <a:gd name="T70" fmla="*/ 22 w 127"/>
                <a:gd name="T71" fmla="*/ 98 h 116"/>
                <a:gd name="T72" fmla="*/ 22 w 127"/>
                <a:gd name="T73" fmla="*/ 89 h 116"/>
                <a:gd name="T74" fmla="*/ 17 w 127"/>
                <a:gd name="T75" fmla="*/ 85 h 116"/>
                <a:gd name="T76" fmla="*/ 9 w 127"/>
                <a:gd name="T77" fmla="*/ 85 h 116"/>
                <a:gd name="T78" fmla="*/ 1 w 127"/>
                <a:gd name="T79" fmla="*/ 93 h 116"/>
                <a:gd name="T80" fmla="*/ 2 w 127"/>
                <a:gd name="T81" fmla="*/ 107 h 116"/>
                <a:gd name="T82" fmla="*/ 15 w 127"/>
                <a:gd name="T83" fmla="*/ 115 h 116"/>
                <a:gd name="T84" fmla="*/ 30 w 127"/>
                <a:gd name="T85" fmla="*/ 115 h 116"/>
                <a:gd name="T86" fmla="*/ 39 w 127"/>
                <a:gd name="T87" fmla="*/ 110 h 116"/>
                <a:gd name="T88" fmla="*/ 46 w 127"/>
                <a:gd name="T89" fmla="*/ 103 h 116"/>
                <a:gd name="T90" fmla="*/ 50 w 127"/>
                <a:gd name="T91" fmla="*/ 98 h 116"/>
                <a:gd name="T92" fmla="*/ 54 w 127"/>
                <a:gd name="T93" fmla="*/ 104 h 116"/>
                <a:gd name="T94" fmla="*/ 68 w 127"/>
                <a:gd name="T95" fmla="*/ 114 h 116"/>
                <a:gd name="T96" fmla="*/ 95 w 127"/>
                <a:gd name="T97" fmla="*/ 111 h 116"/>
                <a:gd name="T98" fmla="*/ 116 w 127"/>
                <a:gd name="T99" fmla="*/ 85 h 116"/>
                <a:gd name="T100" fmla="*/ 117 w 127"/>
                <a:gd name="T101" fmla="*/ 74 h 116"/>
                <a:gd name="T102" fmla="*/ 113 w 127"/>
                <a:gd name="T103" fmla="*/ 75 h 116"/>
                <a:gd name="T104" fmla="*/ 109 w 127"/>
                <a:gd name="T105" fmla="*/ 86 h 116"/>
                <a:gd name="T106" fmla="*/ 100 w 127"/>
                <a:gd name="T107" fmla="*/ 99 h 116"/>
                <a:gd name="T108" fmla="*/ 90 w 127"/>
                <a:gd name="T109" fmla="*/ 107 h 116"/>
                <a:gd name="T110" fmla="*/ 82 w 127"/>
                <a:gd name="T111" fmla="*/ 110 h 116"/>
                <a:gd name="T112" fmla="*/ 72 w 127"/>
                <a:gd name="T113" fmla="*/ 109 h 116"/>
                <a:gd name="T114" fmla="*/ 65 w 127"/>
                <a:gd name="T115" fmla="*/ 100 h 116"/>
                <a:gd name="T116" fmla="*/ 65 w 127"/>
                <a:gd name="T117" fmla="*/ 89 h 116"/>
                <a:gd name="T118" fmla="*/ 67 w 127"/>
                <a:gd name="T119" fmla="*/ 78 h 116"/>
                <a:gd name="T120" fmla="*/ 77 w 127"/>
                <a:gd name="T121" fmla="*/ 3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7" h="116">
                  <a:moveTo>
                    <a:pt x="77" y="36"/>
                  </a:moveTo>
                  <a:lnTo>
                    <a:pt x="78" y="33"/>
                  </a:lnTo>
                  <a:lnTo>
                    <a:pt x="80" y="28"/>
                  </a:lnTo>
                  <a:lnTo>
                    <a:pt x="81" y="23"/>
                  </a:lnTo>
                  <a:lnTo>
                    <a:pt x="84" y="18"/>
                  </a:lnTo>
                  <a:lnTo>
                    <a:pt x="87" y="13"/>
                  </a:lnTo>
                  <a:lnTo>
                    <a:pt x="91" y="9"/>
                  </a:lnTo>
                  <a:lnTo>
                    <a:pt x="96" y="7"/>
                  </a:lnTo>
                  <a:lnTo>
                    <a:pt x="103" y="6"/>
                  </a:lnTo>
                  <a:lnTo>
                    <a:pt x="104" y="6"/>
                  </a:lnTo>
                  <a:lnTo>
                    <a:pt x="107" y="6"/>
                  </a:lnTo>
                  <a:lnTo>
                    <a:pt x="111" y="7"/>
                  </a:lnTo>
                  <a:lnTo>
                    <a:pt x="115" y="9"/>
                  </a:lnTo>
                  <a:lnTo>
                    <a:pt x="110" y="11"/>
                  </a:lnTo>
                  <a:lnTo>
                    <a:pt x="107" y="14"/>
                  </a:lnTo>
                  <a:lnTo>
                    <a:pt x="104" y="18"/>
                  </a:lnTo>
                  <a:lnTo>
                    <a:pt x="103" y="23"/>
                  </a:lnTo>
                  <a:lnTo>
                    <a:pt x="104" y="26"/>
                  </a:lnTo>
                  <a:lnTo>
                    <a:pt x="105" y="29"/>
                  </a:lnTo>
                  <a:lnTo>
                    <a:pt x="108" y="31"/>
                  </a:lnTo>
                  <a:lnTo>
                    <a:pt x="113" y="32"/>
                  </a:lnTo>
                  <a:lnTo>
                    <a:pt x="117" y="31"/>
                  </a:lnTo>
                  <a:lnTo>
                    <a:pt x="122" y="28"/>
                  </a:lnTo>
                  <a:lnTo>
                    <a:pt x="125" y="23"/>
                  </a:lnTo>
                  <a:lnTo>
                    <a:pt x="127" y="17"/>
                  </a:lnTo>
                  <a:lnTo>
                    <a:pt x="124" y="9"/>
                  </a:lnTo>
                  <a:lnTo>
                    <a:pt x="118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3" y="2"/>
                  </a:lnTo>
                  <a:lnTo>
                    <a:pt x="85" y="7"/>
                  </a:lnTo>
                  <a:lnTo>
                    <a:pt x="80" y="14"/>
                  </a:lnTo>
                  <a:lnTo>
                    <a:pt x="76" y="19"/>
                  </a:lnTo>
                  <a:lnTo>
                    <a:pt x="70" y="9"/>
                  </a:lnTo>
                  <a:lnTo>
                    <a:pt x="63" y="3"/>
                  </a:lnTo>
                  <a:lnTo>
                    <a:pt x="55" y="1"/>
                  </a:lnTo>
                  <a:lnTo>
                    <a:pt x="49" y="0"/>
                  </a:lnTo>
                  <a:lnTo>
                    <a:pt x="31" y="5"/>
                  </a:lnTo>
                  <a:lnTo>
                    <a:pt x="18" y="17"/>
                  </a:lnTo>
                  <a:lnTo>
                    <a:pt x="11" y="30"/>
                  </a:lnTo>
                  <a:lnTo>
                    <a:pt x="8" y="39"/>
                  </a:lnTo>
                  <a:lnTo>
                    <a:pt x="9" y="42"/>
                  </a:lnTo>
                  <a:lnTo>
                    <a:pt x="11" y="42"/>
                  </a:lnTo>
                  <a:lnTo>
                    <a:pt x="13" y="41"/>
                  </a:lnTo>
                  <a:lnTo>
                    <a:pt x="14" y="39"/>
                  </a:lnTo>
                  <a:lnTo>
                    <a:pt x="18" y="30"/>
                  </a:lnTo>
                  <a:lnTo>
                    <a:pt x="22" y="22"/>
                  </a:lnTo>
                  <a:lnTo>
                    <a:pt x="26" y="17"/>
                  </a:lnTo>
                  <a:lnTo>
                    <a:pt x="31" y="12"/>
                  </a:lnTo>
                  <a:lnTo>
                    <a:pt x="36" y="9"/>
                  </a:lnTo>
                  <a:lnTo>
                    <a:pt x="41" y="7"/>
                  </a:lnTo>
                  <a:lnTo>
                    <a:pt x="45" y="6"/>
                  </a:lnTo>
                  <a:lnTo>
                    <a:pt x="48" y="6"/>
                  </a:lnTo>
                  <a:lnTo>
                    <a:pt x="52" y="6"/>
                  </a:lnTo>
                  <a:lnTo>
                    <a:pt x="57" y="8"/>
                  </a:lnTo>
                  <a:lnTo>
                    <a:pt x="60" y="14"/>
                  </a:lnTo>
                  <a:lnTo>
                    <a:pt x="62" y="23"/>
                  </a:lnTo>
                  <a:lnTo>
                    <a:pt x="61" y="31"/>
                  </a:lnTo>
                  <a:lnTo>
                    <a:pt x="59" y="43"/>
                  </a:lnTo>
                  <a:lnTo>
                    <a:pt x="54" y="60"/>
                  </a:lnTo>
                  <a:lnTo>
                    <a:pt x="48" y="84"/>
                  </a:lnTo>
                  <a:lnTo>
                    <a:pt x="44" y="94"/>
                  </a:lnTo>
                  <a:lnTo>
                    <a:pt x="39" y="103"/>
                  </a:lnTo>
                  <a:lnTo>
                    <a:pt x="32" y="108"/>
                  </a:lnTo>
                  <a:lnTo>
                    <a:pt x="24" y="110"/>
                  </a:lnTo>
                  <a:lnTo>
                    <a:pt x="22" y="110"/>
                  </a:lnTo>
                  <a:lnTo>
                    <a:pt x="19" y="110"/>
                  </a:lnTo>
                  <a:lnTo>
                    <a:pt x="15" y="109"/>
                  </a:lnTo>
                  <a:lnTo>
                    <a:pt x="11" y="107"/>
                  </a:lnTo>
                  <a:lnTo>
                    <a:pt x="16" y="105"/>
                  </a:lnTo>
                  <a:lnTo>
                    <a:pt x="20" y="102"/>
                  </a:lnTo>
                  <a:lnTo>
                    <a:pt x="22" y="98"/>
                  </a:lnTo>
                  <a:lnTo>
                    <a:pt x="23" y="93"/>
                  </a:lnTo>
                  <a:lnTo>
                    <a:pt x="22" y="89"/>
                  </a:lnTo>
                  <a:lnTo>
                    <a:pt x="20" y="86"/>
                  </a:lnTo>
                  <a:lnTo>
                    <a:pt x="17" y="85"/>
                  </a:lnTo>
                  <a:lnTo>
                    <a:pt x="14" y="84"/>
                  </a:lnTo>
                  <a:lnTo>
                    <a:pt x="9" y="85"/>
                  </a:lnTo>
                  <a:lnTo>
                    <a:pt x="4" y="88"/>
                  </a:lnTo>
                  <a:lnTo>
                    <a:pt x="1" y="93"/>
                  </a:lnTo>
                  <a:lnTo>
                    <a:pt x="0" y="99"/>
                  </a:lnTo>
                  <a:lnTo>
                    <a:pt x="2" y="107"/>
                  </a:lnTo>
                  <a:lnTo>
                    <a:pt x="8" y="112"/>
                  </a:lnTo>
                  <a:lnTo>
                    <a:pt x="15" y="115"/>
                  </a:lnTo>
                  <a:lnTo>
                    <a:pt x="24" y="116"/>
                  </a:lnTo>
                  <a:lnTo>
                    <a:pt x="30" y="115"/>
                  </a:lnTo>
                  <a:lnTo>
                    <a:pt x="35" y="113"/>
                  </a:lnTo>
                  <a:lnTo>
                    <a:pt x="39" y="110"/>
                  </a:lnTo>
                  <a:lnTo>
                    <a:pt x="43" y="107"/>
                  </a:lnTo>
                  <a:lnTo>
                    <a:pt x="46" y="103"/>
                  </a:lnTo>
                  <a:lnTo>
                    <a:pt x="48" y="100"/>
                  </a:lnTo>
                  <a:lnTo>
                    <a:pt x="50" y="98"/>
                  </a:lnTo>
                  <a:lnTo>
                    <a:pt x="50" y="96"/>
                  </a:lnTo>
                  <a:lnTo>
                    <a:pt x="54" y="104"/>
                  </a:lnTo>
                  <a:lnTo>
                    <a:pt x="60" y="110"/>
                  </a:lnTo>
                  <a:lnTo>
                    <a:pt x="68" y="114"/>
                  </a:lnTo>
                  <a:lnTo>
                    <a:pt x="78" y="116"/>
                  </a:lnTo>
                  <a:lnTo>
                    <a:pt x="95" y="111"/>
                  </a:lnTo>
                  <a:lnTo>
                    <a:pt x="108" y="99"/>
                  </a:lnTo>
                  <a:lnTo>
                    <a:pt x="116" y="85"/>
                  </a:lnTo>
                  <a:lnTo>
                    <a:pt x="119" y="76"/>
                  </a:lnTo>
                  <a:lnTo>
                    <a:pt x="117" y="74"/>
                  </a:lnTo>
                  <a:lnTo>
                    <a:pt x="116" y="74"/>
                  </a:lnTo>
                  <a:lnTo>
                    <a:pt x="113" y="75"/>
                  </a:lnTo>
                  <a:lnTo>
                    <a:pt x="112" y="77"/>
                  </a:lnTo>
                  <a:lnTo>
                    <a:pt x="109" y="86"/>
                  </a:lnTo>
                  <a:lnTo>
                    <a:pt x="105" y="94"/>
                  </a:lnTo>
                  <a:lnTo>
                    <a:pt x="100" y="99"/>
                  </a:lnTo>
                  <a:lnTo>
                    <a:pt x="95" y="104"/>
                  </a:lnTo>
                  <a:lnTo>
                    <a:pt x="90" y="107"/>
                  </a:lnTo>
                  <a:lnTo>
                    <a:pt x="86" y="109"/>
                  </a:lnTo>
                  <a:lnTo>
                    <a:pt x="82" y="110"/>
                  </a:lnTo>
                  <a:lnTo>
                    <a:pt x="78" y="110"/>
                  </a:lnTo>
                  <a:lnTo>
                    <a:pt x="72" y="109"/>
                  </a:lnTo>
                  <a:lnTo>
                    <a:pt x="68" y="105"/>
                  </a:lnTo>
                  <a:lnTo>
                    <a:pt x="65" y="100"/>
                  </a:lnTo>
                  <a:lnTo>
                    <a:pt x="64" y="93"/>
                  </a:lnTo>
                  <a:lnTo>
                    <a:pt x="65" y="89"/>
                  </a:lnTo>
                  <a:lnTo>
                    <a:pt x="66" y="84"/>
                  </a:lnTo>
                  <a:lnTo>
                    <a:pt x="67" y="78"/>
                  </a:lnTo>
                  <a:lnTo>
                    <a:pt x="69" y="71"/>
                  </a:lnTo>
                  <a:lnTo>
                    <a:pt x="77" y="3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4" name="Freeform 39"/>
            <p:cNvSpPr>
              <a:spLocks noChangeAspect="1"/>
            </p:cNvSpPr>
            <p:nvPr/>
          </p:nvSpPr>
          <p:spPr bwMode="auto">
            <a:xfrm>
              <a:off x="5451" y="165"/>
              <a:ext cx="29" cy="76"/>
            </a:xfrm>
            <a:custGeom>
              <a:avLst/>
              <a:gdLst>
                <a:gd name="T0" fmla="*/ 29 w 29"/>
                <a:gd name="T1" fmla="*/ 27 h 76"/>
                <a:gd name="T2" fmla="*/ 28 w 29"/>
                <a:gd name="T3" fmla="*/ 15 h 76"/>
                <a:gd name="T4" fmla="*/ 25 w 29"/>
                <a:gd name="T5" fmla="*/ 7 h 76"/>
                <a:gd name="T6" fmla="*/ 20 w 29"/>
                <a:gd name="T7" fmla="*/ 2 h 76"/>
                <a:gd name="T8" fmla="*/ 13 w 29"/>
                <a:gd name="T9" fmla="*/ 0 h 76"/>
                <a:gd name="T10" fmla="*/ 8 w 29"/>
                <a:gd name="T11" fmla="*/ 1 h 76"/>
                <a:gd name="T12" fmla="*/ 3 w 29"/>
                <a:gd name="T13" fmla="*/ 4 h 76"/>
                <a:gd name="T14" fmla="*/ 1 w 29"/>
                <a:gd name="T15" fmla="*/ 8 h 76"/>
                <a:gd name="T16" fmla="*/ 0 w 29"/>
                <a:gd name="T17" fmla="*/ 14 h 76"/>
                <a:gd name="T18" fmla="*/ 1 w 29"/>
                <a:gd name="T19" fmla="*/ 19 h 76"/>
                <a:gd name="T20" fmla="*/ 3 w 29"/>
                <a:gd name="T21" fmla="*/ 23 h 76"/>
                <a:gd name="T22" fmla="*/ 8 w 29"/>
                <a:gd name="T23" fmla="*/ 26 h 76"/>
                <a:gd name="T24" fmla="*/ 13 w 29"/>
                <a:gd name="T25" fmla="*/ 27 h 76"/>
                <a:gd name="T26" fmla="*/ 18 w 29"/>
                <a:gd name="T27" fmla="*/ 26 h 76"/>
                <a:gd name="T28" fmla="*/ 22 w 29"/>
                <a:gd name="T29" fmla="*/ 24 h 76"/>
                <a:gd name="T30" fmla="*/ 23 w 29"/>
                <a:gd name="T31" fmla="*/ 23 h 76"/>
                <a:gd name="T32" fmla="*/ 24 w 29"/>
                <a:gd name="T33" fmla="*/ 24 h 76"/>
                <a:gd name="T34" fmla="*/ 24 w 29"/>
                <a:gd name="T35" fmla="*/ 27 h 76"/>
                <a:gd name="T36" fmla="*/ 22 w 29"/>
                <a:gd name="T37" fmla="*/ 40 h 76"/>
                <a:gd name="T38" fmla="*/ 18 w 29"/>
                <a:gd name="T39" fmla="*/ 52 h 76"/>
                <a:gd name="T40" fmla="*/ 13 w 29"/>
                <a:gd name="T41" fmla="*/ 62 h 76"/>
                <a:gd name="T42" fmla="*/ 7 w 29"/>
                <a:gd name="T43" fmla="*/ 70 h 76"/>
                <a:gd name="T44" fmla="*/ 4 w 29"/>
                <a:gd name="T45" fmla="*/ 72 h 76"/>
                <a:gd name="T46" fmla="*/ 4 w 29"/>
                <a:gd name="T47" fmla="*/ 74 h 76"/>
                <a:gd name="T48" fmla="*/ 4 w 29"/>
                <a:gd name="T49" fmla="*/ 76 h 76"/>
                <a:gd name="T50" fmla="*/ 6 w 29"/>
                <a:gd name="T51" fmla="*/ 76 h 76"/>
                <a:gd name="T52" fmla="*/ 11 w 29"/>
                <a:gd name="T53" fmla="*/ 73 h 76"/>
                <a:gd name="T54" fmla="*/ 19 w 29"/>
                <a:gd name="T55" fmla="*/ 63 h 76"/>
                <a:gd name="T56" fmla="*/ 26 w 29"/>
                <a:gd name="T57" fmla="*/ 47 h 76"/>
                <a:gd name="T58" fmla="*/ 29 w 29"/>
                <a:gd name="T59" fmla="*/ 2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76">
                  <a:moveTo>
                    <a:pt x="29" y="27"/>
                  </a:moveTo>
                  <a:lnTo>
                    <a:pt x="28" y="15"/>
                  </a:lnTo>
                  <a:lnTo>
                    <a:pt x="25" y="7"/>
                  </a:lnTo>
                  <a:lnTo>
                    <a:pt x="20" y="2"/>
                  </a:lnTo>
                  <a:lnTo>
                    <a:pt x="13" y="0"/>
                  </a:lnTo>
                  <a:lnTo>
                    <a:pt x="8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3" y="23"/>
                  </a:lnTo>
                  <a:lnTo>
                    <a:pt x="8" y="26"/>
                  </a:lnTo>
                  <a:lnTo>
                    <a:pt x="13" y="27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3"/>
                  </a:lnTo>
                  <a:lnTo>
                    <a:pt x="24" y="24"/>
                  </a:lnTo>
                  <a:lnTo>
                    <a:pt x="24" y="27"/>
                  </a:lnTo>
                  <a:lnTo>
                    <a:pt x="22" y="40"/>
                  </a:lnTo>
                  <a:lnTo>
                    <a:pt x="18" y="52"/>
                  </a:lnTo>
                  <a:lnTo>
                    <a:pt x="13" y="62"/>
                  </a:lnTo>
                  <a:lnTo>
                    <a:pt x="7" y="70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4" y="76"/>
                  </a:lnTo>
                  <a:lnTo>
                    <a:pt x="6" y="76"/>
                  </a:lnTo>
                  <a:lnTo>
                    <a:pt x="11" y="73"/>
                  </a:lnTo>
                  <a:lnTo>
                    <a:pt x="19" y="63"/>
                  </a:lnTo>
                  <a:lnTo>
                    <a:pt x="26" y="47"/>
                  </a:lnTo>
                  <a:lnTo>
                    <a:pt x="29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5" name="Freeform 40"/>
            <p:cNvSpPr>
              <a:spLocks noChangeAspect="1"/>
            </p:cNvSpPr>
            <p:nvPr/>
          </p:nvSpPr>
          <p:spPr bwMode="auto">
            <a:xfrm>
              <a:off x="5549" y="79"/>
              <a:ext cx="127" cy="116"/>
            </a:xfrm>
            <a:custGeom>
              <a:avLst/>
              <a:gdLst>
                <a:gd name="T0" fmla="*/ 78 w 127"/>
                <a:gd name="T1" fmla="*/ 33 h 116"/>
                <a:gd name="T2" fmla="*/ 82 w 127"/>
                <a:gd name="T3" fmla="*/ 23 h 116"/>
                <a:gd name="T4" fmla="*/ 87 w 127"/>
                <a:gd name="T5" fmla="*/ 13 h 116"/>
                <a:gd name="T6" fmla="*/ 97 w 127"/>
                <a:gd name="T7" fmla="*/ 7 h 116"/>
                <a:gd name="T8" fmla="*/ 105 w 127"/>
                <a:gd name="T9" fmla="*/ 6 h 116"/>
                <a:gd name="T10" fmla="*/ 112 w 127"/>
                <a:gd name="T11" fmla="*/ 7 h 116"/>
                <a:gd name="T12" fmla="*/ 111 w 127"/>
                <a:gd name="T13" fmla="*/ 11 h 116"/>
                <a:gd name="T14" fmla="*/ 104 w 127"/>
                <a:gd name="T15" fmla="*/ 18 h 116"/>
                <a:gd name="T16" fmla="*/ 104 w 127"/>
                <a:gd name="T17" fmla="*/ 26 h 116"/>
                <a:gd name="T18" fmla="*/ 109 w 127"/>
                <a:gd name="T19" fmla="*/ 31 h 116"/>
                <a:gd name="T20" fmla="*/ 117 w 127"/>
                <a:gd name="T21" fmla="*/ 31 h 116"/>
                <a:gd name="T22" fmla="*/ 125 w 127"/>
                <a:gd name="T23" fmla="*/ 23 h 116"/>
                <a:gd name="T24" fmla="*/ 124 w 127"/>
                <a:gd name="T25" fmla="*/ 9 h 116"/>
                <a:gd name="T26" fmla="*/ 110 w 127"/>
                <a:gd name="T27" fmla="*/ 1 h 116"/>
                <a:gd name="T28" fmla="*/ 93 w 127"/>
                <a:gd name="T29" fmla="*/ 2 h 116"/>
                <a:gd name="T30" fmla="*/ 80 w 127"/>
                <a:gd name="T31" fmla="*/ 14 h 116"/>
                <a:gd name="T32" fmla="*/ 70 w 127"/>
                <a:gd name="T33" fmla="*/ 9 h 116"/>
                <a:gd name="T34" fmla="*/ 55 w 127"/>
                <a:gd name="T35" fmla="*/ 1 h 116"/>
                <a:gd name="T36" fmla="*/ 31 w 127"/>
                <a:gd name="T37" fmla="*/ 5 h 116"/>
                <a:gd name="T38" fmla="*/ 11 w 127"/>
                <a:gd name="T39" fmla="*/ 30 h 116"/>
                <a:gd name="T40" fmla="*/ 9 w 127"/>
                <a:gd name="T41" fmla="*/ 42 h 116"/>
                <a:gd name="T42" fmla="*/ 13 w 127"/>
                <a:gd name="T43" fmla="*/ 41 h 116"/>
                <a:gd name="T44" fmla="*/ 18 w 127"/>
                <a:gd name="T45" fmla="*/ 30 h 116"/>
                <a:gd name="T46" fmla="*/ 27 w 127"/>
                <a:gd name="T47" fmla="*/ 17 h 116"/>
                <a:gd name="T48" fmla="*/ 36 w 127"/>
                <a:gd name="T49" fmla="*/ 9 h 116"/>
                <a:gd name="T50" fmla="*/ 45 w 127"/>
                <a:gd name="T51" fmla="*/ 6 h 116"/>
                <a:gd name="T52" fmla="*/ 53 w 127"/>
                <a:gd name="T53" fmla="*/ 6 h 116"/>
                <a:gd name="T54" fmla="*/ 61 w 127"/>
                <a:gd name="T55" fmla="*/ 14 h 116"/>
                <a:gd name="T56" fmla="*/ 61 w 127"/>
                <a:gd name="T57" fmla="*/ 31 h 116"/>
                <a:gd name="T58" fmla="*/ 55 w 127"/>
                <a:gd name="T59" fmla="*/ 60 h 116"/>
                <a:gd name="T60" fmla="*/ 45 w 127"/>
                <a:gd name="T61" fmla="*/ 94 h 116"/>
                <a:gd name="T62" fmla="*/ 32 w 127"/>
                <a:gd name="T63" fmla="*/ 108 h 116"/>
                <a:gd name="T64" fmla="*/ 22 w 127"/>
                <a:gd name="T65" fmla="*/ 110 h 116"/>
                <a:gd name="T66" fmla="*/ 16 w 127"/>
                <a:gd name="T67" fmla="*/ 109 h 116"/>
                <a:gd name="T68" fmla="*/ 16 w 127"/>
                <a:gd name="T69" fmla="*/ 105 h 116"/>
                <a:gd name="T70" fmla="*/ 23 w 127"/>
                <a:gd name="T71" fmla="*/ 98 h 116"/>
                <a:gd name="T72" fmla="*/ 23 w 127"/>
                <a:gd name="T73" fmla="*/ 89 h 116"/>
                <a:gd name="T74" fmla="*/ 17 w 127"/>
                <a:gd name="T75" fmla="*/ 85 h 116"/>
                <a:gd name="T76" fmla="*/ 9 w 127"/>
                <a:gd name="T77" fmla="*/ 85 h 116"/>
                <a:gd name="T78" fmla="*/ 1 w 127"/>
                <a:gd name="T79" fmla="*/ 93 h 116"/>
                <a:gd name="T80" fmla="*/ 2 w 127"/>
                <a:gd name="T81" fmla="*/ 107 h 116"/>
                <a:gd name="T82" fmla="*/ 16 w 127"/>
                <a:gd name="T83" fmla="*/ 115 h 116"/>
                <a:gd name="T84" fmla="*/ 30 w 127"/>
                <a:gd name="T85" fmla="*/ 115 h 116"/>
                <a:gd name="T86" fmla="*/ 40 w 127"/>
                <a:gd name="T87" fmla="*/ 110 h 116"/>
                <a:gd name="T88" fmla="*/ 46 w 127"/>
                <a:gd name="T89" fmla="*/ 103 h 116"/>
                <a:gd name="T90" fmla="*/ 50 w 127"/>
                <a:gd name="T91" fmla="*/ 98 h 116"/>
                <a:gd name="T92" fmla="*/ 54 w 127"/>
                <a:gd name="T93" fmla="*/ 104 h 116"/>
                <a:gd name="T94" fmla="*/ 68 w 127"/>
                <a:gd name="T95" fmla="*/ 114 h 116"/>
                <a:gd name="T96" fmla="*/ 96 w 127"/>
                <a:gd name="T97" fmla="*/ 111 h 116"/>
                <a:gd name="T98" fmla="*/ 116 w 127"/>
                <a:gd name="T99" fmla="*/ 85 h 116"/>
                <a:gd name="T100" fmla="*/ 118 w 127"/>
                <a:gd name="T101" fmla="*/ 74 h 116"/>
                <a:gd name="T102" fmla="*/ 113 w 127"/>
                <a:gd name="T103" fmla="*/ 75 h 116"/>
                <a:gd name="T104" fmla="*/ 109 w 127"/>
                <a:gd name="T105" fmla="*/ 86 h 116"/>
                <a:gd name="T106" fmla="*/ 100 w 127"/>
                <a:gd name="T107" fmla="*/ 99 h 116"/>
                <a:gd name="T108" fmla="*/ 91 w 127"/>
                <a:gd name="T109" fmla="*/ 107 h 116"/>
                <a:gd name="T110" fmla="*/ 82 w 127"/>
                <a:gd name="T111" fmla="*/ 110 h 116"/>
                <a:gd name="T112" fmla="*/ 72 w 127"/>
                <a:gd name="T113" fmla="*/ 109 h 116"/>
                <a:gd name="T114" fmla="*/ 65 w 127"/>
                <a:gd name="T115" fmla="*/ 100 h 116"/>
                <a:gd name="T116" fmla="*/ 65 w 127"/>
                <a:gd name="T117" fmla="*/ 89 h 116"/>
                <a:gd name="T118" fmla="*/ 67 w 127"/>
                <a:gd name="T119" fmla="*/ 78 h 116"/>
                <a:gd name="T120" fmla="*/ 78 w 127"/>
                <a:gd name="T121" fmla="*/ 3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7" h="116">
                  <a:moveTo>
                    <a:pt x="78" y="36"/>
                  </a:moveTo>
                  <a:lnTo>
                    <a:pt x="78" y="33"/>
                  </a:lnTo>
                  <a:lnTo>
                    <a:pt x="80" y="28"/>
                  </a:lnTo>
                  <a:lnTo>
                    <a:pt x="82" y="23"/>
                  </a:lnTo>
                  <a:lnTo>
                    <a:pt x="84" y="18"/>
                  </a:lnTo>
                  <a:lnTo>
                    <a:pt x="87" y="13"/>
                  </a:lnTo>
                  <a:lnTo>
                    <a:pt x="92" y="9"/>
                  </a:lnTo>
                  <a:lnTo>
                    <a:pt x="97" y="7"/>
                  </a:lnTo>
                  <a:lnTo>
                    <a:pt x="103" y="6"/>
                  </a:lnTo>
                  <a:lnTo>
                    <a:pt x="105" y="6"/>
                  </a:lnTo>
                  <a:lnTo>
                    <a:pt x="108" y="6"/>
                  </a:lnTo>
                  <a:lnTo>
                    <a:pt x="112" y="7"/>
                  </a:lnTo>
                  <a:lnTo>
                    <a:pt x="116" y="9"/>
                  </a:lnTo>
                  <a:lnTo>
                    <a:pt x="111" y="11"/>
                  </a:lnTo>
                  <a:lnTo>
                    <a:pt x="107" y="14"/>
                  </a:lnTo>
                  <a:lnTo>
                    <a:pt x="104" y="18"/>
                  </a:lnTo>
                  <a:lnTo>
                    <a:pt x="103" y="23"/>
                  </a:lnTo>
                  <a:lnTo>
                    <a:pt x="104" y="26"/>
                  </a:lnTo>
                  <a:lnTo>
                    <a:pt x="106" y="29"/>
                  </a:lnTo>
                  <a:lnTo>
                    <a:pt x="109" y="31"/>
                  </a:lnTo>
                  <a:lnTo>
                    <a:pt x="113" y="32"/>
                  </a:lnTo>
                  <a:lnTo>
                    <a:pt x="117" y="31"/>
                  </a:lnTo>
                  <a:lnTo>
                    <a:pt x="122" y="28"/>
                  </a:lnTo>
                  <a:lnTo>
                    <a:pt x="125" y="23"/>
                  </a:lnTo>
                  <a:lnTo>
                    <a:pt x="127" y="17"/>
                  </a:lnTo>
                  <a:lnTo>
                    <a:pt x="124" y="9"/>
                  </a:lnTo>
                  <a:lnTo>
                    <a:pt x="118" y="3"/>
                  </a:lnTo>
                  <a:lnTo>
                    <a:pt x="110" y="1"/>
                  </a:lnTo>
                  <a:lnTo>
                    <a:pt x="103" y="0"/>
                  </a:lnTo>
                  <a:lnTo>
                    <a:pt x="93" y="2"/>
                  </a:lnTo>
                  <a:lnTo>
                    <a:pt x="85" y="7"/>
                  </a:lnTo>
                  <a:lnTo>
                    <a:pt x="80" y="14"/>
                  </a:lnTo>
                  <a:lnTo>
                    <a:pt x="76" y="19"/>
                  </a:lnTo>
                  <a:lnTo>
                    <a:pt x="70" y="9"/>
                  </a:lnTo>
                  <a:lnTo>
                    <a:pt x="63" y="3"/>
                  </a:lnTo>
                  <a:lnTo>
                    <a:pt x="55" y="1"/>
                  </a:lnTo>
                  <a:lnTo>
                    <a:pt x="49" y="0"/>
                  </a:lnTo>
                  <a:lnTo>
                    <a:pt x="31" y="5"/>
                  </a:lnTo>
                  <a:lnTo>
                    <a:pt x="19" y="17"/>
                  </a:lnTo>
                  <a:lnTo>
                    <a:pt x="11" y="30"/>
                  </a:lnTo>
                  <a:lnTo>
                    <a:pt x="8" y="39"/>
                  </a:lnTo>
                  <a:lnTo>
                    <a:pt x="9" y="42"/>
                  </a:lnTo>
                  <a:lnTo>
                    <a:pt x="11" y="42"/>
                  </a:lnTo>
                  <a:lnTo>
                    <a:pt x="13" y="41"/>
                  </a:lnTo>
                  <a:lnTo>
                    <a:pt x="14" y="39"/>
                  </a:lnTo>
                  <a:lnTo>
                    <a:pt x="18" y="30"/>
                  </a:lnTo>
                  <a:lnTo>
                    <a:pt x="22" y="22"/>
                  </a:lnTo>
                  <a:lnTo>
                    <a:pt x="27" y="17"/>
                  </a:lnTo>
                  <a:lnTo>
                    <a:pt x="31" y="12"/>
                  </a:lnTo>
                  <a:lnTo>
                    <a:pt x="36" y="9"/>
                  </a:lnTo>
                  <a:lnTo>
                    <a:pt x="41" y="7"/>
                  </a:lnTo>
                  <a:lnTo>
                    <a:pt x="45" y="6"/>
                  </a:lnTo>
                  <a:lnTo>
                    <a:pt x="48" y="6"/>
                  </a:lnTo>
                  <a:lnTo>
                    <a:pt x="53" y="6"/>
                  </a:lnTo>
                  <a:lnTo>
                    <a:pt x="57" y="8"/>
                  </a:lnTo>
                  <a:lnTo>
                    <a:pt x="61" y="14"/>
                  </a:lnTo>
                  <a:lnTo>
                    <a:pt x="62" y="23"/>
                  </a:lnTo>
                  <a:lnTo>
                    <a:pt x="61" y="31"/>
                  </a:lnTo>
                  <a:lnTo>
                    <a:pt x="59" y="43"/>
                  </a:lnTo>
                  <a:lnTo>
                    <a:pt x="55" y="60"/>
                  </a:lnTo>
                  <a:lnTo>
                    <a:pt x="48" y="84"/>
                  </a:lnTo>
                  <a:lnTo>
                    <a:pt x="45" y="94"/>
                  </a:lnTo>
                  <a:lnTo>
                    <a:pt x="39" y="103"/>
                  </a:lnTo>
                  <a:lnTo>
                    <a:pt x="32" y="108"/>
                  </a:lnTo>
                  <a:lnTo>
                    <a:pt x="24" y="110"/>
                  </a:lnTo>
                  <a:lnTo>
                    <a:pt x="22" y="110"/>
                  </a:lnTo>
                  <a:lnTo>
                    <a:pt x="19" y="110"/>
                  </a:lnTo>
                  <a:lnTo>
                    <a:pt x="16" y="109"/>
                  </a:lnTo>
                  <a:lnTo>
                    <a:pt x="12" y="107"/>
                  </a:lnTo>
                  <a:lnTo>
                    <a:pt x="16" y="105"/>
                  </a:lnTo>
                  <a:lnTo>
                    <a:pt x="20" y="102"/>
                  </a:lnTo>
                  <a:lnTo>
                    <a:pt x="23" y="98"/>
                  </a:lnTo>
                  <a:lnTo>
                    <a:pt x="24" y="93"/>
                  </a:lnTo>
                  <a:lnTo>
                    <a:pt x="23" y="89"/>
                  </a:lnTo>
                  <a:lnTo>
                    <a:pt x="20" y="86"/>
                  </a:lnTo>
                  <a:lnTo>
                    <a:pt x="17" y="85"/>
                  </a:lnTo>
                  <a:lnTo>
                    <a:pt x="14" y="84"/>
                  </a:lnTo>
                  <a:lnTo>
                    <a:pt x="9" y="85"/>
                  </a:lnTo>
                  <a:lnTo>
                    <a:pt x="4" y="88"/>
                  </a:lnTo>
                  <a:lnTo>
                    <a:pt x="1" y="93"/>
                  </a:lnTo>
                  <a:lnTo>
                    <a:pt x="0" y="99"/>
                  </a:lnTo>
                  <a:lnTo>
                    <a:pt x="2" y="107"/>
                  </a:lnTo>
                  <a:lnTo>
                    <a:pt x="8" y="112"/>
                  </a:lnTo>
                  <a:lnTo>
                    <a:pt x="16" y="115"/>
                  </a:lnTo>
                  <a:lnTo>
                    <a:pt x="24" y="116"/>
                  </a:lnTo>
                  <a:lnTo>
                    <a:pt x="30" y="115"/>
                  </a:lnTo>
                  <a:lnTo>
                    <a:pt x="35" y="113"/>
                  </a:lnTo>
                  <a:lnTo>
                    <a:pt x="40" y="110"/>
                  </a:lnTo>
                  <a:lnTo>
                    <a:pt x="43" y="107"/>
                  </a:lnTo>
                  <a:lnTo>
                    <a:pt x="46" y="103"/>
                  </a:lnTo>
                  <a:lnTo>
                    <a:pt x="49" y="100"/>
                  </a:lnTo>
                  <a:lnTo>
                    <a:pt x="50" y="98"/>
                  </a:lnTo>
                  <a:lnTo>
                    <a:pt x="51" y="96"/>
                  </a:lnTo>
                  <a:lnTo>
                    <a:pt x="54" y="104"/>
                  </a:lnTo>
                  <a:lnTo>
                    <a:pt x="60" y="110"/>
                  </a:lnTo>
                  <a:lnTo>
                    <a:pt x="68" y="114"/>
                  </a:lnTo>
                  <a:lnTo>
                    <a:pt x="78" y="116"/>
                  </a:lnTo>
                  <a:lnTo>
                    <a:pt x="96" y="111"/>
                  </a:lnTo>
                  <a:lnTo>
                    <a:pt x="108" y="99"/>
                  </a:lnTo>
                  <a:lnTo>
                    <a:pt x="116" y="85"/>
                  </a:lnTo>
                  <a:lnTo>
                    <a:pt x="119" y="76"/>
                  </a:lnTo>
                  <a:lnTo>
                    <a:pt x="118" y="74"/>
                  </a:lnTo>
                  <a:lnTo>
                    <a:pt x="116" y="74"/>
                  </a:lnTo>
                  <a:lnTo>
                    <a:pt x="113" y="75"/>
                  </a:lnTo>
                  <a:lnTo>
                    <a:pt x="112" y="77"/>
                  </a:lnTo>
                  <a:lnTo>
                    <a:pt x="109" y="86"/>
                  </a:lnTo>
                  <a:lnTo>
                    <a:pt x="105" y="94"/>
                  </a:lnTo>
                  <a:lnTo>
                    <a:pt x="100" y="99"/>
                  </a:lnTo>
                  <a:lnTo>
                    <a:pt x="95" y="104"/>
                  </a:lnTo>
                  <a:lnTo>
                    <a:pt x="91" y="107"/>
                  </a:lnTo>
                  <a:lnTo>
                    <a:pt x="86" y="109"/>
                  </a:lnTo>
                  <a:lnTo>
                    <a:pt x="82" y="110"/>
                  </a:lnTo>
                  <a:lnTo>
                    <a:pt x="79" y="110"/>
                  </a:lnTo>
                  <a:lnTo>
                    <a:pt x="72" y="109"/>
                  </a:lnTo>
                  <a:lnTo>
                    <a:pt x="68" y="105"/>
                  </a:lnTo>
                  <a:lnTo>
                    <a:pt x="65" y="100"/>
                  </a:lnTo>
                  <a:lnTo>
                    <a:pt x="65" y="93"/>
                  </a:lnTo>
                  <a:lnTo>
                    <a:pt x="65" y="89"/>
                  </a:lnTo>
                  <a:lnTo>
                    <a:pt x="66" y="84"/>
                  </a:lnTo>
                  <a:lnTo>
                    <a:pt x="67" y="78"/>
                  </a:lnTo>
                  <a:lnTo>
                    <a:pt x="69" y="71"/>
                  </a:lnTo>
                  <a:lnTo>
                    <a:pt x="78" y="3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6" name="Freeform 41"/>
            <p:cNvSpPr>
              <a:spLocks noChangeAspect="1"/>
            </p:cNvSpPr>
            <p:nvPr/>
          </p:nvSpPr>
          <p:spPr bwMode="auto">
            <a:xfrm>
              <a:off x="5703" y="147"/>
              <a:ext cx="72" cy="77"/>
            </a:xfrm>
            <a:custGeom>
              <a:avLst/>
              <a:gdLst>
                <a:gd name="T0" fmla="*/ 51 w 72"/>
                <a:gd name="T1" fmla="*/ 35 h 77"/>
                <a:gd name="T2" fmla="*/ 63 w 72"/>
                <a:gd name="T3" fmla="*/ 29 h 77"/>
                <a:gd name="T4" fmla="*/ 71 w 72"/>
                <a:gd name="T5" fmla="*/ 26 h 77"/>
                <a:gd name="T6" fmla="*/ 71 w 72"/>
                <a:gd name="T7" fmla="*/ 18 h 77"/>
                <a:gd name="T8" fmla="*/ 65 w 72"/>
                <a:gd name="T9" fmla="*/ 17 h 77"/>
                <a:gd name="T10" fmla="*/ 39 w 72"/>
                <a:gd name="T11" fmla="*/ 34 h 77"/>
                <a:gd name="T12" fmla="*/ 41 w 72"/>
                <a:gd name="T13" fmla="*/ 5 h 77"/>
                <a:gd name="T14" fmla="*/ 39 w 72"/>
                <a:gd name="T15" fmla="*/ 1 h 77"/>
                <a:gd name="T16" fmla="*/ 33 w 72"/>
                <a:gd name="T17" fmla="*/ 1 h 77"/>
                <a:gd name="T18" fmla="*/ 31 w 72"/>
                <a:gd name="T19" fmla="*/ 10 h 77"/>
                <a:gd name="T20" fmla="*/ 32 w 72"/>
                <a:gd name="T21" fmla="*/ 18 h 77"/>
                <a:gd name="T22" fmla="*/ 33 w 72"/>
                <a:gd name="T23" fmla="*/ 30 h 77"/>
                <a:gd name="T24" fmla="*/ 9 w 72"/>
                <a:gd name="T25" fmla="*/ 18 h 77"/>
                <a:gd name="T26" fmla="*/ 6 w 72"/>
                <a:gd name="T27" fmla="*/ 16 h 77"/>
                <a:gd name="T28" fmla="*/ 0 w 72"/>
                <a:gd name="T29" fmla="*/ 22 h 77"/>
                <a:gd name="T30" fmla="*/ 4 w 72"/>
                <a:gd name="T31" fmla="*/ 27 h 77"/>
                <a:gd name="T32" fmla="*/ 21 w 72"/>
                <a:gd name="T33" fmla="*/ 43 h 77"/>
                <a:gd name="T34" fmla="*/ 9 w 72"/>
                <a:gd name="T35" fmla="*/ 48 h 77"/>
                <a:gd name="T36" fmla="*/ 1 w 72"/>
                <a:gd name="T37" fmla="*/ 52 h 77"/>
                <a:gd name="T38" fmla="*/ 2 w 72"/>
                <a:gd name="T39" fmla="*/ 59 h 77"/>
                <a:gd name="T40" fmla="*/ 7 w 72"/>
                <a:gd name="T41" fmla="*/ 61 h 77"/>
                <a:gd name="T42" fmla="*/ 33 w 72"/>
                <a:gd name="T43" fmla="*/ 43 h 77"/>
                <a:gd name="T44" fmla="*/ 33 w 72"/>
                <a:gd name="T45" fmla="*/ 76 h 77"/>
                <a:gd name="T46" fmla="*/ 40 w 72"/>
                <a:gd name="T47" fmla="*/ 76 h 77"/>
                <a:gd name="T48" fmla="*/ 41 w 72"/>
                <a:gd name="T49" fmla="*/ 68 h 77"/>
                <a:gd name="T50" fmla="*/ 40 w 72"/>
                <a:gd name="T51" fmla="*/ 59 h 77"/>
                <a:gd name="T52" fmla="*/ 39 w 72"/>
                <a:gd name="T53" fmla="*/ 48 h 77"/>
                <a:gd name="T54" fmla="*/ 60 w 72"/>
                <a:gd name="T55" fmla="*/ 57 h 77"/>
                <a:gd name="T56" fmla="*/ 65 w 72"/>
                <a:gd name="T57" fmla="*/ 61 h 77"/>
                <a:gd name="T58" fmla="*/ 67 w 72"/>
                <a:gd name="T59" fmla="*/ 61 h 77"/>
                <a:gd name="T60" fmla="*/ 72 w 72"/>
                <a:gd name="T61" fmla="*/ 55 h 77"/>
                <a:gd name="T62" fmla="*/ 68 w 72"/>
                <a:gd name="T63" fmla="*/ 5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2" h="77">
                  <a:moveTo>
                    <a:pt x="42" y="39"/>
                  </a:moveTo>
                  <a:lnTo>
                    <a:pt x="51" y="35"/>
                  </a:lnTo>
                  <a:lnTo>
                    <a:pt x="58" y="32"/>
                  </a:lnTo>
                  <a:lnTo>
                    <a:pt x="63" y="29"/>
                  </a:lnTo>
                  <a:lnTo>
                    <a:pt x="67" y="28"/>
                  </a:lnTo>
                  <a:lnTo>
                    <a:pt x="71" y="26"/>
                  </a:lnTo>
                  <a:lnTo>
                    <a:pt x="72" y="22"/>
                  </a:lnTo>
                  <a:lnTo>
                    <a:pt x="71" y="18"/>
                  </a:lnTo>
                  <a:lnTo>
                    <a:pt x="67" y="16"/>
                  </a:lnTo>
                  <a:lnTo>
                    <a:pt x="65" y="17"/>
                  </a:lnTo>
                  <a:lnTo>
                    <a:pt x="63" y="18"/>
                  </a:lnTo>
                  <a:lnTo>
                    <a:pt x="39" y="34"/>
                  </a:lnTo>
                  <a:lnTo>
                    <a:pt x="41" y="8"/>
                  </a:lnTo>
                  <a:lnTo>
                    <a:pt x="41" y="5"/>
                  </a:lnTo>
                  <a:lnTo>
                    <a:pt x="41" y="3"/>
                  </a:lnTo>
                  <a:lnTo>
                    <a:pt x="39" y="1"/>
                  </a:lnTo>
                  <a:lnTo>
                    <a:pt x="36" y="0"/>
                  </a:lnTo>
                  <a:lnTo>
                    <a:pt x="33" y="1"/>
                  </a:lnTo>
                  <a:lnTo>
                    <a:pt x="31" y="6"/>
                  </a:lnTo>
                  <a:lnTo>
                    <a:pt x="31" y="10"/>
                  </a:lnTo>
                  <a:lnTo>
                    <a:pt x="31" y="14"/>
                  </a:lnTo>
                  <a:lnTo>
                    <a:pt x="32" y="18"/>
                  </a:lnTo>
                  <a:lnTo>
                    <a:pt x="32" y="24"/>
                  </a:lnTo>
                  <a:lnTo>
                    <a:pt x="33" y="30"/>
                  </a:lnTo>
                  <a:lnTo>
                    <a:pt x="33" y="34"/>
                  </a:lnTo>
                  <a:lnTo>
                    <a:pt x="9" y="18"/>
                  </a:lnTo>
                  <a:lnTo>
                    <a:pt x="7" y="17"/>
                  </a:lnTo>
                  <a:lnTo>
                    <a:pt x="6" y="16"/>
                  </a:lnTo>
                  <a:lnTo>
                    <a:pt x="2" y="18"/>
                  </a:lnTo>
                  <a:lnTo>
                    <a:pt x="0" y="22"/>
                  </a:lnTo>
                  <a:lnTo>
                    <a:pt x="1" y="26"/>
                  </a:lnTo>
                  <a:lnTo>
                    <a:pt x="4" y="27"/>
                  </a:lnTo>
                  <a:lnTo>
                    <a:pt x="31" y="39"/>
                  </a:lnTo>
                  <a:lnTo>
                    <a:pt x="21" y="43"/>
                  </a:lnTo>
                  <a:lnTo>
                    <a:pt x="14" y="46"/>
                  </a:lnTo>
                  <a:lnTo>
                    <a:pt x="9" y="48"/>
                  </a:lnTo>
                  <a:lnTo>
                    <a:pt x="5" y="50"/>
                  </a:lnTo>
                  <a:lnTo>
                    <a:pt x="1" y="52"/>
                  </a:lnTo>
                  <a:lnTo>
                    <a:pt x="0" y="55"/>
                  </a:lnTo>
                  <a:lnTo>
                    <a:pt x="2" y="59"/>
                  </a:lnTo>
                  <a:lnTo>
                    <a:pt x="6" y="61"/>
                  </a:lnTo>
                  <a:lnTo>
                    <a:pt x="7" y="61"/>
                  </a:lnTo>
                  <a:lnTo>
                    <a:pt x="9" y="59"/>
                  </a:lnTo>
                  <a:lnTo>
                    <a:pt x="33" y="43"/>
                  </a:lnTo>
                  <a:lnTo>
                    <a:pt x="31" y="72"/>
                  </a:lnTo>
                  <a:lnTo>
                    <a:pt x="33" y="76"/>
                  </a:lnTo>
                  <a:lnTo>
                    <a:pt x="36" y="77"/>
                  </a:lnTo>
                  <a:lnTo>
                    <a:pt x="40" y="76"/>
                  </a:lnTo>
                  <a:lnTo>
                    <a:pt x="42" y="72"/>
                  </a:lnTo>
                  <a:lnTo>
                    <a:pt x="41" y="68"/>
                  </a:lnTo>
                  <a:lnTo>
                    <a:pt x="41" y="63"/>
                  </a:lnTo>
                  <a:lnTo>
                    <a:pt x="40" y="59"/>
                  </a:lnTo>
                  <a:lnTo>
                    <a:pt x="40" y="54"/>
                  </a:lnTo>
                  <a:lnTo>
                    <a:pt x="39" y="48"/>
                  </a:lnTo>
                  <a:lnTo>
                    <a:pt x="39" y="43"/>
                  </a:lnTo>
                  <a:lnTo>
                    <a:pt x="60" y="57"/>
                  </a:lnTo>
                  <a:lnTo>
                    <a:pt x="63" y="60"/>
                  </a:lnTo>
                  <a:lnTo>
                    <a:pt x="65" y="61"/>
                  </a:lnTo>
                  <a:lnTo>
                    <a:pt x="66" y="61"/>
                  </a:lnTo>
                  <a:lnTo>
                    <a:pt x="67" y="61"/>
                  </a:lnTo>
                  <a:lnTo>
                    <a:pt x="71" y="59"/>
                  </a:lnTo>
                  <a:lnTo>
                    <a:pt x="72" y="55"/>
                  </a:lnTo>
                  <a:lnTo>
                    <a:pt x="71" y="52"/>
                  </a:lnTo>
                  <a:lnTo>
                    <a:pt x="68" y="50"/>
                  </a:lnTo>
                  <a:lnTo>
                    <a:pt x="42" y="3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7" name="Freeform 42"/>
            <p:cNvSpPr>
              <a:spLocks noChangeAspect="1"/>
            </p:cNvSpPr>
            <p:nvPr/>
          </p:nvSpPr>
          <p:spPr bwMode="auto">
            <a:xfrm>
              <a:off x="5822" y="0"/>
              <a:ext cx="90" cy="256"/>
            </a:xfrm>
            <a:custGeom>
              <a:avLst/>
              <a:gdLst>
                <a:gd name="T0" fmla="*/ 37 w 90"/>
                <a:gd name="T1" fmla="*/ 226 h 256"/>
                <a:gd name="T2" fmla="*/ 33 w 90"/>
                <a:gd name="T3" fmla="*/ 235 h 256"/>
                <a:gd name="T4" fmla="*/ 26 w 90"/>
                <a:gd name="T5" fmla="*/ 243 h 256"/>
                <a:gd name="T6" fmla="*/ 12 w 90"/>
                <a:gd name="T7" fmla="*/ 249 h 256"/>
                <a:gd name="T8" fmla="*/ 1 w 90"/>
                <a:gd name="T9" fmla="*/ 251 h 256"/>
                <a:gd name="T10" fmla="*/ 2 w 90"/>
                <a:gd name="T11" fmla="*/ 256 h 256"/>
                <a:gd name="T12" fmla="*/ 23 w 90"/>
                <a:gd name="T13" fmla="*/ 254 h 256"/>
                <a:gd name="T14" fmla="*/ 50 w 90"/>
                <a:gd name="T15" fmla="*/ 237 h 256"/>
                <a:gd name="T16" fmla="*/ 54 w 90"/>
                <a:gd name="T17" fmla="*/ 166 h 256"/>
                <a:gd name="T18" fmla="*/ 55 w 90"/>
                <a:gd name="T19" fmla="*/ 152 h 256"/>
                <a:gd name="T20" fmla="*/ 64 w 90"/>
                <a:gd name="T21" fmla="*/ 139 h 256"/>
                <a:gd name="T22" fmla="*/ 77 w 90"/>
                <a:gd name="T23" fmla="*/ 132 h 256"/>
                <a:gd name="T24" fmla="*/ 88 w 90"/>
                <a:gd name="T25" fmla="*/ 131 h 256"/>
                <a:gd name="T26" fmla="*/ 90 w 90"/>
                <a:gd name="T27" fmla="*/ 128 h 256"/>
                <a:gd name="T28" fmla="*/ 86 w 90"/>
                <a:gd name="T29" fmla="*/ 125 h 256"/>
                <a:gd name="T30" fmla="*/ 65 w 90"/>
                <a:gd name="T31" fmla="*/ 118 h 256"/>
                <a:gd name="T32" fmla="*/ 55 w 90"/>
                <a:gd name="T33" fmla="*/ 102 h 256"/>
                <a:gd name="T34" fmla="*/ 54 w 90"/>
                <a:gd name="T35" fmla="*/ 99 h 256"/>
                <a:gd name="T36" fmla="*/ 54 w 90"/>
                <a:gd name="T37" fmla="*/ 90 h 256"/>
                <a:gd name="T38" fmla="*/ 54 w 90"/>
                <a:gd name="T39" fmla="*/ 32 h 256"/>
                <a:gd name="T40" fmla="*/ 49 w 90"/>
                <a:gd name="T41" fmla="*/ 18 h 256"/>
                <a:gd name="T42" fmla="*/ 33 w 90"/>
                <a:gd name="T43" fmla="*/ 6 h 256"/>
                <a:gd name="T44" fmla="*/ 13 w 90"/>
                <a:gd name="T45" fmla="*/ 1 h 256"/>
                <a:gd name="T46" fmla="*/ 2 w 90"/>
                <a:gd name="T47" fmla="*/ 0 h 256"/>
                <a:gd name="T48" fmla="*/ 1 w 90"/>
                <a:gd name="T49" fmla="*/ 5 h 256"/>
                <a:gd name="T50" fmla="*/ 16 w 90"/>
                <a:gd name="T51" fmla="*/ 8 h 256"/>
                <a:gd name="T52" fmla="*/ 32 w 90"/>
                <a:gd name="T53" fmla="*/ 19 h 256"/>
                <a:gd name="T54" fmla="*/ 37 w 90"/>
                <a:gd name="T55" fmla="*/ 30 h 256"/>
                <a:gd name="T56" fmla="*/ 37 w 90"/>
                <a:gd name="T57" fmla="*/ 35 h 256"/>
                <a:gd name="T58" fmla="*/ 37 w 90"/>
                <a:gd name="T59" fmla="*/ 94 h 256"/>
                <a:gd name="T60" fmla="*/ 39 w 90"/>
                <a:gd name="T61" fmla="*/ 107 h 256"/>
                <a:gd name="T62" fmla="*/ 47 w 90"/>
                <a:gd name="T63" fmla="*/ 118 h 256"/>
                <a:gd name="T64" fmla="*/ 67 w 90"/>
                <a:gd name="T65" fmla="*/ 128 h 256"/>
                <a:gd name="T66" fmla="*/ 44 w 90"/>
                <a:gd name="T67" fmla="*/ 141 h 256"/>
                <a:gd name="T68" fmla="*/ 37 w 90"/>
                <a:gd name="T69" fmla="*/ 161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" h="256">
                  <a:moveTo>
                    <a:pt x="37" y="222"/>
                  </a:moveTo>
                  <a:lnTo>
                    <a:pt x="37" y="226"/>
                  </a:lnTo>
                  <a:lnTo>
                    <a:pt x="35" y="231"/>
                  </a:lnTo>
                  <a:lnTo>
                    <a:pt x="33" y="235"/>
                  </a:lnTo>
                  <a:lnTo>
                    <a:pt x="30" y="239"/>
                  </a:lnTo>
                  <a:lnTo>
                    <a:pt x="26" y="243"/>
                  </a:lnTo>
                  <a:lnTo>
                    <a:pt x="20" y="247"/>
                  </a:lnTo>
                  <a:lnTo>
                    <a:pt x="12" y="249"/>
                  </a:lnTo>
                  <a:lnTo>
                    <a:pt x="3" y="251"/>
                  </a:lnTo>
                  <a:lnTo>
                    <a:pt x="1" y="251"/>
                  </a:lnTo>
                  <a:lnTo>
                    <a:pt x="0" y="253"/>
                  </a:lnTo>
                  <a:lnTo>
                    <a:pt x="2" y="256"/>
                  </a:lnTo>
                  <a:lnTo>
                    <a:pt x="5" y="256"/>
                  </a:lnTo>
                  <a:lnTo>
                    <a:pt x="23" y="254"/>
                  </a:lnTo>
                  <a:lnTo>
                    <a:pt x="39" y="247"/>
                  </a:lnTo>
                  <a:lnTo>
                    <a:pt x="50" y="237"/>
                  </a:lnTo>
                  <a:lnTo>
                    <a:pt x="54" y="224"/>
                  </a:lnTo>
                  <a:lnTo>
                    <a:pt x="54" y="166"/>
                  </a:lnTo>
                  <a:lnTo>
                    <a:pt x="54" y="159"/>
                  </a:lnTo>
                  <a:lnTo>
                    <a:pt x="55" y="152"/>
                  </a:lnTo>
                  <a:lnTo>
                    <a:pt x="58" y="145"/>
                  </a:lnTo>
                  <a:lnTo>
                    <a:pt x="64" y="139"/>
                  </a:lnTo>
                  <a:lnTo>
                    <a:pt x="71" y="135"/>
                  </a:lnTo>
                  <a:lnTo>
                    <a:pt x="77" y="132"/>
                  </a:lnTo>
                  <a:lnTo>
                    <a:pt x="83" y="131"/>
                  </a:lnTo>
                  <a:lnTo>
                    <a:pt x="88" y="131"/>
                  </a:lnTo>
                  <a:lnTo>
                    <a:pt x="90" y="130"/>
                  </a:lnTo>
                  <a:lnTo>
                    <a:pt x="90" y="128"/>
                  </a:lnTo>
                  <a:lnTo>
                    <a:pt x="89" y="126"/>
                  </a:lnTo>
                  <a:lnTo>
                    <a:pt x="86" y="125"/>
                  </a:lnTo>
                  <a:lnTo>
                    <a:pt x="75" y="123"/>
                  </a:lnTo>
                  <a:lnTo>
                    <a:pt x="65" y="118"/>
                  </a:lnTo>
                  <a:lnTo>
                    <a:pt x="58" y="111"/>
                  </a:lnTo>
                  <a:lnTo>
                    <a:pt x="55" y="102"/>
                  </a:lnTo>
                  <a:lnTo>
                    <a:pt x="54" y="101"/>
                  </a:lnTo>
                  <a:lnTo>
                    <a:pt x="54" y="99"/>
                  </a:lnTo>
                  <a:lnTo>
                    <a:pt x="54" y="95"/>
                  </a:lnTo>
                  <a:lnTo>
                    <a:pt x="54" y="90"/>
                  </a:lnTo>
                  <a:lnTo>
                    <a:pt x="54" y="39"/>
                  </a:lnTo>
                  <a:lnTo>
                    <a:pt x="54" y="32"/>
                  </a:lnTo>
                  <a:lnTo>
                    <a:pt x="52" y="25"/>
                  </a:lnTo>
                  <a:lnTo>
                    <a:pt x="49" y="18"/>
                  </a:lnTo>
                  <a:lnTo>
                    <a:pt x="42" y="11"/>
                  </a:lnTo>
                  <a:lnTo>
                    <a:pt x="33" y="6"/>
                  </a:lnTo>
                  <a:lnTo>
                    <a:pt x="23" y="2"/>
                  </a:lnTo>
                  <a:lnTo>
                    <a:pt x="13" y="1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5"/>
                  </a:lnTo>
                  <a:lnTo>
                    <a:pt x="4" y="6"/>
                  </a:lnTo>
                  <a:lnTo>
                    <a:pt x="16" y="8"/>
                  </a:lnTo>
                  <a:lnTo>
                    <a:pt x="25" y="12"/>
                  </a:lnTo>
                  <a:lnTo>
                    <a:pt x="32" y="19"/>
                  </a:lnTo>
                  <a:lnTo>
                    <a:pt x="36" y="28"/>
                  </a:lnTo>
                  <a:lnTo>
                    <a:pt x="37" y="30"/>
                  </a:lnTo>
                  <a:lnTo>
                    <a:pt x="37" y="31"/>
                  </a:lnTo>
                  <a:lnTo>
                    <a:pt x="37" y="35"/>
                  </a:lnTo>
                  <a:lnTo>
                    <a:pt x="37" y="40"/>
                  </a:lnTo>
                  <a:lnTo>
                    <a:pt x="37" y="94"/>
                  </a:lnTo>
                  <a:lnTo>
                    <a:pt x="37" y="101"/>
                  </a:lnTo>
                  <a:lnTo>
                    <a:pt x="39" y="107"/>
                  </a:lnTo>
                  <a:lnTo>
                    <a:pt x="42" y="112"/>
                  </a:lnTo>
                  <a:lnTo>
                    <a:pt x="47" y="118"/>
                  </a:lnTo>
                  <a:lnTo>
                    <a:pt x="56" y="124"/>
                  </a:lnTo>
                  <a:lnTo>
                    <a:pt x="67" y="128"/>
                  </a:lnTo>
                  <a:lnTo>
                    <a:pt x="53" y="134"/>
                  </a:lnTo>
                  <a:lnTo>
                    <a:pt x="44" y="141"/>
                  </a:lnTo>
                  <a:lnTo>
                    <a:pt x="39" y="150"/>
                  </a:lnTo>
                  <a:lnTo>
                    <a:pt x="37" y="161"/>
                  </a:lnTo>
                  <a:lnTo>
                    <a:pt x="37" y="22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8" name="Freeform 43"/>
            <p:cNvSpPr>
              <a:spLocks noChangeAspect="1"/>
            </p:cNvSpPr>
            <p:nvPr/>
          </p:nvSpPr>
          <p:spPr bwMode="auto">
            <a:xfrm>
              <a:off x="5946" y="0"/>
              <a:ext cx="59" cy="256"/>
            </a:xfrm>
            <a:custGeom>
              <a:avLst/>
              <a:gdLst>
                <a:gd name="T0" fmla="*/ 59 w 59"/>
                <a:gd name="T1" fmla="*/ 128 h 256"/>
                <a:gd name="T2" fmla="*/ 58 w 59"/>
                <a:gd name="T3" fmla="*/ 111 h 256"/>
                <a:gd name="T4" fmla="*/ 55 w 59"/>
                <a:gd name="T5" fmla="*/ 92 h 256"/>
                <a:gd name="T6" fmla="*/ 50 w 59"/>
                <a:gd name="T7" fmla="*/ 70 h 256"/>
                <a:gd name="T8" fmla="*/ 42 w 59"/>
                <a:gd name="T9" fmla="*/ 48 h 256"/>
                <a:gd name="T10" fmla="*/ 30 w 59"/>
                <a:gd name="T11" fmla="*/ 27 h 256"/>
                <a:gd name="T12" fmla="*/ 17 w 59"/>
                <a:gd name="T13" fmla="*/ 12 h 256"/>
                <a:gd name="T14" fmla="*/ 7 w 59"/>
                <a:gd name="T15" fmla="*/ 3 h 256"/>
                <a:gd name="T16" fmla="*/ 2 w 59"/>
                <a:gd name="T17" fmla="*/ 0 h 256"/>
                <a:gd name="T18" fmla="*/ 0 w 59"/>
                <a:gd name="T19" fmla="*/ 1 h 256"/>
                <a:gd name="T20" fmla="*/ 0 w 59"/>
                <a:gd name="T21" fmla="*/ 3 h 256"/>
                <a:gd name="T22" fmla="*/ 0 w 59"/>
                <a:gd name="T23" fmla="*/ 3 h 256"/>
                <a:gd name="T24" fmla="*/ 0 w 59"/>
                <a:gd name="T25" fmla="*/ 4 h 256"/>
                <a:gd name="T26" fmla="*/ 2 w 59"/>
                <a:gd name="T27" fmla="*/ 6 h 256"/>
                <a:gd name="T28" fmla="*/ 4 w 59"/>
                <a:gd name="T29" fmla="*/ 8 h 256"/>
                <a:gd name="T30" fmla="*/ 21 w 59"/>
                <a:gd name="T31" fmla="*/ 30 h 256"/>
                <a:gd name="T32" fmla="*/ 34 w 59"/>
                <a:gd name="T33" fmla="*/ 58 h 256"/>
                <a:gd name="T34" fmla="*/ 41 w 59"/>
                <a:gd name="T35" fmla="*/ 90 h 256"/>
                <a:gd name="T36" fmla="*/ 44 w 59"/>
                <a:gd name="T37" fmla="*/ 128 h 256"/>
                <a:gd name="T38" fmla="*/ 42 w 59"/>
                <a:gd name="T39" fmla="*/ 161 h 256"/>
                <a:gd name="T40" fmla="*/ 35 w 59"/>
                <a:gd name="T41" fmla="*/ 193 h 256"/>
                <a:gd name="T42" fmla="*/ 23 w 59"/>
                <a:gd name="T43" fmla="*/ 223 h 256"/>
                <a:gd name="T44" fmla="*/ 3 w 59"/>
                <a:gd name="T45" fmla="*/ 249 h 256"/>
                <a:gd name="T46" fmla="*/ 0 w 59"/>
                <a:gd name="T47" fmla="*/ 252 h 256"/>
                <a:gd name="T48" fmla="*/ 0 w 59"/>
                <a:gd name="T49" fmla="*/ 254 h 256"/>
                <a:gd name="T50" fmla="*/ 0 w 59"/>
                <a:gd name="T51" fmla="*/ 255 h 256"/>
                <a:gd name="T52" fmla="*/ 2 w 59"/>
                <a:gd name="T53" fmla="*/ 256 h 256"/>
                <a:gd name="T54" fmla="*/ 7 w 59"/>
                <a:gd name="T55" fmla="*/ 253 h 256"/>
                <a:gd name="T56" fmla="*/ 18 w 59"/>
                <a:gd name="T57" fmla="*/ 243 h 256"/>
                <a:gd name="T58" fmla="*/ 30 w 59"/>
                <a:gd name="T59" fmla="*/ 228 h 256"/>
                <a:gd name="T60" fmla="*/ 43 w 59"/>
                <a:gd name="T61" fmla="*/ 206 h 256"/>
                <a:gd name="T62" fmla="*/ 51 w 59"/>
                <a:gd name="T63" fmla="*/ 185 h 256"/>
                <a:gd name="T64" fmla="*/ 55 w 59"/>
                <a:gd name="T65" fmla="*/ 165 h 256"/>
                <a:gd name="T66" fmla="*/ 58 w 59"/>
                <a:gd name="T67" fmla="*/ 145 h 256"/>
                <a:gd name="T68" fmla="*/ 59 w 59"/>
                <a:gd name="T69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256">
                  <a:moveTo>
                    <a:pt x="59" y="128"/>
                  </a:moveTo>
                  <a:lnTo>
                    <a:pt x="58" y="111"/>
                  </a:lnTo>
                  <a:lnTo>
                    <a:pt x="55" y="92"/>
                  </a:lnTo>
                  <a:lnTo>
                    <a:pt x="50" y="70"/>
                  </a:lnTo>
                  <a:lnTo>
                    <a:pt x="42" y="48"/>
                  </a:lnTo>
                  <a:lnTo>
                    <a:pt x="30" y="27"/>
                  </a:lnTo>
                  <a:lnTo>
                    <a:pt x="17" y="12"/>
                  </a:lnTo>
                  <a:lnTo>
                    <a:pt x="7" y="3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21" y="30"/>
                  </a:lnTo>
                  <a:lnTo>
                    <a:pt x="34" y="58"/>
                  </a:lnTo>
                  <a:lnTo>
                    <a:pt x="41" y="90"/>
                  </a:lnTo>
                  <a:lnTo>
                    <a:pt x="44" y="128"/>
                  </a:lnTo>
                  <a:lnTo>
                    <a:pt x="42" y="161"/>
                  </a:lnTo>
                  <a:lnTo>
                    <a:pt x="35" y="193"/>
                  </a:lnTo>
                  <a:lnTo>
                    <a:pt x="23" y="223"/>
                  </a:lnTo>
                  <a:lnTo>
                    <a:pt x="3" y="249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0" y="255"/>
                  </a:lnTo>
                  <a:lnTo>
                    <a:pt x="2" y="256"/>
                  </a:lnTo>
                  <a:lnTo>
                    <a:pt x="7" y="253"/>
                  </a:lnTo>
                  <a:lnTo>
                    <a:pt x="18" y="243"/>
                  </a:lnTo>
                  <a:lnTo>
                    <a:pt x="30" y="228"/>
                  </a:lnTo>
                  <a:lnTo>
                    <a:pt x="43" y="206"/>
                  </a:lnTo>
                  <a:lnTo>
                    <a:pt x="51" y="185"/>
                  </a:lnTo>
                  <a:lnTo>
                    <a:pt x="55" y="165"/>
                  </a:lnTo>
                  <a:lnTo>
                    <a:pt x="58" y="145"/>
                  </a:lnTo>
                  <a:lnTo>
                    <a:pt x="59" y="12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9" name="Freeform 44"/>
            <p:cNvSpPr>
              <a:spLocks noChangeAspect="1"/>
            </p:cNvSpPr>
            <p:nvPr/>
          </p:nvSpPr>
          <p:spPr bwMode="auto">
            <a:xfrm>
              <a:off x="6131" y="0"/>
              <a:ext cx="10" cy="256"/>
            </a:xfrm>
            <a:custGeom>
              <a:avLst/>
              <a:gdLst>
                <a:gd name="T0" fmla="*/ 10 w 10"/>
                <a:gd name="T1" fmla="*/ 9 h 256"/>
                <a:gd name="T2" fmla="*/ 10 w 10"/>
                <a:gd name="T3" fmla="*/ 6 h 256"/>
                <a:gd name="T4" fmla="*/ 9 w 10"/>
                <a:gd name="T5" fmla="*/ 3 h 256"/>
                <a:gd name="T6" fmla="*/ 8 w 10"/>
                <a:gd name="T7" fmla="*/ 1 h 256"/>
                <a:gd name="T8" fmla="*/ 5 w 10"/>
                <a:gd name="T9" fmla="*/ 0 h 256"/>
                <a:gd name="T10" fmla="*/ 2 w 10"/>
                <a:gd name="T11" fmla="*/ 1 h 256"/>
                <a:gd name="T12" fmla="*/ 1 w 10"/>
                <a:gd name="T13" fmla="*/ 3 h 256"/>
                <a:gd name="T14" fmla="*/ 0 w 10"/>
                <a:gd name="T15" fmla="*/ 6 h 256"/>
                <a:gd name="T16" fmla="*/ 0 w 10"/>
                <a:gd name="T17" fmla="*/ 9 h 256"/>
                <a:gd name="T18" fmla="*/ 0 w 10"/>
                <a:gd name="T19" fmla="*/ 247 h 256"/>
                <a:gd name="T20" fmla="*/ 0 w 10"/>
                <a:gd name="T21" fmla="*/ 250 h 256"/>
                <a:gd name="T22" fmla="*/ 1 w 10"/>
                <a:gd name="T23" fmla="*/ 253 h 256"/>
                <a:gd name="T24" fmla="*/ 2 w 10"/>
                <a:gd name="T25" fmla="*/ 255 h 256"/>
                <a:gd name="T26" fmla="*/ 5 w 10"/>
                <a:gd name="T27" fmla="*/ 256 h 256"/>
                <a:gd name="T28" fmla="*/ 8 w 10"/>
                <a:gd name="T29" fmla="*/ 255 h 256"/>
                <a:gd name="T30" fmla="*/ 9 w 10"/>
                <a:gd name="T31" fmla="*/ 253 h 256"/>
                <a:gd name="T32" fmla="*/ 10 w 10"/>
                <a:gd name="T33" fmla="*/ 250 h 256"/>
                <a:gd name="T34" fmla="*/ 10 w 10"/>
                <a:gd name="T35" fmla="*/ 247 h 256"/>
                <a:gd name="T36" fmla="*/ 10 w 10"/>
                <a:gd name="T37" fmla="*/ 9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256">
                  <a:moveTo>
                    <a:pt x="10" y="9"/>
                  </a:moveTo>
                  <a:lnTo>
                    <a:pt x="10" y="6"/>
                  </a:lnTo>
                  <a:lnTo>
                    <a:pt x="9" y="3"/>
                  </a:lnTo>
                  <a:lnTo>
                    <a:pt x="8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6"/>
                  </a:lnTo>
                  <a:lnTo>
                    <a:pt x="0" y="9"/>
                  </a:lnTo>
                  <a:lnTo>
                    <a:pt x="0" y="247"/>
                  </a:lnTo>
                  <a:lnTo>
                    <a:pt x="0" y="250"/>
                  </a:lnTo>
                  <a:lnTo>
                    <a:pt x="1" y="253"/>
                  </a:lnTo>
                  <a:lnTo>
                    <a:pt x="2" y="255"/>
                  </a:lnTo>
                  <a:lnTo>
                    <a:pt x="5" y="256"/>
                  </a:lnTo>
                  <a:lnTo>
                    <a:pt x="8" y="255"/>
                  </a:lnTo>
                  <a:lnTo>
                    <a:pt x="9" y="253"/>
                  </a:lnTo>
                  <a:lnTo>
                    <a:pt x="10" y="250"/>
                  </a:lnTo>
                  <a:lnTo>
                    <a:pt x="10" y="247"/>
                  </a:lnTo>
                  <a:lnTo>
                    <a:pt x="10" y="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0" name="Freeform 45"/>
            <p:cNvSpPr>
              <a:spLocks noChangeAspect="1" noEditPoints="1"/>
            </p:cNvSpPr>
            <p:nvPr/>
          </p:nvSpPr>
          <p:spPr bwMode="auto">
            <a:xfrm>
              <a:off x="6252" y="17"/>
              <a:ext cx="194" cy="175"/>
            </a:xfrm>
            <a:custGeom>
              <a:avLst/>
              <a:gdLst>
                <a:gd name="T0" fmla="*/ 30 w 194"/>
                <a:gd name="T1" fmla="*/ 158 h 175"/>
                <a:gd name="T2" fmla="*/ 27 w 194"/>
                <a:gd name="T3" fmla="*/ 163 h 175"/>
                <a:gd name="T4" fmla="*/ 23 w 194"/>
                <a:gd name="T5" fmla="*/ 166 h 175"/>
                <a:gd name="T6" fmla="*/ 14 w 194"/>
                <a:gd name="T7" fmla="*/ 167 h 175"/>
                <a:gd name="T8" fmla="*/ 4 w 194"/>
                <a:gd name="T9" fmla="*/ 167 h 175"/>
                <a:gd name="T10" fmla="*/ 1 w 194"/>
                <a:gd name="T11" fmla="*/ 169 h 175"/>
                <a:gd name="T12" fmla="*/ 2 w 194"/>
                <a:gd name="T13" fmla="*/ 175 h 175"/>
                <a:gd name="T14" fmla="*/ 91 w 194"/>
                <a:gd name="T15" fmla="*/ 175 h 175"/>
                <a:gd name="T16" fmla="*/ 130 w 194"/>
                <a:gd name="T17" fmla="*/ 166 h 175"/>
                <a:gd name="T18" fmla="*/ 163 w 194"/>
                <a:gd name="T19" fmla="*/ 141 h 175"/>
                <a:gd name="T20" fmla="*/ 186 w 194"/>
                <a:gd name="T21" fmla="*/ 106 h 175"/>
                <a:gd name="T22" fmla="*/ 194 w 194"/>
                <a:gd name="T23" fmla="*/ 65 h 175"/>
                <a:gd name="T24" fmla="*/ 179 w 194"/>
                <a:gd name="T25" fmla="*/ 19 h 175"/>
                <a:gd name="T26" fmla="*/ 135 w 194"/>
                <a:gd name="T27" fmla="*/ 0 h 175"/>
                <a:gd name="T28" fmla="*/ 46 w 194"/>
                <a:gd name="T29" fmla="*/ 0 h 175"/>
                <a:gd name="T30" fmla="*/ 42 w 194"/>
                <a:gd name="T31" fmla="*/ 2 h 175"/>
                <a:gd name="T32" fmla="*/ 43 w 194"/>
                <a:gd name="T33" fmla="*/ 8 h 175"/>
                <a:gd name="T34" fmla="*/ 55 w 194"/>
                <a:gd name="T35" fmla="*/ 8 h 175"/>
                <a:gd name="T36" fmla="*/ 64 w 194"/>
                <a:gd name="T37" fmla="*/ 10 h 175"/>
                <a:gd name="T38" fmla="*/ 65 w 194"/>
                <a:gd name="T39" fmla="*/ 14 h 175"/>
                <a:gd name="T40" fmla="*/ 30 w 194"/>
                <a:gd name="T41" fmla="*/ 155 h 175"/>
                <a:gd name="T42" fmla="*/ 87 w 194"/>
                <a:gd name="T43" fmla="*/ 13 h 175"/>
                <a:gd name="T44" fmla="*/ 93 w 194"/>
                <a:gd name="T45" fmla="*/ 8 h 175"/>
                <a:gd name="T46" fmla="*/ 126 w 194"/>
                <a:gd name="T47" fmla="*/ 8 h 175"/>
                <a:gd name="T48" fmla="*/ 159 w 194"/>
                <a:gd name="T49" fmla="*/ 19 h 175"/>
                <a:gd name="T50" fmla="*/ 172 w 194"/>
                <a:gd name="T51" fmla="*/ 56 h 175"/>
                <a:gd name="T52" fmla="*/ 167 w 194"/>
                <a:gd name="T53" fmla="*/ 91 h 175"/>
                <a:gd name="T54" fmla="*/ 146 w 194"/>
                <a:gd name="T55" fmla="*/ 138 h 175"/>
                <a:gd name="T56" fmla="*/ 125 w 194"/>
                <a:gd name="T57" fmla="*/ 156 h 175"/>
                <a:gd name="T58" fmla="*/ 87 w 194"/>
                <a:gd name="T59" fmla="*/ 167 h 175"/>
                <a:gd name="T60" fmla="*/ 55 w 194"/>
                <a:gd name="T61" fmla="*/ 167 h 175"/>
                <a:gd name="T62" fmla="*/ 50 w 194"/>
                <a:gd name="T63" fmla="*/ 166 h 175"/>
                <a:gd name="T64" fmla="*/ 49 w 194"/>
                <a:gd name="T65" fmla="*/ 163 h 175"/>
                <a:gd name="T66" fmla="*/ 85 w 194"/>
                <a:gd name="T67" fmla="*/ 1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4" h="175">
                  <a:moveTo>
                    <a:pt x="30" y="155"/>
                  </a:moveTo>
                  <a:lnTo>
                    <a:pt x="30" y="158"/>
                  </a:lnTo>
                  <a:lnTo>
                    <a:pt x="29" y="161"/>
                  </a:lnTo>
                  <a:lnTo>
                    <a:pt x="27" y="163"/>
                  </a:lnTo>
                  <a:lnTo>
                    <a:pt x="25" y="165"/>
                  </a:lnTo>
                  <a:lnTo>
                    <a:pt x="23" y="166"/>
                  </a:lnTo>
                  <a:lnTo>
                    <a:pt x="19" y="167"/>
                  </a:lnTo>
                  <a:lnTo>
                    <a:pt x="14" y="167"/>
                  </a:lnTo>
                  <a:lnTo>
                    <a:pt x="7" y="167"/>
                  </a:lnTo>
                  <a:lnTo>
                    <a:pt x="4" y="167"/>
                  </a:lnTo>
                  <a:lnTo>
                    <a:pt x="2" y="168"/>
                  </a:lnTo>
                  <a:lnTo>
                    <a:pt x="1" y="169"/>
                  </a:lnTo>
                  <a:lnTo>
                    <a:pt x="0" y="172"/>
                  </a:lnTo>
                  <a:lnTo>
                    <a:pt x="2" y="175"/>
                  </a:lnTo>
                  <a:lnTo>
                    <a:pt x="7" y="175"/>
                  </a:lnTo>
                  <a:lnTo>
                    <a:pt x="91" y="175"/>
                  </a:lnTo>
                  <a:lnTo>
                    <a:pt x="111" y="173"/>
                  </a:lnTo>
                  <a:lnTo>
                    <a:pt x="130" y="166"/>
                  </a:lnTo>
                  <a:lnTo>
                    <a:pt x="147" y="155"/>
                  </a:lnTo>
                  <a:lnTo>
                    <a:pt x="163" y="141"/>
                  </a:lnTo>
                  <a:lnTo>
                    <a:pt x="176" y="125"/>
                  </a:lnTo>
                  <a:lnTo>
                    <a:pt x="186" y="106"/>
                  </a:lnTo>
                  <a:lnTo>
                    <a:pt x="192" y="86"/>
                  </a:lnTo>
                  <a:lnTo>
                    <a:pt x="194" y="65"/>
                  </a:lnTo>
                  <a:lnTo>
                    <a:pt x="190" y="40"/>
                  </a:lnTo>
                  <a:lnTo>
                    <a:pt x="179" y="19"/>
                  </a:lnTo>
                  <a:lnTo>
                    <a:pt x="160" y="5"/>
                  </a:lnTo>
                  <a:lnTo>
                    <a:pt x="135" y="0"/>
                  </a:lnTo>
                  <a:lnTo>
                    <a:pt x="49" y="0"/>
                  </a:lnTo>
                  <a:lnTo>
                    <a:pt x="46" y="0"/>
                  </a:lnTo>
                  <a:lnTo>
                    <a:pt x="44" y="1"/>
                  </a:lnTo>
                  <a:lnTo>
                    <a:pt x="42" y="2"/>
                  </a:lnTo>
                  <a:lnTo>
                    <a:pt x="42" y="5"/>
                  </a:lnTo>
                  <a:lnTo>
                    <a:pt x="43" y="8"/>
                  </a:lnTo>
                  <a:lnTo>
                    <a:pt x="49" y="8"/>
                  </a:lnTo>
                  <a:lnTo>
                    <a:pt x="55" y="8"/>
                  </a:lnTo>
                  <a:lnTo>
                    <a:pt x="60" y="9"/>
                  </a:lnTo>
                  <a:lnTo>
                    <a:pt x="64" y="10"/>
                  </a:lnTo>
                  <a:lnTo>
                    <a:pt x="66" y="13"/>
                  </a:lnTo>
                  <a:lnTo>
                    <a:pt x="65" y="14"/>
                  </a:lnTo>
                  <a:lnTo>
                    <a:pt x="64" y="18"/>
                  </a:lnTo>
                  <a:lnTo>
                    <a:pt x="30" y="155"/>
                  </a:lnTo>
                  <a:close/>
                  <a:moveTo>
                    <a:pt x="85" y="18"/>
                  </a:moveTo>
                  <a:lnTo>
                    <a:pt x="87" y="13"/>
                  </a:lnTo>
                  <a:lnTo>
                    <a:pt x="89" y="10"/>
                  </a:lnTo>
                  <a:lnTo>
                    <a:pt x="93" y="8"/>
                  </a:lnTo>
                  <a:lnTo>
                    <a:pt x="99" y="8"/>
                  </a:lnTo>
                  <a:lnTo>
                    <a:pt x="126" y="8"/>
                  </a:lnTo>
                  <a:lnTo>
                    <a:pt x="144" y="11"/>
                  </a:lnTo>
                  <a:lnTo>
                    <a:pt x="159" y="19"/>
                  </a:lnTo>
                  <a:lnTo>
                    <a:pt x="168" y="34"/>
                  </a:lnTo>
                  <a:lnTo>
                    <a:pt x="172" y="56"/>
                  </a:lnTo>
                  <a:lnTo>
                    <a:pt x="171" y="70"/>
                  </a:lnTo>
                  <a:lnTo>
                    <a:pt x="167" y="91"/>
                  </a:lnTo>
                  <a:lnTo>
                    <a:pt x="159" y="115"/>
                  </a:lnTo>
                  <a:lnTo>
                    <a:pt x="146" y="138"/>
                  </a:lnTo>
                  <a:lnTo>
                    <a:pt x="138" y="147"/>
                  </a:lnTo>
                  <a:lnTo>
                    <a:pt x="125" y="156"/>
                  </a:lnTo>
                  <a:lnTo>
                    <a:pt x="108" y="164"/>
                  </a:lnTo>
                  <a:lnTo>
                    <a:pt x="87" y="167"/>
                  </a:lnTo>
                  <a:lnTo>
                    <a:pt x="58" y="167"/>
                  </a:lnTo>
                  <a:lnTo>
                    <a:pt x="55" y="167"/>
                  </a:lnTo>
                  <a:lnTo>
                    <a:pt x="53" y="167"/>
                  </a:lnTo>
                  <a:lnTo>
                    <a:pt x="50" y="166"/>
                  </a:lnTo>
                  <a:lnTo>
                    <a:pt x="49" y="164"/>
                  </a:lnTo>
                  <a:lnTo>
                    <a:pt x="49" y="163"/>
                  </a:lnTo>
                  <a:lnTo>
                    <a:pt x="50" y="158"/>
                  </a:lnTo>
                  <a:lnTo>
                    <a:pt x="85" y="1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1" name="Freeform 46"/>
            <p:cNvSpPr>
              <a:spLocks noChangeAspect="1"/>
            </p:cNvSpPr>
            <p:nvPr/>
          </p:nvSpPr>
          <p:spPr bwMode="auto">
            <a:xfrm>
              <a:off x="6460" y="118"/>
              <a:ext cx="60" cy="114"/>
            </a:xfrm>
            <a:custGeom>
              <a:avLst/>
              <a:gdLst>
                <a:gd name="T0" fmla="*/ 36 w 60"/>
                <a:gd name="T1" fmla="*/ 42 h 114"/>
                <a:gd name="T2" fmla="*/ 55 w 60"/>
                <a:gd name="T3" fmla="*/ 42 h 114"/>
                <a:gd name="T4" fmla="*/ 59 w 60"/>
                <a:gd name="T5" fmla="*/ 41 h 114"/>
                <a:gd name="T6" fmla="*/ 60 w 60"/>
                <a:gd name="T7" fmla="*/ 38 h 114"/>
                <a:gd name="T8" fmla="*/ 59 w 60"/>
                <a:gd name="T9" fmla="*/ 36 h 114"/>
                <a:gd name="T10" fmla="*/ 55 w 60"/>
                <a:gd name="T11" fmla="*/ 35 h 114"/>
                <a:gd name="T12" fmla="*/ 38 w 60"/>
                <a:gd name="T13" fmla="*/ 35 h 114"/>
                <a:gd name="T14" fmla="*/ 45 w 60"/>
                <a:gd name="T15" fmla="*/ 9 h 114"/>
                <a:gd name="T16" fmla="*/ 45 w 60"/>
                <a:gd name="T17" fmla="*/ 6 h 114"/>
                <a:gd name="T18" fmla="*/ 43 w 60"/>
                <a:gd name="T19" fmla="*/ 2 h 114"/>
                <a:gd name="T20" fmla="*/ 39 w 60"/>
                <a:gd name="T21" fmla="*/ 0 h 114"/>
                <a:gd name="T22" fmla="*/ 34 w 60"/>
                <a:gd name="T23" fmla="*/ 3 h 114"/>
                <a:gd name="T24" fmla="*/ 31 w 60"/>
                <a:gd name="T25" fmla="*/ 8 h 114"/>
                <a:gd name="T26" fmla="*/ 30 w 60"/>
                <a:gd name="T27" fmla="*/ 9 h 114"/>
                <a:gd name="T28" fmla="*/ 30 w 60"/>
                <a:gd name="T29" fmla="*/ 10 h 114"/>
                <a:gd name="T30" fmla="*/ 30 w 60"/>
                <a:gd name="T31" fmla="*/ 10 h 114"/>
                <a:gd name="T32" fmla="*/ 30 w 60"/>
                <a:gd name="T33" fmla="*/ 12 h 114"/>
                <a:gd name="T34" fmla="*/ 29 w 60"/>
                <a:gd name="T35" fmla="*/ 14 h 114"/>
                <a:gd name="T36" fmla="*/ 28 w 60"/>
                <a:gd name="T37" fmla="*/ 18 h 114"/>
                <a:gd name="T38" fmla="*/ 26 w 60"/>
                <a:gd name="T39" fmla="*/ 25 h 114"/>
                <a:gd name="T40" fmla="*/ 24 w 60"/>
                <a:gd name="T41" fmla="*/ 35 h 114"/>
                <a:gd name="T42" fmla="*/ 6 w 60"/>
                <a:gd name="T43" fmla="*/ 35 h 114"/>
                <a:gd name="T44" fmla="*/ 2 w 60"/>
                <a:gd name="T45" fmla="*/ 36 h 114"/>
                <a:gd name="T46" fmla="*/ 0 w 60"/>
                <a:gd name="T47" fmla="*/ 39 h 114"/>
                <a:gd name="T48" fmla="*/ 2 w 60"/>
                <a:gd name="T49" fmla="*/ 41 h 114"/>
                <a:gd name="T50" fmla="*/ 5 w 60"/>
                <a:gd name="T51" fmla="*/ 42 h 114"/>
                <a:gd name="T52" fmla="*/ 22 w 60"/>
                <a:gd name="T53" fmla="*/ 42 h 114"/>
                <a:gd name="T54" fmla="*/ 12 w 60"/>
                <a:gd name="T55" fmla="*/ 84 h 114"/>
                <a:gd name="T56" fmla="*/ 10 w 60"/>
                <a:gd name="T57" fmla="*/ 92 h 114"/>
                <a:gd name="T58" fmla="*/ 9 w 60"/>
                <a:gd name="T59" fmla="*/ 97 h 114"/>
                <a:gd name="T60" fmla="*/ 11 w 60"/>
                <a:gd name="T61" fmla="*/ 104 h 114"/>
                <a:gd name="T62" fmla="*/ 15 w 60"/>
                <a:gd name="T63" fmla="*/ 110 h 114"/>
                <a:gd name="T64" fmla="*/ 21 w 60"/>
                <a:gd name="T65" fmla="*/ 113 h 114"/>
                <a:gd name="T66" fmla="*/ 28 w 60"/>
                <a:gd name="T67" fmla="*/ 114 h 114"/>
                <a:gd name="T68" fmla="*/ 35 w 60"/>
                <a:gd name="T69" fmla="*/ 113 h 114"/>
                <a:gd name="T70" fmla="*/ 41 w 60"/>
                <a:gd name="T71" fmla="*/ 110 h 114"/>
                <a:gd name="T72" fmla="*/ 47 w 60"/>
                <a:gd name="T73" fmla="*/ 106 h 114"/>
                <a:gd name="T74" fmla="*/ 51 w 60"/>
                <a:gd name="T75" fmla="*/ 101 h 114"/>
                <a:gd name="T76" fmla="*/ 55 w 60"/>
                <a:gd name="T77" fmla="*/ 97 h 114"/>
                <a:gd name="T78" fmla="*/ 57 w 60"/>
                <a:gd name="T79" fmla="*/ 92 h 114"/>
                <a:gd name="T80" fmla="*/ 59 w 60"/>
                <a:gd name="T81" fmla="*/ 89 h 114"/>
                <a:gd name="T82" fmla="*/ 59 w 60"/>
                <a:gd name="T83" fmla="*/ 87 h 114"/>
                <a:gd name="T84" fmla="*/ 58 w 60"/>
                <a:gd name="T85" fmla="*/ 85 h 114"/>
                <a:gd name="T86" fmla="*/ 56 w 60"/>
                <a:gd name="T87" fmla="*/ 85 h 114"/>
                <a:gd name="T88" fmla="*/ 54 w 60"/>
                <a:gd name="T89" fmla="*/ 85 h 114"/>
                <a:gd name="T90" fmla="*/ 53 w 60"/>
                <a:gd name="T91" fmla="*/ 88 h 114"/>
                <a:gd name="T92" fmla="*/ 48 w 60"/>
                <a:gd name="T93" fmla="*/ 96 h 114"/>
                <a:gd name="T94" fmla="*/ 43 w 60"/>
                <a:gd name="T95" fmla="*/ 103 h 114"/>
                <a:gd name="T96" fmla="*/ 36 w 60"/>
                <a:gd name="T97" fmla="*/ 108 h 114"/>
                <a:gd name="T98" fmla="*/ 29 w 60"/>
                <a:gd name="T99" fmla="*/ 109 h 114"/>
                <a:gd name="T100" fmla="*/ 26 w 60"/>
                <a:gd name="T101" fmla="*/ 109 h 114"/>
                <a:gd name="T102" fmla="*/ 24 w 60"/>
                <a:gd name="T103" fmla="*/ 107 h 114"/>
                <a:gd name="T104" fmla="*/ 23 w 60"/>
                <a:gd name="T105" fmla="*/ 105 h 114"/>
                <a:gd name="T106" fmla="*/ 22 w 60"/>
                <a:gd name="T107" fmla="*/ 100 h 114"/>
                <a:gd name="T108" fmla="*/ 23 w 60"/>
                <a:gd name="T109" fmla="*/ 97 h 114"/>
                <a:gd name="T110" fmla="*/ 24 w 60"/>
                <a:gd name="T111" fmla="*/ 93 h 114"/>
                <a:gd name="T112" fmla="*/ 36 w 60"/>
                <a:gd name="T113" fmla="*/ 4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0" h="114">
                  <a:moveTo>
                    <a:pt x="36" y="42"/>
                  </a:moveTo>
                  <a:lnTo>
                    <a:pt x="55" y="42"/>
                  </a:lnTo>
                  <a:lnTo>
                    <a:pt x="59" y="41"/>
                  </a:lnTo>
                  <a:lnTo>
                    <a:pt x="60" y="38"/>
                  </a:lnTo>
                  <a:lnTo>
                    <a:pt x="59" y="36"/>
                  </a:lnTo>
                  <a:lnTo>
                    <a:pt x="55" y="35"/>
                  </a:lnTo>
                  <a:lnTo>
                    <a:pt x="38" y="35"/>
                  </a:lnTo>
                  <a:lnTo>
                    <a:pt x="45" y="9"/>
                  </a:lnTo>
                  <a:lnTo>
                    <a:pt x="45" y="6"/>
                  </a:lnTo>
                  <a:lnTo>
                    <a:pt x="43" y="2"/>
                  </a:lnTo>
                  <a:lnTo>
                    <a:pt x="39" y="0"/>
                  </a:lnTo>
                  <a:lnTo>
                    <a:pt x="34" y="3"/>
                  </a:lnTo>
                  <a:lnTo>
                    <a:pt x="31" y="8"/>
                  </a:lnTo>
                  <a:lnTo>
                    <a:pt x="30" y="9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2"/>
                  </a:lnTo>
                  <a:lnTo>
                    <a:pt x="29" y="14"/>
                  </a:lnTo>
                  <a:lnTo>
                    <a:pt x="28" y="18"/>
                  </a:lnTo>
                  <a:lnTo>
                    <a:pt x="26" y="25"/>
                  </a:lnTo>
                  <a:lnTo>
                    <a:pt x="24" y="35"/>
                  </a:lnTo>
                  <a:lnTo>
                    <a:pt x="6" y="35"/>
                  </a:lnTo>
                  <a:lnTo>
                    <a:pt x="2" y="36"/>
                  </a:lnTo>
                  <a:lnTo>
                    <a:pt x="0" y="39"/>
                  </a:lnTo>
                  <a:lnTo>
                    <a:pt x="2" y="41"/>
                  </a:lnTo>
                  <a:lnTo>
                    <a:pt x="5" y="42"/>
                  </a:lnTo>
                  <a:lnTo>
                    <a:pt x="22" y="42"/>
                  </a:lnTo>
                  <a:lnTo>
                    <a:pt x="12" y="84"/>
                  </a:lnTo>
                  <a:lnTo>
                    <a:pt x="10" y="92"/>
                  </a:lnTo>
                  <a:lnTo>
                    <a:pt x="9" y="97"/>
                  </a:lnTo>
                  <a:lnTo>
                    <a:pt x="11" y="104"/>
                  </a:lnTo>
                  <a:lnTo>
                    <a:pt x="15" y="110"/>
                  </a:lnTo>
                  <a:lnTo>
                    <a:pt x="21" y="113"/>
                  </a:lnTo>
                  <a:lnTo>
                    <a:pt x="28" y="114"/>
                  </a:lnTo>
                  <a:lnTo>
                    <a:pt x="35" y="113"/>
                  </a:lnTo>
                  <a:lnTo>
                    <a:pt x="41" y="110"/>
                  </a:lnTo>
                  <a:lnTo>
                    <a:pt x="47" y="106"/>
                  </a:lnTo>
                  <a:lnTo>
                    <a:pt x="51" y="101"/>
                  </a:lnTo>
                  <a:lnTo>
                    <a:pt x="55" y="97"/>
                  </a:lnTo>
                  <a:lnTo>
                    <a:pt x="57" y="92"/>
                  </a:lnTo>
                  <a:lnTo>
                    <a:pt x="59" y="89"/>
                  </a:lnTo>
                  <a:lnTo>
                    <a:pt x="59" y="87"/>
                  </a:lnTo>
                  <a:lnTo>
                    <a:pt x="58" y="85"/>
                  </a:lnTo>
                  <a:lnTo>
                    <a:pt x="56" y="85"/>
                  </a:lnTo>
                  <a:lnTo>
                    <a:pt x="54" y="85"/>
                  </a:lnTo>
                  <a:lnTo>
                    <a:pt x="53" y="88"/>
                  </a:lnTo>
                  <a:lnTo>
                    <a:pt x="48" y="96"/>
                  </a:lnTo>
                  <a:lnTo>
                    <a:pt x="43" y="103"/>
                  </a:lnTo>
                  <a:lnTo>
                    <a:pt x="36" y="108"/>
                  </a:lnTo>
                  <a:lnTo>
                    <a:pt x="29" y="109"/>
                  </a:lnTo>
                  <a:lnTo>
                    <a:pt x="26" y="109"/>
                  </a:lnTo>
                  <a:lnTo>
                    <a:pt x="24" y="107"/>
                  </a:lnTo>
                  <a:lnTo>
                    <a:pt x="23" y="105"/>
                  </a:lnTo>
                  <a:lnTo>
                    <a:pt x="22" y="100"/>
                  </a:lnTo>
                  <a:lnTo>
                    <a:pt x="23" y="97"/>
                  </a:lnTo>
                  <a:lnTo>
                    <a:pt x="24" y="93"/>
                  </a:lnTo>
                  <a:lnTo>
                    <a:pt x="36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2" name="Freeform 47"/>
            <p:cNvSpPr>
              <a:spLocks noChangeAspect="1"/>
            </p:cNvSpPr>
            <p:nvPr/>
          </p:nvSpPr>
          <p:spPr bwMode="auto">
            <a:xfrm>
              <a:off x="6564" y="165"/>
              <a:ext cx="30" cy="76"/>
            </a:xfrm>
            <a:custGeom>
              <a:avLst/>
              <a:gdLst>
                <a:gd name="T0" fmla="*/ 30 w 30"/>
                <a:gd name="T1" fmla="*/ 27 h 76"/>
                <a:gd name="T2" fmla="*/ 28 w 30"/>
                <a:gd name="T3" fmla="*/ 15 h 76"/>
                <a:gd name="T4" fmla="*/ 25 w 30"/>
                <a:gd name="T5" fmla="*/ 7 h 76"/>
                <a:gd name="T6" fmla="*/ 20 w 30"/>
                <a:gd name="T7" fmla="*/ 2 h 76"/>
                <a:gd name="T8" fmla="*/ 13 w 30"/>
                <a:gd name="T9" fmla="*/ 0 h 76"/>
                <a:gd name="T10" fmla="*/ 8 w 30"/>
                <a:gd name="T11" fmla="*/ 1 h 76"/>
                <a:gd name="T12" fmla="*/ 3 w 30"/>
                <a:gd name="T13" fmla="*/ 4 h 76"/>
                <a:gd name="T14" fmla="*/ 1 w 30"/>
                <a:gd name="T15" fmla="*/ 8 h 76"/>
                <a:gd name="T16" fmla="*/ 0 w 30"/>
                <a:gd name="T17" fmla="*/ 14 h 76"/>
                <a:gd name="T18" fmla="*/ 1 w 30"/>
                <a:gd name="T19" fmla="*/ 19 h 76"/>
                <a:gd name="T20" fmla="*/ 3 w 30"/>
                <a:gd name="T21" fmla="*/ 23 h 76"/>
                <a:gd name="T22" fmla="*/ 8 w 30"/>
                <a:gd name="T23" fmla="*/ 26 h 76"/>
                <a:gd name="T24" fmla="*/ 13 w 30"/>
                <a:gd name="T25" fmla="*/ 27 h 76"/>
                <a:gd name="T26" fmla="*/ 18 w 30"/>
                <a:gd name="T27" fmla="*/ 26 h 76"/>
                <a:gd name="T28" fmla="*/ 22 w 30"/>
                <a:gd name="T29" fmla="*/ 24 h 76"/>
                <a:gd name="T30" fmla="*/ 23 w 30"/>
                <a:gd name="T31" fmla="*/ 23 h 76"/>
                <a:gd name="T32" fmla="*/ 24 w 30"/>
                <a:gd name="T33" fmla="*/ 24 h 76"/>
                <a:gd name="T34" fmla="*/ 24 w 30"/>
                <a:gd name="T35" fmla="*/ 27 h 76"/>
                <a:gd name="T36" fmla="*/ 22 w 30"/>
                <a:gd name="T37" fmla="*/ 40 h 76"/>
                <a:gd name="T38" fmla="*/ 18 w 30"/>
                <a:gd name="T39" fmla="*/ 52 h 76"/>
                <a:gd name="T40" fmla="*/ 13 w 30"/>
                <a:gd name="T41" fmla="*/ 62 h 76"/>
                <a:gd name="T42" fmla="*/ 7 w 30"/>
                <a:gd name="T43" fmla="*/ 70 h 76"/>
                <a:gd name="T44" fmla="*/ 4 w 30"/>
                <a:gd name="T45" fmla="*/ 72 h 76"/>
                <a:gd name="T46" fmla="*/ 4 w 30"/>
                <a:gd name="T47" fmla="*/ 74 h 76"/>
                <a:gd name="T48" fmla="*/ 5 w 30"/>
                <a:gd name="T49" fmla="*/ 76 h 76"/>
                <a:gd name="T50" fmla="*/ 6 w 30"/>
                <a:gd name="T51" fmla="*/ 76 h 76"/>
                <a:gd name="T52" fmla="*/ 11 w 30"/>
                <a:gd name="T53" fmla="*/ 73 h 76"/>
                <a:gd name="T54" fmla="*/ 19 w 30"/>
                <a:gd name="T55" fmla="*/ 63 h 76"/>
                <a:gd name="T56" fmla="*/ 26 w 30"/>
                <a:gd name="T57" fmla="*/ 47 h 76"/>
                <a:gd name="T58" fmla="*/ 30 w 30"/>
                <a:gd name="T59" fmla="*/ 2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" h="76">
                  <a:moveTo>
                    <a:pt x="30" y="27"/>
                  </a:moveTo>
                  <a:lnTo>
                    <a:pt x="28" y="15"/>
                  </a:lnTo>
                  <a:lnTo>
                    <a:pt x="25" y="7"/>
                  </a:lnTo>
                  <a:lnTo>
                    <a:pt x="20" y="2"/>
                  </a:lnTo>
                  <a:lnTo>
                    <a:pt x="13" y="0"/>
                  </a:lnTo>
                  <a:lnTo>
                    <a:pt x="8" y="1"/>
                  </a:lnTo>
                  <a:lnTo>
                    <a:pt x="3" y="4"/>
                  </a:lnTo>
                  <a:lnTo>
                    <a:pt x="1" y="8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3" y="23"/>
                  </a:lnTo>
                  <a:lnTo>
                    <a:pt x="8" y="26"/>
                  </a:lnTo>
                  <a:lnTo>
                    <a:pt x="13" y="27"/>
                  </a:lnTo>
                  <a:lnTo>
                    <a:pt x="18" y="26"/>
                  </a:lnTo>
                  <a:lnTo>
                    <a:pt x="22" y="24"/>
                  </a:lnTo>
                  <a:lnTo>
                    <a:pt x="23" y="23"/>
                  </a:lnTo>
                  <a:lnTo>
                    <a:pt x="24" y="24"/>
                  </a:lnTo>
                  <a:lnTo>
                    <a:pt x="24" y="27"/>
                  </a:lnTo>
                  <a:lnTo>
                    <a:pt x="22" y="40"/>
                  </a:lnTo>
                  <a:lnTo>
                    <a:pt x="18" y="52"/>
                  </a:lnTo>
                  <a:lnTo>
                    <a:pt x="13" y="62"/>
                  </a:lnTo>
                  <a:lnTo>
                    <a:pt x="7" y="70"/>
                  </a:lnTo>
                  <a:lnTo>
                    <a:pt x="4" y="72"/>
                  </a:lnTo>
                  <a:lnTo>
                    <a:pt x="4" y="74"/>
                  </a:lnTo>
                  <a:lnTo>
                    <a:pt x="5" y="76"/>
                  </a:lnTo>
                  <a:lnTo>
                    <a:pt x="6" y="76"/>
                  </a:lnTo>
                  <a:lnTo>
                    <a:pt x="11" y="73"/>
                  </a:lnTo>
                  <a:lnTo>
                    <a:pt x="19" y="63"/>
                  </a:lnTo>
                  <a:lnTo>
                    <a:pt x="26" y="4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3" name="Freeform 48"/>
            <p:cNvSpPr>
              <a:spLocks noChangeAspect="1"/>
            </p:cNvSpPr>
            <p:nvPr/>
          </p:nvSpPr>
          <p:spPr bwMode="auto">
            <a:xfrm>
              <a:off x="6662" y="79"/>
              <a:ext cx="127" cy="116"/>
            </a:xfrm>
            <a:custGeom>
              <a:avLst/>
              <a:gdLst>
                <a:gd name="T0" fmla="*/ 79 w 127"/>
                <a:gd name="T1" fmla="*/ 33 h 116"/>
                <a:gd name="T2" fmla="*/ 82 w 127"/>
                <a:gd name="T3" fmla="*/ 23 h 116"/>
                <a:gd name="T4" fmla="*/ 88 w 127"/>
                <a:gd name="T5" fmla="*/ 13 h 116"/>
                <a:gd name="T6" fmla="*/ 97 w 127"/>
                <a:gd name="T7" fmla="*/ 7 h 116"/>
                <a:gd name="T8" fmla="*/ 105 w 127"/>
                <a:gd name="T9" fmla="*/ 6 h 116"/>
                <a:gd name="T10" fmla="*/ 112 w 127"/>
                <a:gd name="T11" fmla="*/ 7 h 116"/>
                <a:gd name="T12" fmla="*/ 111 w 127"/>
                <a:gd name="T13" fmla="*/ 11 h 116"/>
                <a:gd name="T14" fmla="*/ 104 w 127"/>
                <a:gd name="T15" fmla="*/ 18 h 116"/>
                <a:gd name="T16" fmla="*/ 104 w 127"/>
                <a:gd name="T17" fmla="*/ 26 h 116"/>
                <a:gd name="T18" fmla="*/ 109 w 127"/>
                <a:gd name="T19" fmla="*/ 31 h 116"/>
                <a:gd name="T20" fmla="*/ 118 w 127"/>
                <a:gd name="T21" fmla="*/ 31 h 116"/>
                <a:gd name="T22" fmla="*/ 126 w 127"/>
                <a:gd name="T23" fmla="*/ 23 h 116"/>
                <a:gd name="T24" fmla="*/ 124 w 127"/>
                <a:gd name="T25" fmla="*/ 9 h 116"/>
                <a:gd name="T26" fmla="*/ 111 w 127"/>
                <a:gd name="T27" fmla="*/ 1 h 116"/>
                <a:gd name="T28" fmla="*/ 93 w 127"/>
                <a:gd name="T29" fmla="*/ 2 h 116"/>
                <a:gd name="T30" fmla="*/ 80 w 127"/>
                <a:gd name="T31" fmla="*/ 14 h 116"/>
                <a:gd name="T32" fmla="*/ 71 w 127"/>
                <a:gd name="T33" fmla="*/ 9 h 116"/>
                <a:gd name="T34" fmla="*/ 56 w 127"/>
                <a:gd name="T35" fmla="*/ 1 h 116"/>
                <a:gd name="T36" fmla="*/ 32 w 127"/>
                <a:gd name="T37" fmla="*/ 5 h 116"/>
                <a:gd name="T38" fmla="*/ 11 w 127"/>
                <a:gd name="T39" fmla="*/ 30 h 116"/>
                <a:gd name="T40" fmla="*/ 10 w 127"/>
                <a:gd name="T41" fmla="*/ 42 h 116"/>
                <a:gd name="T42" fmla="*/ 13 w 127"/>
                <a:gd name="T43" fmla="*/ 41 h 116"/>
                <a:gd name="T44" fmla="*/ 18 w 127"/>
                <a:gd name="T45" fmla="*/ 30 h 116"/>
                <a:gd name="T46" fmla="*/ 27 w 127"/>
                <a:gd name="T47" fmla="*/ 17 h 116"/>
                <a:gd name="T48" fmla="*/ 36 w 127"/>
                <a:gd name="T49" fmla="*/ 9 h 116"/>
                <a:gd name="T50" fmla="*/ 45 w 127"/>
                <a:gd name="T51" fmla="*/ 6 h 116"/>
                <a:gd name="T52" fmla="*/ 53 w 127"/>
                <a:gd name="T53" fmla="*/ 6 h 116"/>
                <a:gd name="T54" fmla="*/ 61 w 127"/>
                <a:gd name="T55" fmla="*/ 14 h 116"/>
                <a:gd name="T56" fmla="*/ 61 w 127"/>
                <a:gd name="T57" fmla="*/ 31 h 116"/>
                <a:gd name="T58" fmla="*/ 55 w 127"/>
                <a:gd name="T59" fmla="*/ 60 h 116"/>
                <a:gd name="T60" fmla="*/ 45 w 127"/>
                <a:gd name="T61" fmla="*/ 94 h 116"/>
                <a:gd name="T62" fmla="*/ 32 w 127"/>
                <a:gd name="T63" fmla="*/ 108 h 116"/>
                <a:gd name="T64" fmla="*/ 23 w 127"/>
                <a:gd name="T65" fmla="*/ 110 h 116"/>
                <a:gd name="T66" fmla="*/ 16 w 127"/>
                <a:gd name="T67" fmla="*/ 109 h 116"/>
                <a:gd name="T68" fmla="*/ 16 w 127"/>
                <a:gd name="T69" fmla="*/ 105 h 116"/>
                <a:gd name="T70" fmla="*/ 23 w 127"/>
                <a:gd name="T71" fmla="*/ 98 h 116"/>
                <a:gd name="T72" fmla="*/ 23 w 127"/>
                <a:gd name="T73" fmla="*/ 89 h 116"/>
                <a:gd name="T74" fmla="*/ 17 w 127"/>
                <a:gd name="T75" fmla="*/ 85 h 116"/>
                <a:gd name="T76" fmla="*/ 9 w 127"/>
                <a:gd name="T77" fmla="*/ 85 h 116"/>
                <a:gd name="T78" fmla="*/ 1 w 127"/>
                <a:gd name="T79" fmla="*/ 93 h 116"/>
                <a:gd name="T80" fmla="*/ 3 w 127"/>
                <a:gd name="T81" fmla="*/ 107 h 116"/>
                <a:gd name="T82" fmla="*/ 16 w 127"/>
                <a:gd name="T83" fmla="*/ 115 h 116"/>
                <a:gd name="T84" fmla="*/ 30 w 127"/>
                <a:gd name="T85" fmla="*/ 115 h 116"/>
                <a:gd name="T86" fmla="*/ 40 w 127"/>
                <a:gd name="T87" fmla="*/ 110 h 116"/>
                <a:gd name="T88" fmla="*/ 47 w 127"/>
                <a:gd name="T89" fmla="*/ 103 h 116"/>
                <a:gd name="T90" fmla="*/ 50 w 127"/>
                <a:gd name="T91" fmla="*/ 98 h 116"/>
                <a:gd name="T92" fmla="*/ 54 w 127"/>
                <a:gd name="T93" fmla="*/ 104 h 116"/>
                <a:gd name="T94" fmla="*/ 68 w 127"/>
                <a:gd name="T95" fmla="*/ 114 h 116"/>
                <a:gd name="T96" fmla="*/ 96 w 127"/>
                <a:gd name="T97" fmla="*/ 111 h 116"/>
                <a:gd name="T98" fmla="*/ 116 w 127"/>
                <a:gd name="T99" fmla="*/ 85 h 116"/>
                <a:gd name="T100" fmla="*/ 118 w 127"/>
                <a:gd name="T101" fmla="*/ 74 h 116"/>
                <a:gd name="T102" fmla="*/ 114 w 127"/>
                <a:gd name="T103" fmla="*/ 75 h 116"/>
                <a:gd name="T104" fmla="*/ 109 w 127"/>
                <a:gd name="T105" fmla="*/ 86 h 116"/>
                <a:gd name="T106" fmla="*/ 100 w 127"/>
                <a:gd name="T107" fmla="*/ 99 h 116"/>
                <a:gd name="T108" fmla="*/ 91 w 127"/>
                <a:gd name="T109" fmla="*/ 107 h 116"/>
                <a:gd name="T110" fmla="*/ 82 w 127"/>
                <a:gd name="T111" fmla="*/ 110 h 116"/>
                <a:gd name="T112" fmla="*/ 73 w 127"/>
                <a:gd name="T113" fmla="*/ 109 h 116"/>
                <a:gd name="T114" fmla="*/ 66 w 127"/>
                <a:gd name="T115" fmla="*/ 100 h 116"/>
                <a:gd name="T116" fmla="*/ 65 w 127"/>
                <a:gd name="T117" fmla="*/ 89 h 116"/>
                <a:gd name="T118" fmla="*/ 67 w 127"/>
                <a:gd name="T119" fmla="*/ 78 h 116"/>
                <a:gd name="T120" fmla="*/ 78 w 127"/>
                <a:gd name="T121" fmla="*/ 3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7" h="116">
                  <a:moveTo>
                    <a:pt x="78" y="36"/>
                  </a:moveTo>
                  <a:lnTo>
                    <a:pt x="79" y="33"/>
                  </a:lnTo>
                  <a:lnTo>
                    <a:pt x="80" y="28"/>
                  </a:lnTo>
                  <a:lnTo>
                    <a:pt x="82" y="23"/>
                  </a:lnTo>
                  <a:lnTo>
                    <a:pt x="84" y="18"/>
                  </a:lnTo>
                  <a:lnTo>
                    <a:pt x="88" y="13"/>
                  </a:lnTo>
                  <a:lnTo>
                    <a:pt x="92" y="9"/>
                  </a:lnTo>
                  <a:lnTo>
                    <a:pt x="97" y="7"/>
                  </a:lnTo>
                  <a:lnTo>
                    <a:pt x="103" y="6"/>
                  </a:lnTo>
                  <a:lnTo>
                    <a:pt x="105" y="6"/>
                  </a:lnTo>
                  <a:lnTo>
                    <a:pt x="108" y="6"/>
                  </a:lnTo>
                  <a:lnTo>
                    <a:pt x="112" y="7"/>
                  </a:lnTo>
                  <a:lnTo>
                    <a:pt x="116" y="9"/>
                  </a:lnTo>
                  <a:lnTo>
                    <a:pt x="111" y="11"/>
                  </a:lnTo>
                  <a:lnTo>
                    <a:pt x="107" y="14"/>
                  </a:lnTo>
                  <a:lnTo>
                    <a:pt x="104" y="18"/>
                  </a:lnTo>
                  <a:lnTo>
                    <a:pt x="104" y="23"/>
                  </a:lnTo>
                  <a:lnTo>
                    <a:pt x="104" y="26"/>
                  </a:lnTo>
                  <a:lnTo>
                    <a:pt x="106" y="29"/>
                  </a:lnTo>
                  <a:lnTo>
                    <a:pt x="109" y="31"/>
                  </a:lnTo>
                  <a:lnTo>
                    <a:pt x="113" y="32"/>
                  </a:lnTo>
                  <a:lnTo>
                    <a:pt x="118" y="31"/>
                  </a:lnTo>
                  <a:lnTo>
                    <a:pt x="122" y="28"/>
                  </a:lnTo>
                  <a:lnTo>
                    <a:pt x="126" y="23"/>
                  </a:lnTo>
                  <a:lnTo>
                    <a:pt x="127" y="17"/>
                  </a:lnTo>
                  <a:lnTo>
                    <a:pt x="124" y="9"/>
                  </a:lnTo>
                  <a:lnTo>
                    <a:pt x="118" y="3"/>
                  </a:lnTo>
                  <a:lnTo>
                    <a:pt x="111" y="1"/>
                  </a:lnTo>
                  <a:lnTo>
                    <a:pt x="103" y="0"/>
                  </a:lnTo>
                  <a:lnTo>
                    <a:pt x="93" y="2"/>
                  </a:lnTo>
                  <a:lnTo>
                    <a:pt x="86" y="7"/>
                  </a:lnTo>
                  <a:lnTo>
                    <a:pt x="80" y="14"/>
                  </a:lnTo>
                  <a:lnTo>
                    <a:pt x="77" y="19"/>
                  </a:lnTo>
                  <a:lnTo>
                    <a:pt x="71" y="9"/>
                  </a:lnTo>
                  <a:lnTo>
                    <a:pt x="63" y="3"/>
                  </a:lnTo>
                  <a:lnTo>
                    <a:pt x="56" y="1"/>
                  </a:lnTo>
                  <a:lnTo>
                    <a:pt x="49" y="0"/>
                  </a:lnTo>
                  <a:lnTo>
                    <a:pt x="32" y="5"/>
                  </a:lnTo>
                  <a:lnTo>
                    <a:pt x="19" y="17"/>
                  </a:lnTo>
                  <a:lnTo>
                    <a:pt x="11" y="30"/>
                  </a:lnTo>
                  <a:lnTo>
                    <a:pt x="8" y="39"/>
                  </a:lnTo>
                  <a:lnTo>
                    <a:pt x="10" y="42"/>
                  </a:lnTo>
                  <a:lnTo>
                    <a:pt x="11" y="42"/>
                  </a:lnTo>
                  <a:lnTo>
                    <a:pt x="13" y="41"/>
                  </a:lnTo>
                  <a:lnTo>
                    <a:pt x="15" y="39"/>
                  </a:lnTo>
                  <a:lnTo>
                    <a:pt x="18" y="30"/>
                  </a:lnTo>
                  <a:lnTo>
                    <a:pt x="22" y="22"/>
                  </a:lnTo>
                  <a:lnTo>
                    <a:pt x="27" y="17"/>
                  </a:lnTo>
                  <a:lnTo>
                    <a:pt x="32" y="12"/>
                  </a:lnTo>
                  <a:lnTo>
                    <a:pt x="36" y="9"/>
                  </a:lnTo>
                  <a:lnTo>
                    <a:pt x="41" y="7"/>
                  </a:lnTo>
                  <a:lnTo>
                    <a:pt x="45" y="6"/>
                  </a:lnTo>
                  <a:lnTo>
                    <a:pt x="49" y="6"/>
                  </a:lnTo>
                  <a:lnTo>
                    <a:pt x="53" y="6"/>
                  </a:lnTo>
                  <a:lnTo>
                    <a:pt x="57" y="8"/>
                  </a:lnTo>
                  <a:lnTo>
                    <a:pt x="61" y="14"/>
                  </a:lnTo>
                  <a:lnTo>
                    <a:pt x="62" y="23"/>
                  </a:lnTo>
                  <a:lnTo>
                    <a:pt x="61" y="31"/>
                  </a:lnTo>
                  <a:lnTo>
                    <a:pt x="59" y="43"/>
                  </a:lnTo>
                  <a:lnTo>
                    <a:pt x="55" y="60"/>
                  </a:lnTo>
                  <a:lnTo>
                    <a:pt x="49" y="84"/>
                  </a:lnTo>
                  <a:lnTo>
                    <a:pt x="45" y="94"/>
                  </a:lnTo>
                  <a:lnTo>
                    <a:pt x="39" y="103"/>
                  </a:lnTo>
                  <a:lnTo>
                    <a:pt x="32" y="108"/>
                  </a:lnTo>
                  <a:lnTo>
                    <a:pt x="25" y="110"/>
                  </a:lnTo>
                  <a:lnTo>
                    <a:pt x="23" y="110"/>
                  </a:lnTo>
                  <a:lnTo>
                    <a:pt x="20" y="110"/>
                  </a:lnTo>
                  <a:lnTo>
                    <a:pt x="16" y="109"/>
                  </a:lnTo>
                  <a:lnTo>
                    <a:pt x="12" y="107"/>
                  </a:lnTo>
                  <a:lnTo>
                    <a:pt x="16" y="105"/>
                  </a:lnTo>
                  <a:lnTo>
                    <a:pt x="20" y="102"/>
                  </a:lnTo>
                  <a:lnTo>
                    <a:pt x="23" y="98"/>
                  </a:lnTo>
                  <a:lnTo>
                    <a:pt x="24" y="93"/>
                  </a:lnTo>
                  <a:lnTo>
                    <a:pt x="23" y="89"/>
                  </a:lnTo>
                  <a:lnTo>
                    <a:pt x="20" y="86"/>
                  </a:lnTo>
                  <a:lnTo>
                    <a:pt x="17" y="85"/>
                  </a:lnTo>
                  <a:lnTo>
                    <a:pt x="14" y="84"/>
                  </a:lnTo>
                  <a:lnTo>
                    <a:pt x="9" y="85"/>
                  </a:lnTo>
                  <a:lnTo>
                    <a:pt x="4" y="88"/>
                  </a:lnTo>
                  <a:lnTo>
                    <a:pt x="1" y="93"/>
                  </a:lnTo>
                  <a:lnTo>
                    <a:pt x="0" y="99"/>
                  </a:lnTo>
                  <a:lnTo>
                    <a:pt x="3" y="107"/>
                  </a:lnTo>
                  <a:lnTo>
                    <a:pt x="8" y="112"/>
                  </a:lnTo>
                  <a:lnTo>
                    <a:pt x="16" y="115"/>
                  </a:lnTo>
                  <a:lnTo>
                    <a:pt x="24" y="116"/>
                  </a:lnTo>
                  <a:lnTo>
                    <a:pt x="30" y="115"/>
                  </a:lnTo>
                  <a:lnTo>
                    <a:pt x="35" y="113"/>
                  </a:lnTo>
                  <a:lnTo>
                    <a:pt x="40" y="110"/>
                  </a:lnTo>
                  <a:lnTo>
                    <a:pt x="43" y="107"/>
                  </a:lnTo>
                  <a:lnTo>
                    <a:pt x="47" y="103"/>
                  </a:lnTo>
                  <a:lnTo>
                    <a:pt x="49" y="100"/>
                  </a:lnTo>
                  <a:lnTo>
                    <a:pt x="50" y="98"/>
                  </a:lnTo>
                  <a:lnTo>
                    <a:pt x="51" y="96"/>
                  </a:lnTo>
                  <a:lnTo>
                    <a:pt x="54" y="104"/>
                  </a:lnTo>
                  <a:lnTo>
                    <a:pt x="60" y="110"/>
                  </a:lnTo>
                  <a:lnTo>
                    <a:pt x="68" y="114"/>
                  </a:lnTo>
                  <a:lnTo>
                    <a:pt x="78" y="116"/>
                  </a:lnTo>
                  <a:lnTo>
                    <a:pt x="96" y="111"/>
                  </a:lnTo>
                  <a:lnTo>
                    <a:pt x="108" y="99"/>
                  </a:lnTo>
                  <a:lnTo>
                    <a:pt x="116" y="85"/>
                  </a:lnTo>
                  <a:lnTo>
                    <a:pt x="119" y="76"/>
                  </a:lnTo>
                  <a:lnTo>
                    <a:pt x="118" y="74"/>
                  </a:lnTo>
                  <a:lnTo>
                    <a:pt x="116" y="74"/>
                  </a:lnTo>
                  <a:lnTo>
                    <a:pt x="114" y="75"/>
                  </a:lnTo>
                  <a:lnTo>
                    <a:pt x="113" y="77"/>
                  </a:lnTo>
                  <a:lnTo>
                    <a:pt x="109" y="86"/>
                  </a:lnTo>
                  <a:lnTo>
                    <a:pt x="105" y="94"/>
                  </a:lnTo>
                  <a:lnTo>
                    <a:pt x="100" y="99"/>
                  </a:lnTo>
                  <a:lnTo>
                    <a:pt x="96" y="104"/>
                  </a:lnTo>
                  <a:lnTo>
                    <a:pt x="91" y="107"/>
                  </a:lnTo>
                  <a:lnTo>
                    <a:pt x="86" y="109"/>
                  </a:lnTo>
                  <a:lnTo>
                    <a:pt x="82" y="110"/>
                  </a:lnTo>
                  <a:lnTo>
                    <a:pt x="79" y="110"/>
                  </a:lnTo>
                  <a:lnTo>
                    <a:pt x="73" y="109"/>
                  </a:lnTo>
                  <a:lnTo>
                    <a:pt x="68" y="105"/>
                  </a:lnTo>
                  <a:lnTo>
                    <a:pt x="66" y="100"/>
                  </a:lnTo>
                  <a:lnTo>
                    <a:pt x="65" y="93"/>
                  </a:lnTo>
                  <a:lnTo>
                    <a:pt x="65" y="89"/>
                  </a:lnTo>
                  <a:lnTo>
                    <a:pt x="66" y="84"/>
                  </a:lnTo>
                  <a:lnTo>
                    <a:pt x="67" y="78"/>
                  </a:lnTo>
                  <a:lnTo>
                    <a:pt x="69" y="71"/>
                  </a:lnTo>
                  <a:lnTo>
                    <a:pt x="78" y="3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4" name="Freeform 49"/>
            <p:cNvSpPr>
              <a:spLocks noChangeAspect="1"/>
            </p:cNvSpPr>
            <p:nvPr/>
          </p:nvSpPr>
          <p:spPr bwMode="auto">
            <a:xfrm>
              <a:off x="6806" y="0"/>
              <a:ext cx="35" cy="256"/>
            </a:xfrm>
            <a:custGeom>
              <a:avLst/>
              <a:gdLst>
                <a:gd name="T0" fmla="*/ 35 w 35"/>
                <a:gd name="T1" fmla="*/ 0 h 256"/>
                <a:gd name="T2" fmla="*/ 0 w 35"/>
                <a:gd name="T3" fmla="*/ 0 h 256"/>
                <a:gd name="T4" fmla="*/ 0 w 35"/>
                <a:gd name="T5" fmla="*/ 10 h 256"/>
                <a:gd name="T6" fmla="*/ 24 w 35"/>
                <a:gd name="T7" fmla="*/ 10 h 256"/>
                <a:gd name="T8" fmla="*/ 24 w 35"/>
                <a:gd name="T9" fmla="*/ 246 h 256"/>
                <a:gd name="T10" fmla="*/ 0 w 35"/>
                <a:gd name="T11" fmla="*/ 246 h 256"/>
                <a:gd name="T12" fmla="*/ 0 w 35"/>
                <a:gd name="T13" fmla="*/ 256 h 256"/>
                <a:gd name="T14" fmla="*/ 35 w 35"/>
                <a:gd name="T15" fmla="*/ 256 h 256"/>
                <a:gd name="T16" fmla="*/ 35 w 35"/>
                <a:gd name="T1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56">
                  <a:moveTo>
                    <a:pt x="35" y="0"/>
                  </a:moveTo>
                  <a:lnTo>
                    <a:pt x="0" y="0"/>
                  </a:lnTo>
                  <a:lnTo>
                    <a:pt x="0" y="10"/>
                  </a:lnTo>
                  <a:lnTo>
                    <a:pt x="24" y="10"/>
                  </a:lnTo>
                  <a:lnTo>
                    <a:pt x="24" y="246"/>
                  </a:lnTo>
                  <a:lnTo>
                    <a:pt x="0" y="246"/>
                  </a:lnTo>
                  <a:lnTo>
                    <a:pt x="0" y="256"/>
                  </a:lnTo>
                  <a:lnTo>
                    <a:pt x="35" y="256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87" name="Group 52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495349" y="3665201"/>
            <a:ext cx="8244078" cy="807652"/>
            <a:chOff x="0" y="0"/>
            <a:chExt cx="6839" cy="670"/>
          </a:xfrm>
        </p:grpSpPr>
        <p:sp>
          <p:nvSpPr>
            <p:cNvPr id="128" name="Freeform 53"/>
            <p:cNvSpPr>
              <a:spLocks noChangeAspect="1" noEditPoints="1"/>
            </p:cNvSpPr>
            <p:nvPr/>
          </p:nvSpPr>
          <p:spPr bwMode="auto">
            <a:xfrm>
              <a:off x="0" y="278"/>
              <a:ext cx="157" cy="192"/>
            </a:xfrm>
            <a:custGeom>
              <a:avLst/>
              <a:gdLst>
                <a:gd name="T0" fmla="*/ 22 w 157"/>
                <a:gd name="T1" fmla="*/ 176 h 192"/>
                <a:gd name="T2" fmla="*/ 15 w 157"/>
                <a:gd name="T3" fmla="*/ 182 h 192"/>
                <a:gd name="T4" fmla="*/ 5 w 157"/>
                <a:gd name="T5" fmla="*/ 182 h 192"/>
                <a:gd name="T6" fmla="*/ 1 w 157"/>
                <a:gd name="T7" fmla="*/ 185 h 192"/>
                <a:gd name="T8" fmla="*/ 1 w 157"/>
                <a:gd name="T9" fmla="*/ 191 h 192"/>
                <a:gd name="T10" fmla="*/ 30 w 157"/>
                <a:gd name="T11" fmla="*/ 191 h 192"/>
                <a:gd name="T12" fmla="*/ 61 w 157"/>
                <a:gd name="T13" fmla="*/ 191 h 192"/>
                <a:gd name="T14" fmla="*/ 64 w 157"/>
                <a:gd name="T15" fmla="*/ 189 h 192"/>
                <a:gd name="T16" fmla="*/ 63 w 157"/>
                <a:gd name="T17" fmla="*/ 183 h 192"/>
                <a:gd name="T18" fmla="*/ 49 w 157"/>
                <a:gd name="T19" fmla="*/ 182 h 192"/>
                <a:gd name="T20" fmla="*/ 43 w 157"/>
                <a:gd name="T21" fmla="*/ 179 h 192"/>
                <a:gd name="T22" fmla="*/ 44 w 157"/>
                <a:gd name="T23" fmla="*/ 167 h 192"/>
                <a:gd name="T24" fmla="*/ 54 w 157"/>
                <a:gd name="T25" fmla="*/ 129 h 192"/>
                <a:gd name="T26" fmla="*/ 61 w 157"/>
                <a:gd name="T27" fmla="*/ 124 h 192"/>
                <a:gd name="T28" fmla="*/ 75 w 157"/>
                <a:gd name="T29" fmla="*/ 135 h 192"/>
                <a:gd name="T30" fmla="*/ 98 w 157"/>
                <a:gd name="T31" fmla="*/ 134 h 192"/>
                <a:gd name="T32" fmla="*/ 123 w 157"/>
                <a:gd name="T33" fmla="*/ 120 h 192"/>
                <a:gd name="T34" fmla="*/ 144 w 157"/>
                <a:gd name="T35" fmla="*/ 95 h 192"/>
                <a:gd name="T36" fmla="*/ 156 w 157"/>
                <a:gd name="T37" fmla="*/ 64 h 192"/>
                <a:gd name="T38" fmla="*/ 154 w 157"/>
                <a:gd name="T39" fmla="*/ 29 h 192"/>
                <a:gd name="T40" fmla="*/ 133 w 157"/>
                <a:gd name="T41" fmla="*/ 3 h 192"/>
                <a:gd name="T42" fmla="*/ 106 w 157"/>
                <a:gd name="T43" fmla="*/ 2 h 192"/>
                <a:gd name="T44" fmla="*/ 86 w 157"/>
                <a:gd name="T45" fmla="*/ 14 h 192"/>
                <a:gd name="T46" fmla="*/ 74 w 157"/>
                <a:gd name="T47" fmla="*/ 12 h 192"/>
                <a:gd name="T48" fmla="*/ 59 w 157"/>
                <a:gd name="T49" fmla="*/ 1 h 192"/>
                <a:gd name="T50" fmla="*/ 42 w 157"/>
                <a:gd name="T51" fmla="*/ 2 h 192"/>
                <a:gd name="T52" fmla="*/ 31 w 157"/>
                <a:gd name="T53" fmla="*/ 12 h 192"/>
                <a:gd name="T54" fmla="*/ 25 w 157"/>
                <a:gd name="T55" fmla="*/ 26 h 192"/>
                <a:gd name="T56" fmla="*/ 20 w 157"/>
                <a:gd name="T57" fmla="*/ 43 h 192"/>
                <a:gd name="T58" fmla="*/ 21 w 157"/>
                <a:gd name="T59" fmla="*/ 49 h 192"/>
                <a:gd name="T60" fmla="*/ 25 w 157"/>
                <a:gd name="T61" fmla="*/ 49 h 192"/>
                <a:gd name="T62" fmla="*/ 27 w 157"/>
                <a:gd name="T63" fmla="*/ 46 h 192"/>
                <a:gd name="T64" fmla="*/ 32 w 157"/>
                <a:gd name="T65" fmla="*/ 28 h 192"/>
                <a:gd name="T66" fmla="*/ 43 w 157"/>
                <a:gd name="T67" fmla="*/ 9 h 192"/>
                <a:gd name="T68" fmla="*/ 54 w 157"/>
                <a:gd name="T69" fmla="*/ 7 h 192"/>
                <a:gd name="T70" fmla="*/ 59 w 157"/>
                <a:gd name="T71" fmla="*/ 13 h 192"/>
                <a:gd name="T72" fmla="*/ 59 w 157"/>
                <a:gd name="T73" fmla="*/ 29 h 192"/>
                <a:gd name="T74" fmla="*/ 23 w 157"/>
                <a:gd name="T75" fmla="*/ 170 h 192"/>
                <a:gd name="T76" fmla="*/ 79 w 157"/>
                <a:gd name="T77" fmla="*/ 33 h 192"/>
                <a:gd name="T78" fmla="*/ 88 w 157"/>
                <a:gd name="T79" fmla="*/ 22 h 192"/>
                <a:gd name="T80" fmla="*/ 100 w 157"/>
                <a:gd name="T81" fmla="*/ 12 h 192"/>
                <a:gd name="T82" fmla="*/ 112 w 157"/>
                <a:gd name="T83" fmla="*/ 7 h 192"/>
                <a:gd name="T84" fmla="*/ 125 w 157"/>
                <a:gd name="T85" fmla="*/ 8 h 192"/>
                <a:gd name="T86" fmla="*/ 134 w 157"/>
                <a:gd name="T87" fmla="*/ 23 h 192"/>
                <a:gd name="T88" fmla="*/ 134 w 157"/>
                <a:gd name="T89" fmla="*/ 51 h 192"/>
                <a:gd name="T90" fmla="*/ 125 w 157"/>
                <a:gd name="T91" fmla="*/ 86 h 192"/>
                <a:gd name="T92" fmla="*/ 112 w 157"/>
                <a:gd name="T93" fmla="*/ 113 h 192"/>
                <a:gd name="T94" fmla="*/ 93 w 157"/>
                <a:gd name="T95" fmla="*/ 128 h 192"/>
                <a:gd name="T96" fmla="*/ 78 w 157"/>
                <a:gd name="T97" fmla="*/ 129 h 192"/>
                <a:gd name="T98" fmla="*/ 68 w 157"/>
                <a:gd name="T99" fmla="*/ 122 h 192"/>
                <a:gd name="T100" fmla="*/ 63 w 157"/>
                <a:gd name="T101" fmla="*/ 112 h 192"/>
                <a:gd name="T102" fmla="*/ 61 w 157"/>
                <a:gd name="T103" fmla="*/ 105 h 192"/>
                <a:gd name="T104" fmla="*/ 61 w 157"/>
                <a:gd name="T105" fmla="*/ 102 h 192"/>
                <a:gd name="T106" fmla="*/ 76 w 157"/>
                <a:gd name="T107" fmla="*/ 3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7" h="192">
                  <a:moveTo>
                    <a:pt x="23" y="170"/>
                  </a:moveTo>
                  <a:lnTo>
                    <a:pt x="22" y="176"/>
                  </a:lnTo>
                  <a:lnTo>
                    <a:pt x="19" y="180"/>
                  </a:lnTo>
                  <a:lnTo>
                    <a:pt x="15" y="182"/>
                  </a:lnTo>
                  <a:lnTo>
                    <a:pt x="7" y="182"/>
                  </a:lnTo>
                  <a:lnTo>
                    <a:pt x="5" y="182"/>
                  </a:lnTo>
                  <a:lnTo>
                    <a:pt x="2" y="183"/>
                  </a:lnTo>
                  <a:lnTo>
                    <a:pt x="1" y="185"/>
                  </a:lnTo>
                  <a:lnTo>
                    <a:pt x="0" y="188"/>
                  </a:lnTo>
                  <a:lnTo>
                    <a:pt x="1" y="191"/>
                  </a:lnTo>
                  <a:lnTo>
                    <a:pt x="4" y="192"/>
                  </a:lnTo>
                  <a:lnTo>
                    <a:pt x="30" y="191"/>
                  </a:lnTo>
                  <a:lnTo>
                    <a:pt x="59" y="192"/>
                  </a:lnTo>
                  <a:lnTo>
                    <a:pt x="61" y="191"/>
                  </a:lnTo>
                  <a:lnTo>
                    <a:pt x="63" y="191"/>
                  </a:lnTo>
                  <a:lnTo>
                    <a:pt x="64" y="189"/>
                  </a:lnTo>
                  <a:lnTo>
                    <a:pt x="65" y="186"/>
                  </a:lnTo>
                  <a:lnTo>
                    <a:pt x="63" y="183"/>
                  </a:lnTo>
                  <a:lnTo>
                    <a:pt x="58" y="182"/>
                  </a:lnTo>
                  <a:lnTo>
                    <a:pt x="49" y="182"/>
                  </a:lnTo>
                  <a:lnTo>
                    <a:pt x="44" y="181"/>
                  </a:lnTo>
                  <a:lnTo>
                    <a:pt x="43" y="179"/>
                  </a:lnTo>
                  <a:lnTo>
                    <a:pt x="42" y="177"/>
                  </a:lnTo>
                  <a:lnTo>
                    <a:pt x="44" y="167"/>
                  </a:lnTo>
                  <a:lnTo>
                    <a:pt x="49" y="149"/>
                  </a:lnTo>
                  <a:lnTo>
                    <a:pt x="54" y="129"/>
                  </a:lnTo>
                  <a:lnTo>
                    <a:pt x="57" y="117"/>
                  </a:lnTo>
                  <a:lnTo>
                    <a:pt x="61" y="124"/>
                  </a:lnTo>
                  <a:lnTo>
                    <a:pt x="67" y="130"/>
                  </a:lnTo>
                  <a:lnTo>
                    <a:pt x="75" y="135"/>
                  </a:lnTo>
                  <a:lnTo>
                    <a:pt x="85" y="136"/>
                  </a:lnTo>
                  <a:lnTo>
                    <a:pt x="98" y="134"/>
                  </a:lnTo>
                  <a:lnTo>
                    <a:pt x="111" y="129"/>
                  </a:lnTo>
                  <a:lnTo>
                    <a:pt x="123" y="120"/>
                  </a:lnTo>
                  <a:lnTo>
                    <a:pt x="134" y="109"/>
                  </a:lnTo>
                  <a:lnTo>
                    <a:pt x="144" y="95"/>
                  </a:lnTo>
                  <a:lnTo>
                    <a:pt x="151" y="80"/>
                  </a:lnTo>
                  <a:lnTo>
                    <a:pt x="156" y="64"/>
                  </a:lnTo>
                  <a:lnTo>
                    <a:pt x="157" y="48"/>
                  </a:lnTo>
                  <a:lnTo>
                    <a:pt x="154" y="29"/>
                  </a:lnTo>
                  <a:lnTo>
                    <a:pt x="146" y="13"/>
                  </a:lnTo>
                  <a:lnTo>
                    <a:pt x="133" y="3"/>
                  </a:lnTo>
                  <a:lnTo>
                    <a:pt x="117" y="0"/>
                  </a:lnTo>
                  <a:lnTo>
                    <a:pt x="106" y="2"/>
                  </a:lnTo>
                  <a:lnTo>
                    <a:pt x="96" y="7"/>
                  </a:lnTo>
                  <a:lnTo>
                    <a:pt x="86" y="14"/>
                  </a:lnTo>
                  <a:lnTo>
                    <a:pt x="78" y="22"/>
                  </a:lnTo>
                  <a:lnTo>
                    <a:pt x="74" y="12"/>
                  </a:lnTo>
                  <a:lnTo>
                    <a:pt x="67" y="5"/>
                  </a:lnTo>
                  <a:lnTo>
                    <a:pt x="59" y="1"/>
                  </a:lnTo>
                  <a:lnTo>
                    <a:pt x="51" y="0"/>
                  </a:lnTo>
                  <a:lnTo>
                    <a:pt x="42" y="2"/>
                  </a:lnTo>
                  <a:lnTo>
                    <a:pt x="36" y="6"/>
                  </a:lnTo>
                  <a:lnTo>
                    <a:pt x="31" y="12"/>
                  </a:lnTo>
                  <a:lnTo>
                    <a:pt x="29" y="17"/>
                  </a:lnTo>
                  <a:lnTo>
                    <a:pt x="25" y="26"/>
                  </a:lnTo>
                  <a:lnTo>
                    <a:pt x="22" y="35"/>
                  </a:lnTo>
                  <a:lnTo>
                    <a:pt x="20" y="43"/>
                  </a:lnTo>
                  <a:lnTo>
                    <a:pt x="19" y="46"/>
                  </a:lnTo>
                  <a:lnTo>
                    <a:pt x="21" y="49"/>
                  </a:lnTo>
                  <a:lnTo>
                    <a:pt x="23" y="49"/>
                  </a:lnTo>
                  <a:lnTo>
                    <a:pt x="25" y="49"/>
                  </a:lnTo>
                  <a:lnTo>
                    <a:pt x="26" y="48"/>
                  </a:lnTo>
                  <a:lnTo>
                    <a:pt x="27" y="46"/>
                  </a:lnTo>
                  <a:lnTo>
                    <a:pt x="28" y="42"/>
                  </a:lnTo>
                  <a:lnTo>
                    <a:pt x="32" y="28"/>
                  </a:lnTo>
                  <a:lnTo>
                    <a:pt x="37" y="16"/>
                  </a:lnTo>
                  <a:lnTo>
                    <a:pt x="43" y="9"/>
                  </a:lnTo>
                  <a:lnTo>
                    <a:pt x="50" y="6"/>
                  </a:lnTo>
                  <a:lnTo>
                    <a:pt x="54" y="7"/>
                  </a:lnTo>
                  <a:lnTo>
                    <a:pt x="57" y="9"/>
                  </a:lnTo>
                  <a:lnTo>
                    <a:pt x="59" y="13"/>
                  </a:lnTo>
                  <a:lnTo>
                    <a:pt x="59" y="20"/>
                  </a:lnTo>
                  <a:lnTo>
                    <a:pt x="59" y="29"/>
                  </a:lnTo>
                  <a:lnTo>
                    <a:pt x="57" y="36"/>
                  </a:lnTo>
                  <a:lnTo>
                    <a:pt x="23" y="170"/>
                  </a:lnTo>
                  <a:close/>
                  <a:moveTo>
                    <a:pt x="76" y="39"/>
                  </a:moveTo>
                  <a:lnTo>
                    <a:pt x="79" y="33"/>
                  </a:lnTo>
                  <a:lnTo>
                    <a:pt x="83" y="27"/>
                  </a:lnTo>
                  <a:lnTo>
                    <a:pt x="88" y="22"/>
                  </a:lnTo>
                  <a:lnTo>
                    <a:pt x="92" y="18"/>
                  </a:lnTo>
                  <a:lnTo>
                    <a:pt x="100" y="12"/>
                  </a:lnTo>
                  <a:lnTo>
                    <a:pt x="106" y="9"/>
                  </a:lnTo>
                  <a:lnTo>
                    <a:pt x="112" y="7"/>
                  </a:lnTo>
                  <a:lnTo>
                    <a:pt x="116" y="6"/>
                  </a:lnTo>
                  <a:lnTo>
                    <a:pt x="125" y="8"/>
                  </a:lnTo>
                  <a:lnTo>
                    <a:pt x="131" y="14"/>
                  </a:lnTo>
                  <a:lnTo>
                    <a:pt x="134" y="23"/>
                  </a:lnTo>
                  <a:lnTo>
                    <a:pt x="136" y="35"/>
                  </a:lnTo>
                  <a:lnTo>
                    <a:pt x="134" y="51"/>
                  </a:lnTo>
                  <a:lnTo>
                    <a:pt x="130" y="69"/>
                  </a:lnTo>
                  <a:lnTo>
                    <a:pt x="125" y="86"/>
                  </a:lnTo>
                  <a:lnTo>
                    <a:pt x="120" y="99"/>
                  </a:lnTo>
                  <a:lnTo>
                    <a:pt x="112" y="113"/>
                  </a:lnTo>
                  <a:lnTo>
                    <a:pt x="103" y="122"/>
                  </a:lnTo>
                  <a:lnTo>
                    <a:pt x="93" y="128"/>
                  </a:lnTo>
                  <a:lnTo>
                    <a:pt x="85" y="130"/>
                  </a:lnTo>
                  <a:lnTo>
                    <a:pt x="78" y="129"/>
                  </a:lnTo>
                  <a:lnTo>
                    <a:pt x="73" y="126"/>
                  </a:lnTo>
                  <a:lnTo>
                    <a:pt x="68" y="122"/>
                  </a:lnTo>
                  <a:lnTo>
                    <a:pt x="65" y="117"/>
                  </a:lnTo>
                  <a:lnTo>
                    <a:pt x="63" y="112"/>
                  </a:lnTo>
                  <a:lnTo>
                    <a:pt x="62" y="108"/>
                  </a:lnTo>
                  <a:lnTo>
                    <a:pt x="61" y="105"/>
                  </a:lnTo>
                  <a:lnTo>
                    <a:pt x="61" y="103"/>
                  </a:lnTo>
                  <a:lnTo>
                    <a:pt x="61" y="102"/>
                  </a:lnTo>
                  <a:lnTo>
                    <a:pt x="62" y="98"/>
                  </a:lnTo>
                  <a:lnTo>
                    <a:pt x="76" y="3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54"/>
            <p:cNvSpPr>
              <a:spLocks noChangeAspect="1"/>
            </p:cNvSpPr>
            <p:nvPr/>
          </p:nvSpPr>
          <p:spPr bwMode="auto">
            <a:xfrm>
              <a:off x="191" y="185"/>
              <a:ext cx="70" cy="301"/>
            </a:xfrm>
            <a:custGeom>
              <a:avLst/>
              <a:gdLst>
                <a:gd name="T0" fmla="*/ 70 w 70"/>
                <a:gd name="T1" fmla="*/ 298 h 301"/>
                <a:gd name="T2" fmla="*/ 70 w 70"/>
                <a:gd name="T3" fmla="*/ 298 h 301"/>
                <a:gd name="T4" fmla="*/ 69 w 70"/>
                <a:gd name="T5" fmla="*/ 297 h 301"/>
                <a:gd name="T6" fmla="*/ 68 w 70"/>
                <a:gd name="T7" fmla="*/ 295 h 301"/>
                <a:gd name="T8" fmla="*/ 65 w 70"/>
                <a:gd name="T9" fmla="*/ 292 h 301"/>
                <a:gd name="T10" fmla="*/ 42 w 70"/>
                <a:gd name="T11" fmla="*/ 260 h 301"/>
                <a:gd name="T12" fmla="*/ 27 w 70"/>
                <a:gd name="T13" fmla="*/ 224 h 301"/>
                <a:gd name="T14" fmla="*/ 20 w 70"/>
                <a:gd name="T15" fmla="*/ 187 h 301"/>
                <a:gd name="T16" fmla="*/ 18 w 70"/>
                <a:gd name="T17" fmla="*/ 151 h 301"/>
                <a:gd name="T18" fmla="*/ 20 w 70"/>
                <a:gd name="T19" fmla="*/ 112 h 301"/>
                <a:gd name="T20" fmla="*/ 28 w 70"/>
                <a:gd name="T21" fmla="*/ 74 h 301"/>
                <a:gd name="T22" fmla="*/ 43 w 70"/>
                <a:gd name="T23" fmla="*/ 39 h 301"/>
                <a:gd name="T24" fmla="*/ 66 w 70"/>
                <a:gd name="T25" fmla="*/ 8 h 301"/>
                <a:gd name="T26" fmla="*/ 69 w 70"/>
                <a:gd name="T27" fmla="*/ 4 h 301"/>
                <a:gd name="T28" fmla="*/ 70 w 70"/>
                <a:gd name="T29" fmla="*/ 3 h 301"/>
                <a:gd name="T30" fmla="*/ 69 w 70"/>
                <a:gd name="T31" fmla="*/ 0 h 301"/>
                <a:gd name="T32" fmla="*/ 67 w 70"/>
                <a:gd name="T33" fmla="*/ 0 h 301"/>
                <a:gd name="T34" fmla="*/ 61 w 70"/>
                <a:gd name="T35" fmla="*/ 4 h 301"/>
                <a:gd name="T36" fmla="*/ 49 w 70"/>
                <a:gd name="T37" fmla="*/ 15 h 301"/>
                <a:gd name="T38" fmla="*/ 34 w 70"/>
                <a:gd name="T39" fmla="*/ 33 h 301"/>
                <a:gd name="T40" fmla="*/ 19 w 70"/>
                <a:gd name="T41" fmla="*/ 59 h 301"/>
                <a:gd name="T42" fmla="*/ 10 w 70"/>
                <a:gd name="T43" fmla="*/ 83 h 301"/>
                <a:gd name="T44" fmla="*/ 4 w 70"/>
                <a:gd name="T45" fmla="*/ 108 h 301"/>
                <a:gd name="T46" fmla="*/ 1 w 70"/>
                <a:gd name="T47" fmla="*/ 130 h 301"/>
                <a:gd name="T48" fmla="*/ 0 w 70"/>
                <a:gd name="T49" fmla="*/ 151 h 301"/>
                <a:gd name="T50" fmla="*/ 1 w 70"/>
                <a:gd name="T51" fmla="*/ 170 h 301"/>
                <a:gd name="T52" fmla="*/ 4 w 70"/>
                <a:gd name="T53" fmla="*/ 194 h 301"/>
                <a:gd name="T54" fmla="*/ 10 w 70"/>
                <a:gd name="T55" fmla="*/ 219 h 301"/>
                <a:gd name="T56" fmla="*/ 20 w 70"/>
                <a:gd name="T57" fmla="*/ 245 h 301"/>
                <a:gd name="T58" fmla="*/ 35 w 70"/>
                <a:gd name="T59" fmla="*/ 269 h 301"/>
                <a:gd name="T60" fmla="*/ 49 w 70"/>
                <a:gd name="T61" fmla="*/ 287 h 301"/>
                <a:gd name="T62" fmla="*/ 61 w 70"/>
                <a:gd name="T63" fmla="*/ 298 h 301"/>
                <a:gd name="T64" fmla="*/ 67 w 70"/>
                <a:gd name="T65" fmla="*/ 301 h 301"/>
                <a:gd name="T66" fmla="*/ 69 w 70"/>
                <a:gd name="T67" fmla="*/ 301 h 301"/>
                <a:gd name="T68" fmla="*/ 70 w 70"/>
                <a:gd name="T69" fmla="*/ 29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301">
                  <a:moveTo>
                    <a:pt x="70" y="298"/>
                  </a:moveTo>
                  <a:lnTo>
                    <a:pt x="70" y="298"/>
                  </a:lnTo>
                  <a:lnTo>
                    <a:pt x="69" y="297"/>
                  </a:lnTo>
                  <a:lnTo>
                    <a:pt x="68" y="295"/>
                  </a:lnTo>
                  <a:lnTo>
                    <a:pt x="65" y="292"/>
                  </a:lnTo>
                  <a:lnTo>
                    <a:pt x="42" y="260"/>
                  </a:lnTo>
                  <a:lnTo>
                    <a:pt x="27" y="224"/>
                  </a:lnTo>
                  <a:lnTo>
                    <a:pt x="20" y="187"/>
                  </a:lnTo>
                  <a:lnTo>
                    <a:pt x="18" y="151"/>
                  </a:lnTo>
                  <a:lnTo>
                    <a:pt x="20" y="112"/>
                  </a:lnTo>
                  <a:lnTo>
                    <a:pt x="28" y="74"/>
                  </a:lnTo>
                  <a:lnTo>
                    <a:pt x="43" y="39"/>
                  </a:lnTo>
                  <a:lnTo>
                    <a:pt x="66" y="8"/>
                  </a:lnTo>
                  <a:lnTo>
                    <a:pt x="69" y="4"/>
                  </a:lnTo>
                  <a:lnTo>
                    <a:pt x="70" y="3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1" y="4"/>
                  </a:lnTo>
                  <a:lnTo>
                    <a:pt x="49" y="15"/>
                  </a:lnTo>
                  <a:lnTo>
                    <a:pt x="34" y="33"/>
                  </a:lnTo>
                  <a:lnTo>
                    <a:pt x="19" y="59"/>
                  </a:lnTo>
                  <a:lnTo>
                    <a:pt x="10" y="83"/>
                  </a:lnTo>
                  <a:lnTo>
                    <a:pt x="4" y="108"/>
                  </a:lnTo>
                  <a:lnTo>
                    <a:pt x="1" y="130"/>
                  </a:lnTo>
                  <a:lnTo>
                    <a:pt x="0" y="151"/>
                  </a:lnTo>
                  <a:lnTo>
                    <a:pt x="1" y="170"/>
                  </a:lnTo>
                  <a:lnTo>
                    <a:pt x="4" y="194"/>
                  </a:lnTo>
                  <a:lnTo>
                    <a:pt x="10" y="219"/>
                  </a:lnTo>
                  <a:lnTo>
                    <a:pt x="20" y="245"/>
                  </a:lnTo>
                  <a:lnTo>
                    <a:pt x="35" y="269"/>
                  </a:lnTo>
                  <a:lnTo>
                    <a:pt x="49" y="287"/>
                  </a:lnTo>
                  <a:lnTo>
                    <a:pt x="61" y="298"/>
                  </a:lnTo>
                  <a:lnTo>
                    <a:pt x="67" y="301"/>
                  </a:lnTo>
                  <a:lnTo>
                    <a:pt x="69" y="301"/>
                  </a:lnTo>
                  <a:lnTo>
                    <a:pt x="70" y="2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55"/>
            <p:cNvSpPr>
              <a:spLocks noChangeAspect="1"/>
            </p:cNvSpPr>
            <p:nvPr/>
          </p:nvSpPr>
          <p:spPr bwMode="auto">
            <a:xfrm>
              <a:off x="287" y="278"/>
              <a:ext cx="139" cy="195"/>
            </a:xfrm>
            <a:custGeom>
              <a:avLst/>
              <a:gdLst>
                <a:gd name="T0" fmla="*/ 139 w 139"/>
                <a:gd name="T1" fmla="*/ 14 h 195"/>
                <a:gd name="T2" fmla="*/ 136 w 139"/>
                <a:gd name="T3" fmla="*/ 5 h 195"/>
                <a:gd name="T4" fmla="*/ 125 w 139"/>
                <a:gd name="T5" fmla="*/ 5 h 195"/>
                <a:gd name="T6" fmla="*/ 119 w 139"/>
                <a:gd name="T7" fmla="*/ 12 h 195"/>
                <a:gd name="T8" fmla="*/ 117 w 139"/>
                <a:gd name="T9" fmla="*/ 21 h 195"/>
                <a:gd name="T10" fmla="*/ 109 w 139"/>
                <a:gd name="T11" fmla="*/ 50 h 195"/>
                <a:gd name="T12" fmla="*/ 95 w 139"/>
                <a:gd name="T13" fmla="*/ 107 h 195"/>
                <a:gd name="T14" fmla="*/ 90 w 139"/>
                <a:gd name="T15" fmla="*/ 114 h 195"/>
                <a:gd name="T16" fmla="*/ 81 w 139"/>
                <a:gd name="T17" fmla="*/ 123 h 195"/>
                <a:gd name="T18" fmla="*/ 69 w 139"/>
                <a:gd name="T19" fmla="*/ 129 h 195"/>
                <a:gd name="T20" fmla="*/ 53 w 139"/>
                <a:gd name="T21" fmla="*/ 128 h 195"/>
                <a:gd name="T22" fmla="*/ 44 w 139"/>
                <a:gd name="T23" fmla="*/ 114 h 195"/>
                <a:gd name="T24" fmla="*/ 47 w 139"/>
                <a:gd name="T25" fmla="*/ 80 h 195"/>
                <a:gd name="T26" fmla="*/ 62 w 139"/>
                <a:gd name="T27" fmla="*/ 38 h 195"/>
                <a:gd name="T28" fmla="*/ 64 w 139"/>
                <a:gd name="T29" fmla="*/ 29 h 195"/>
                <a:gd name="T30" fmla="*/ 63 w 139"/>
                <a:gd name="T31" fmla="*/ 15 h 195"/>
                <a:gd name="T32" fmla="*/ 50 w 139"/>
                <a:gd name="T33" fmla="*/ 2 h 195"/>
                <a:gd name="T34" fmla="*/ 22 w 139"/>
                <a:gd name="T35" fmla="*/ 7 h 195"/>
                <a:gd name="T36" fmla="*/ 3 w 139"/>
                <a:gd name="T37" fmla="*/ 38 h 195"/>
                <a:gd name="T38" fmla="*/ 2 w 139"/>
                <a:gd name="T39" fmla="*/ 49 h 195"/>
                <a:gd name="T40" fmla="*/ 7 w 139"/>
                <a:gd name="T41" fmla="*/ 48 h 195"/>
                <a:gd name="T42" fmla="*/ 15 w 139"/>
                <a:gd name="T43" fmla="*/ 26 h 195"/>
                <a:gd name="T44" fmla="*/ 31 w 139"/>
                <a:gd name="T45" fmla="*/ 8 h 195"/>
                <a:gd name="T46" fmla="*/ 41 w 139"/>
                <a:gd name="T47" fmla="*/ 6 h 195"/>
                <a:gd name="T48" fmla="*/ 46 w 139"/>
                <a:gd name="T49" fmla="*/ 10 h 195"/>
                <a:gd name="T50" fmla="*/ 45 w 139"/>
                <a:gd name="T51" fmla="*/ 27 h 195"/>
                <a:gd name="T52" fmla="*/ 34 w 139"/>
                <a:gd name="T53" fmla="*/ 59 h 195"/>
                <a:gd name="T54" fmla="*/ 25 w 139"/>
                <a:gd name="T55" fmla="*/ 89 h 195"/>
                <a:gd name="T56" fmla="*/ 25 w 139"/>
                <a:gd name="T57" fmla="*/ 110 h 195"/>
                <a:gd name="T58" fmla="*/ 31 w 139"/>
                <a:gd name="T59" fmla="*/ 124 h 195"/>
                <a:gd name="T60" fmla="*/ 41 w 139"/>
                <a:gd name="T61" fmla="*/ 132 h 195"/>
                <a:gd name="T62" fmla="*/ 54 w 139"/>
                <a:gd name="T63" fmla="*/ 136 h 195"/>
                <a:gd name="T64" fmla="*/ 77 w 139"/>
                <a:gd name="T65" fmla="*/ 133 h 195"/>
                <a:gd name="T66" fmla="*/ 84 w 139"/>
                <a:gd name="T67" fmla="*/ 146 h 195"/>
                <a:gd name="T68" fmla="*/ 65 w 139"/>
                <a:gd name="T69" fmla="*/ 177 h 195"/>
                <a:gd name="T70" fmla="*/ 48 w 139"/>
                <a:gd name="T71" fmla="*/ 187 h 195"/>
                <a:gd name="T72" fmla="*/ 34 w 139"/>
                <a:gd name="T73" fmla="*/ 188 h 195"/>
                <a:gd name="T74" fmla="*/ 21 w 139"/>
                <a:gd name="T75" fmla="*/ 183 h 195"/>
                <a:gd name="T76" fmla="*/ 22 w 139"/>
                <a:gd name="T77" fmla="*/ 175 h 195"/>
                <a:gd name="T78" fmla="*/ 33 w 139"/>
                <a:gd name="T79" fmla="*/ 167 h 195"/>
                <a:gd name="T80" fmla="*/ 33 w 139"/>
                <a:gd name="T81" fmla="*/ 154 h 195"/>
                <a:gd name="T82" fmla="*/ 26 w 139"/>
                <a:gd name="T83" fmla="*/ 149 h 195"/>
                <a:gd name="T84" fmla="*/ 18 w 139"/>
                <a:gd name="T85" fmla="*/ 150 h 195"/>
                <a:gd name="T86" fmla="*/ 8 w 139"/>
                <a:gd name="T87" fmla="*/ 159 h 195"/>
                <a:gd name="T88" fmla="*/ 9 w 139"/>
                <a:gd name="T89" fmla="*/ 179 h 195"/>
                <a:gd name="T90" fmla="*/ 26 w 139"/>
                <a:gd name="T91" fmla="*/ 193 h 195"/>
                <a:gd name="T92" fmla="*/ 61 w 139"/>
                <a:gd name="T93" fmla="*/ 190 h 195"/>
                <a:gd name="T94" fmla="*/ 99 w 139"/>
                <a:gd name="T95" fmla="*/ 157 h 195"/>
                <a:gd name="T96" fmla="*/ 138 w 139"/>
                <a:gd name="T97" fmla="*/ 1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9" h="195">
                  <a:moveTo>
                    <a:pt x="138" y="18"/>
                  </a:moveTo>
                  <a:lnTo>
                    <a:pt x="139" y="14"/>
                  </a:lnTo>
                  <a:lnTo>
                    <a:pt x="139" y="11"/>
                  </a:lnTo>
                  <a:lnTo>
                    <a:pt x="136" y="5"/>
                  </a:lnTo>
                  <a:lnTo>
                    <a:pt x="130" y="3"/>
                  </a:lnTo>
                  <a:lnTo>
                    <a:pt x="125" y="5"/>
                  </a:lnTo>
                  <a:lnTo>
                    <a:pt x="120" y="9"/>
                  </a:lnTo>
                  <a:lnTo>
                    <a:pt x="119" y="12"/>
                  </a:lnTo>
                  <a:lnTo>
                    <a:pt x="118" y="16"/>
                  </a:lnTo>
                  <a:lnTo>
                    <a:pt x="117" y="21"/>
                  </a:lnTo>
                  <a:lnTo>
                    <a:pt x="115" y="26"/>
                  </a:lnTo>
                  <a:lnTo>
                    <a:pt x="109" y="50"/>
                  </a:lnTo>
                  <a:lnTo>
                    <a:pt x="96" y="104"/>
                  </a:lnTo>
                  <a:lnTo>
                    <a:pt x="95" y="107"/>
                  </a:lnTo>
                  <a:lnTo>
                    <a:pt x="93" y="110"/>
                  </a:lnTo>
                  <a:lnTo>
                    <a:pt x="90" y="114"/>
                  </a:lnTo>
                  <a:lnTo>
                    <a:pt x="86" y="119"/>
                  </a:lnTo>
                  <a:lnTo>
                    <a:pt x="81" y="123"/>
                  </a:lnTo>
                  <a:lnTo>
                    <a:pt x="75" y="126"/>
                  </a:lnTo>
                  <a:lnTo>
                    <a:pt x="69" y="129"/>
                  </a:lnTo>
                  <a:lnTo>
                    <a:pt x="62" y="130"/>
                  </a:lnTo>
                  <a:lnTo>
                    <a:pt x="53" y="128"/>
                  </a:lnTo>
                  <a:lnTo>
                    <a:pt x="47" y="122"/>
                  </a:lnTo>
                  <a:lnTo>
                    <a:pt x="44" y="114"/>
                  </a:lnTo>
                  <a:lnTo>
                    <a:pt x="43" y="105"/>
                  </a:lnTo>
                  <a:lnTo>
                    <a:pt x="47" y="80"/>
                  </a:lnTo>
                  <a:lnTo>
                    <a:pt x="59" y="46"/>
                  </a:lnTo>
                  <a:lnTo>
                    <a:pt x="62" y="38"/>
                  </a:lnTo>
                  <a:lnTo>
                    <a:pt x="63" y="33"/>
                  </a:lnTo>
                  <a:lnTo>
                    <a:pt x="64" y="29"/>
                  </a:lnTo>
                  <a:lnTo>
                    <a:pt x="65" y="24"/>
                  </a:lnTo>
                  <a:lnTo>
                    <a:pt x="63" y="15"/>
                  </a:lnTo>
                  <a:lnTo>
                    <a:pt x="58" y="7"/>
                  </a:lnTo>
                  <a:lnTo>
                    <a:pt x="50" y="2"/>
                  </a:lnTo>
                  <a:lnTo>
                    <a:pt x="40" y="0"/>
                  </a:lnTo>
                  <a:lnTo>
                    <a:pt x="22" y="7"/>
                  </a:lnTo>
                  <a:lnTo>
                    <a:pt x="9" y="22"/>
                  </a:lnTo>
                  <a:lnTo>
                    <a:pt x="3" y="38"/>
                  </a:lnTo>
                  <a:lnTo>
                    <a:pt x="0" y="46"/>
                  </a:lnTo>
                  <a:lnTo>
                    <a:pt x="2" y="49"/>
                  </a:lnTo>
                  <a:lnTo>
                    <a:pt x="4" y="49"/>
                  </a:lnTo>
                  <a:lnTo>
                    <a:pt x="7" y="48"/>
                  </a:lnTo>
                  <a:lnTo>
                    <a:pt x="9" y="44"/>
                  </a:lnTo>
                  <a:lnTo>
                    <a:pt x="15" y="26"/>
                  </a:lnTo>
                  <a:lnTo>
                    <a:pt x="23" y="14"/>
                  </a:lnTo>
                  <a:lnTo>
                    <a:pt x="31" y="8"/>
                  </a:lnTo>
                  <a:lnTo>
                    <a:pt x="39" y="6"/>
                  </a:lnTo>
                  <a:lnTo>
                    <a:pt x="41" y="6"/>
                  </a:lnTo>
                  <a:lnTo>
                    <a:pt x="44" y="8"/>
                  </a:lnTo>
                  <a:lnTo>
                    <a:pt x="46" y="10"/>
                  </a:lnTo>
                  <a:lnTo>
                    <a:pt x="47" y="16"/>
                  </a:lnTo>
                  <a:lnTo>
                    <a:pt x="45" y="27"/>
                  </a:lnTo>
                  <a:lnTo>
                    <a:pt x="41" y="37"/>
                  </a:lnTo>
                  <a:lnTo>
                    <a:pt x="34" y="59"/>
                  </a:lnTo>
                  <a:lnTo>
                    <a:pt x="28" y="76"/>
                  </a:lnTo>
                  <a:lnTo>
                    <a:pt x="25" y="89"/>
                  </a:lnTo>
                  <a:lnTo>
                    <a:pt x="24" y="101"/>
                  </a:lnTo>
                  <a:lnTo>
                    <a:pt x="25" y="110"/>
                  </a:lnTo>
                  <a:lnTo>
                    <a:pt x="27" y="117"/>
                  </a:lnTo>
                  <a:lnTo>
                    <a:pt x="31" y="124"/>
                  </a:lnTo>
                  <a:lnTo>
                    <a:pt x="36" y="129"/>
                  </a:lnTo>
                  <a:lnTo>
                    <a:pt x="41" y="132"/>
                  </a:lnTo>
                  <a:lnTo>
                    <a:pt x="48" y="135"/>
                  </a:lnTo>
                  <a:lnTo>
                    <a:pt x="54" y="136"/>
                  </a:lnTo>
                  <a:lnTo>
                    <a:pt x="61" y="136"/>
                  </a:lnTo>
                  <a:lnTo>
                    <a:pt x="77" y="133"/>
                  </a:lnTo>
                  <a:lnTo>
                    <a:pt x="91" y="123"/>
                  </a:lnTo>
                  <a:lnTo>
                    <a:pt x="84" y="146"/>
                  </a:lnTo>
                  <a:lnTo>
                    <a:pt x="72" y="169"/>
                  </a:lnTo>
                  <a:lnTo>
                    <a:pt x="65" y="177"/>
                  </a:lnTo>
                  <a:lnTo>
                    <a:pt x="57" y="183"/>
                  </a:lnTo>
                  <a:lnTo>
                    <a:pt x="48" y="187"/>
                  </a:lnTo>
                  <a:lnTo>
                    <a:pt x="38" y="188"/>
                  </a:lnTo>
                  <a:lnTo>
                    <a:pt x="34" y="188"/>
                  </a:lnTo>
                  <a:lnTo>
                    <a:pt x="27" y="186"/>
                  </a:lnTo>
                  <a:lnTo>
                    <a:pt x="21" y="183"/>
                  </a:lnTo>
                  <a:lnTo>
                    <a:pt x="16" y="176"/>
                  </a:lnTo>
                  <a:lnTo>
                    <a:pt x="22" y="175"/>
                  </a:lnTo>
                  <a:lnTo>
                    <a:pt x="29" y="172"/>
                  </a:lnTo>
                  <a:lnTo>
                    <a:pt x="33" y="167"/>
                  </a:lnTo>
                  <a:lnTo>
                    <a:pt x="35" y="160"/>
                  </a:lnTo>
                  <a:lnTo>
                    <a:pt x="33" y="154"/>
                  </a:lnTo>
                  <a:lnTo>
                    <a:pt x="30" y="151"/>
                  </a:lnTo>
                  <a:lnTo>
                    <a:pt x="26" y="149"/>
                  </a:lnTo>
                  <a:lnTo>
                    <a:pt x="23" y="149"/>
                  </a:lnTo>
                  <a:lnTo>
                    <a:pt x="18" y="150"/>
                  </a:lnTo>
                  <a:lnTo>
                    <a:pt x="12" y="153"/>
                  </a:lnTo>
                  <a:lnTo>
                    <a:pt x="8" y="159"/>
                  </a:lnTo>
                  <a:lnTo>
                    <a:pt x="7" y="169"/>
                  </a:lnTo>
                  <a:lnTo>
                    <a:pt x="9" y="179"/>
                  </a:lnTo>
                  <a:lnTo>
                    <a:pt x="15" y="187"/>
                  </a:lnTo>
                  <a:lnTo>
                    <a:pt x="26" y="193"/>
                  </a:lnTo>
                  <a:lnTo>
                    <a:pt x="38" y="195"/>
                  </a:lnTo>
                  <a:lnTo>
                    <a:pt x="61" y="190"/>
                  </a:lnTo>
                  <a:lnTo>
                    <a:pt x="82" y="177"/>
                  </a:lnTo>
                  <a:lnTo>
                    <a:pt x="99" y="157"/>
                  </a:lnTo>
                  <a:lnTo>
                    <a:pt x="109" y="133"/>
                  </a:lnTo>
                  <a:lnTo>
                    <a:pt x="138" y="1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56"/>
            <p:cNvSpPr>
              <a:spLocks noChangeAspect="1"/>
            </p:cNvSpPr>
            <p:nvPr/>
          </p:nvSpPr>
          <p:spPr bwMode="auto">
            <a:xfrm>
              <a:off x="556" y="185"/>
              <a:ext cx="12" cy="301"/>
            </a:xfrm>
            <a:custGeom>
              <a:avLst/>
              <a:gdLst>
                <a:gd name="T0" fmla="*/ 12 w 12"/>
                <a:gd name="T1" fmla="*/ 11 h 301"/>
                <a:gd name="T2" fmla="*/ 12 w 12"/>
                <a:gd name="T3" fmla="*/ 7 h 301"/>
                <a:gd name="T4" fmla="*/ 11 w 12"/>
                <a:gd name="T5" fmla="*/ 3 h 301"/>
                <a:gd name="T6" fmla="*/ 9 w 12"/>
                <a:gd name="T7" fmla="*/ 1 h 301"/>
                <a:gd name="T8" fmla="*/ 6 w 12"/>
                <a:gd name="T9" fmla="*/ 0 h 301"/>
                <a:gd name="T10" fmla="*/ 2 w 12"/>
                <a:gd name="T11" fmla="*/ 1 h 301"/>
                <a:gd name="T12" fmla="*/ 1 w 12"/>
                <a:gd name="T13" fmla="*/ 3 h 301"/>
                <a:gd name="T14" fmla="*/ 0 w 12"/>
                <a:gd name="T15" fmla="*/ 7 h 301"/>
                <a:gd name="T16" fmla="*/ 0 w 12"/>
                <a:gd name="T17" fmla="*/ 11 h 301"/>
                <a:gd name="T18" fmla="*/ 0 w 12"/>
                <a:gd name="T19" fmla="*/ 291 h 301"/>
                <a:gd name="T20" fmla="*/ 0 w 12"/>
                <a:gd name="T21" fmla="*/ 295 h 301"/>
                <a:gd name="T22" fmla="*/ 1 w 12"/>
                <a:gd name="T23" fmla="*/ 298 h 301"/>
                <a:gd name="T24" fmla="*/ 2 w 12"/>
                <a:gd name="T25" fmla="*/ 301 h 301"/>
                <a:gd name="T26" fmla="*/ 6 w 12"/>
                <a:gd name="T27" fmla="*/ 301 h 301"/>
                <a:gd name="T28" fmla="*/ 9 w 12"/>
                <a:gd name="T29" fmla="*/ 301 h 301"/>
                <a:gd name="T30" fmla="*/ 11 w 12"/>
                <a:gd name="T31" fmla="*/ 298 h 301"/>
                <a:gd name="T32" fmla="*/ 12 w 12"/>
                <a:gd name="T33" fmla="*/ 295 h 301"/>
                <a:gd name="T34" fmla="*/ 12 w 12"/>
                <a:gd name="T35" fmla="*/ 291 h 301"/>
                <a:gd name="T36" fmla="*/ 12 w 12"/>
                <a:gd name="T37" fmla="*/ 1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01">
                  <a:moveTo>
                    <a:pt x="12" y="11"/>
                  </a:moveTo>
                  <a:lnTo>
                    <a:pt x="12" y="7"/>
                  </a:lnTo>
                  <a:lnTo>
                    <a:pt x="11" y="3"/>
                  </a:lnTo>
                  <a:lnTo>
                    <a:pt x="9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91"/>
                  </a:lnTo>
                  <a:lnTo>
                    <a:pt x="0" y="295"/>
                  </a:lnTo>
                  <a:lnTo>
                    <a:pt x="1" y="298"/>
                  </a:lnTo>
                  <a:lnTo>
                    <a:pt x="2" y="301"/>
                  </a:lnTo>
                  <a:lnTo>
                    <a:pt x="6" y="301"/>
                  </a:lnTo>
                  <a:lnTo>
                    <a:pt x="9" y="301"/>
                  </a:lnTo>
                  <a:lnTo>
                    <a:pt x="11" y="298"/>
                  </a:lnTo>
                  <a:lnTo>
                    <a:pt x="12" y="295"/>
                  </a:lnTo>
                  <a:lnTo>
                    <a:pt x="12" y="291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57"/>
            <p:cNvSpPr>
              <a:spLocks noChangeAspect="1" noEditPoints="1"/>
            </p:cNvSpPr>
            <p:nvPr/>
          </p:nvSpPr>
          <p:spPr bwMode="auto">
            <a:xfrm>
              <a:off x="699" y="205"/>
              <a:ext cx="230" cy="206"/>
            </a:xfrm>
            <a:custGeom>
              <a:avLst/>
              <a:gdLst>
                <a:gd name="T0" fmla="*/ 35 w 230"/>
                <a:gd name="T1" fmla="*/ 187 h 206"/>
                <a:gd name="T2" fmla="*/ 33 w 230"/>
                <a:gd name="T3" fmla="*/ 192 h 206"/>
                <a:gd name="T4" fmla="*/ 27 w 230"/>
                <a:gd name="T5" fmla="*/ 195 h 206"/>
                <a:gd name="T6" fmla="*/ 17 w 230"/>
                <a:gd name="T7" fmla="*/ 197 h 206"/>
                <a:gd name="T8" fmla="*/ 5 w 230"/>
                <a:gd name="T9" fmla="*/ 197 h 206"/>
                <a:gd name="T10" fmla="*/ 1 w 230"/>
                <a:gd name="T11" fmla="*/ 199 h 206"/>
                <a:gd name="T12" fmla="*/ 3 w 230"/>
                <a:gd name="T13" fmla="*/ 206 h 206"/>
                <a:gd name="T14" fmla="*/ 108 w 230"/>
                <a:gd name="T15" fmla="*/ 206 h 206"/>
                <a:gd name="T16" fmla="*/ 154 w 230"/>
                <a:gd name="T17" fmla="*/ 195 h 206"/>
                <a:gd name="T18" fmla="*/ 193 w 230"/>
                <a:gd name="T19" fmla="*/ 166 h 206"/>
                <a:gd name="T20" fmla="*/ 220 w 230"/>
                <a:gd name="T21" fmla="*/ 124 h 206"/>
                <a:gd name="T22" fmla="*/ 230 w 230"/>
                <a:gd name="T23" fmla="*/ 76 h 206"/>
                <a:gd name="T24" fmla="*/ 212 w 230"/>
                <a:gd name="T25" fmla="*/ 22 h 206"/>
                <a:gd name="T26" fmla="*/ 160 w 230"/>
                <a:gd name="T27" fmla="*/ 0 h 206"/>
                <a:gd name="T28" fmla="*/ 55 w 230"/>
                <a:gd name="T29" fmla="*/ 0 h 206"/>
                <a:gd name="T30" fmla="*/ 50 w 230"/>
                <a:gd name="T31" fmla="*/ 2 h 206"/>
                <a:gd name="T32" fmla="*/ 52 w 230"/>
                <a:gd name="T33" fmla="*/ 9 h 206"/>
                <a:gd name="T34" fmla="*/ 65 w 230"/>
                <a:gd name="T35" fmla="*/ 10 h 206"/>
                <a:gd name="T36" fmla="*/ 76 w 230"/>
                <a:gd name="T37" fmla="*/ 11 h 206"/>
                <a:gd name="T38" fmla="*/ 77 w 230"/>
                <a:gd name="T39" fmla="*/ 17 h 206"/>
                <a:gd name="T40" fmla="*/ 36 w 230"/>
                <a:gd name="T41" fmla="*/ 182 h 206"/>
                <a:gd name="T42" fmla="*/ 103 w 230"/>
                <a:gd name="T43" fmla="*/ 15 h 206"/>
                <a:gd name="T44" fmla="*/ 110 w 230"/>
                <a:gd name="T45" fmla="*/ 10 h 206"/>
                <a:gd name="T46" fmla="*/ 150 w 230"/>
                <a:gd name="T47" fmla="*/ 9 h 206"/>
                <a:gd name="T48" fmla="*/ 188 w 230"/>
                <a:gd name="T49" fmla="*/ 22 h 206"/>
                <a:gd name="T50" fmla="*/ 204 w 230"/>
                <a:gd name="T51" fmla="*/ 65 h 206"/>
                <a:gd name="T52" fmla="*/ 198 w 230"/>
                <a:gd name="T53" fmla="*/ 107 h 206"/>
                <a:gd name="T54" fmla="*/ 172 w 230"/>
                <a:gd name="T55" fmla="*/ 163 h 206"/>
                <a:gd name="T56" fmla="*/ 148 w 230"/>
                <a:gd name="T57" fmla="*/ 184 h 206"/>
                <a:gd name="T58" fmla="*/ 103 w 230"/>
                <a:gd name="T59" fmla="*/ 197 h 206"/>
                <a:gd name="T60" fmla="*/ 65 w 230"/>
                <a:gd name="T61" fmla="*/ 197 h 206"/>
                <a:gd name="T62" fmla="*/ 59 w 230"/>
                <a:gd name="T63" fmla="*/ 196 h 206"/>
                <a:gd name="T64" fmla="*/ 59 w 230"/>
                <a:gd name="T65" fmla="*/ 192 h 206"/>
                <a:gd name="T66" fmla="*/ 101 w 230"/>
                <a:gd name="T67" fmla="*/ 2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0" h="206">
                  <a:moveTo>
                    <a:pt x="36" y="182"/>
                  </a:moveTo>
                  <a:lnTo>
                    <a:pt x="35" y="187"/>
                  </a:lnTo>
                  <a:lnTo>
                    <a:pt x="34" y="190"/>
                  </a:lnTo>
                  <a:lnTo>
                    <a:pt x="33" y="192"/>
                  </a:lnTo>
                  <a:lnTo>
                    <a:pt x="30" y="194"/>
                  </a:lnTo>
                  <a:lnTo>
                    <a:pt x="27" y="195"/>
                  </a:lnTo>
                  <a:lnTo>
                    <a:pt x="23" y="196"/>
                  </a:lnTo>
                  <a:lnTo>
                    <a:pt x="17" y="197"/>
                  </a:lnTo>
                  <a:lnTo>
                    <a:pt x="9" y="197"/>
                  </a:lnTo>
                  <a:lnTo>
                    <a:pt x="5" y="197"/>
                  </a:lnTo>
                  <a:lnTo>
                    <a:pt x="3" y="197"/>
                  </a:lnTo>
                  <a:lnTo>
                    <a:pt x="1" y="199"/>
                  </a:lnTo>
                  <a:lnTo>
                    <a:pt x="0" y="203"/>
                  </a:lnTo>
                  <a:lnTo>
                    <a:pt x="3" y="206"/>
                  </a:lnTo>
                  <a:lnTo>
                    <a:pt x="9" y="206"/>
                  </a:lnTo>
                  <a:lnTo>
                    <a:pt x="108" y="206"/>
                  </a:lnTo>
                  <a:lnTo>
                    <a:pt x="131" y="203"/>
                  </a:lnTo>
                  <a:lnTo>
                    <a:pt x="154" y="195"/>
                  </a:lnTo>
                  <a:lnTo>
                    <a:pt x="174" y="182"/>
                  </a:lnTo>
                  <a:lnTo>
                    <a:pt x="193" y="166"/>
                  </a:lnTo>
                  <a:lnTo>
                    <a:pt x="208" y="146"/>
                  </a:lnTo>
                  <a:lnTo>
                    <a:pt x="220" y="124"/>
                  </a:lnTo>
                  <a:lnTo>
                    <a:pt x="227" y="101"/>
                  </a:lnTo>
                  <a:lnTo>
                    <a:pt x="230" y="76"/>
                  </a:lnTo>
                  <a:lnTo>
                    <a:pt x="225" y="47"/>
                  </a:lnTo>
                  <a:lnTo>
                    <a:pt x="212" y="22"/>
                  </a:lnTo>
                  <a:lnTo>
                    <a:pt x="190" y="6"/>
                  </a:lnTo>
                  <a:lnTo>
                    <a:pt x="160" y="0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2" y="1"/>
                  </a:lnTo>
                  <a:lnTo>
                    <a:pt x="50" y="2"/>
                  </a:lnTo>
                  <a:lnTo>
                    <a:pt x="50" y="6"/>
                  </a:lnTo>
                  <a:lnTo>
                    <a:pt x="52" y="9"/>
                  </a:lnTo>
                  <a:lnTo>
                    <a:pt x="58" y="9"/>
                  </a:lnTo>
                  <a:lnTo>
                    <a:pt x="65" y="10"/>
                  </a:lnTo>
                  <a:lnTo>
                    <a:pt x="71" y="10"/>
                  </a:lnTo>
                  <a:lnTo>
                    <a:pt x="76" y="11"/>
                  </a:lnTo>
                  <a:lnTo>
                    <a:pt x="78" y="15"/>
                  </a:lnTo>
                  <a:lnTo>
                    <a:pt x="77" y="17"/>
                  </a:lnTo>
                  <a:lnTo>
                    <a:pt x="77" y="21"/>
                  </a:lnTo>
                  <a:lnTo>
                    <a:pt x="36" y="182"/>
                  </a:lnTo>
                  <a:close/>
                  <a:moveTo>
                    <a:pt x="101" y="21"/>
                  </a:moveTo>
                  <a:lnTo>
                    <a:pt x="103" y="15"/>
                  </a:lnTo>
                  <a:lnTo>
                    <a:pt x="105" y="11"/>
                  </a:lnTo>
                  <a:lnTo>
                    <a:pt x="110" y="10"/>
                  </a:lnTo>
                  <a:lnTo>
                    <a:pt x="117" y="9"/>
                  </a:lnTo>
                  <a:lnTo>
                    <a:pt x="150" y="9"/>
                  </a:lnTo>
                  <a:lnTo>
                    <a:pt x="170" y="13"/>
                  </a:lnTo>
                  <a:lnTo>
                    <a:pt x="188" y="22"/>
                  </a:lnTo>
                  <a:lnTo>
                    <a:pt x="200" y="40"/>
                  </a:lnTo>
                  <a:lnTo>
                    <a:pt x="204" y="65"/>
                  </a:lnTo>
                  <a:lnTo>
                    <a:pt x="203" y="82"/>
                  </a:lnTo>
                  <a:lnTo>
                    <a:pt x="198" y="107"/>
                  </a:lnTo>
                  <a:lnTo>
                    <a:pt x="188" y="135"/>
                  </a:lnTo>
                  <a:lnTo>
                    <a:pt x="172" y="163"/>
                  </a:lnTo>
                  <a:lnTo>
                    <a:pt x="163" y="173"/>
                  </a:lnTo>
                  <a:lnTo>
                    <a:pt x="148" y="184"/>
                  </a:lnTo>
                  <a:lnTo>
                    <a:pt x="128" y="193"/>
                  </a:lnTo>
                  <a:lnTo>
                    <a:pt x="103" y="197"/>
                  </a:lnTo>
                  <a:lnTo>
                    <a:pt x="69" y="197"/>
                  </a:lnTo>
                  <a:lnTo>
                    <a:pt x="65" y="197"/>
                  </a:lnTo>
                  <a:lnTo>
                    <a:pt x="62" y="196"/>
                  </a:lnTo>
                  <a:lnTo>
                    <a:pt x="59" y="196"/>
                  </a:lnTo>
                  <a:lnTo>
                    <a:pt x="58" y="193"/>
                  </a:lnTo>
                  <a:lnTo>
                    <a:pt x="59" y="192"/>
                  </a:lnTo>
                  <a:lnTo>
                    <a:pt x="60" y="187"/>
                  </a:lnTo>
                  <a:lnTo>
                    <a:pt x="101" y="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58"/>
            <p:cNvSpPr>
              <a:spLocks noChangeAspect="1"/>
            </p:cNvSpPr>
            <p:nvPr/>
          </p:nvSpPr>
          <p:spPr bwMode="auto">
            <a:xfrm>
              <a:off x="946" y="363"/>
              <a:ext cx="129" cy="96"/>
            </a:xfrm>
            <a:custGeom>
              <a:avLst/>
              <a:gdLst>
                <a:gd name="T0" fmla="*/ 15 w 129"/>
                <a:gd name="T1" fmla="*/ 85 h 96"/>
                <a:gd name="T2" fmla="*/ 17 w 129"/>
                <a:gd name="T3" fmla="*/ 94 h 96"/>
                <a:gd name="T4" fmla="*/ 26 w 129"/>
                <a:gd name="T5" fmla="*/ 94 h 96"/>
                <a:gd name="T6" fmla="*/ 31 w 129"/>
                <a:gd name="T7" fmla="*/ 85 h 96"/>
                <a:gd name="T8" fmla="*/ 36 w 129"/>
                <a:gd name="T9" fmla="*/ 69 h 96"/>
                <a:gd name="T10" fmla="*/ 42 w 129"/>
                <a:gd name="T11" fmla="*/ 45 h 96"/>
                <a:gd name="T12" fmla="*/ 45 w 129"/>
                <a:gd name="T13" fmla="*/ 35 h 96"/>
                <a:gd name="T14" fmla="*/ 50 w 129"/>
                <a:gd name="T15" fmla="*/ 26 h 96"/>
                <a:gd name="T16" fmla="*/ 63 w 129"/>
                <a:gd name="T17" fmla="*/ 13 h 96"/>
                <a:gd name="T18" fmla="*/ 82 w 129"/>
                <a:gd name="T19" fmla="*/ 6 h 96"/>
                <a:gd name="T20" fmla="*/ 93 w 129"/>
                <a:gd name="T21" fmla="*/ 12 h 96"/>
                <a:gd name="T22" fmla="*/ 94 w 129"/>
                <a:gd name="T23" fmla="*/ 21 h 96"/>
                <a:gd name="T24" fmla="*/ 89 w 129"/>
                <a:gd name="T25" fmla="*/ 45 h 96"/>
                <a:gd name="T26" fmla="*/ 82 w 129"/>
                <a:gd name="T27" fmla="*/ 66 h 96"/>
                <a:gd name="T28" fmla="*/ 79 w 129"/>
                <a:gd name="T29" fmla="*/ 77 h 96"/>
                <a:gd name="T30" fmla="*/ 85 w 129"/>
                <a:gd name="T31" fmla="*/ 91 h 96"/>
                <a:gd name="T32" fmla="*/ 99 w 129"/>
                <a:gd name="T33" fmla="*/ 96 h 96"/>
                <a:gd name="T34" fmla="*/ 112 w 129"/>
                <a:gd name="T35" fmla="*/ 91 h 96"/>
                <a:gd name="T36" fmla="*/ 122 w 129"/>
                <a:gd name="T37" fmla="*/ 81 h 96"/>
                <a:gd name="T38" fmla="*/ 127 w 129"/>
                <a:gd name="T39" fmla="*/ 70 h 96"/>
                <a:gd name="T40" fmla="*/ 129 w 129"/>
                <a:gd name="T41" fmla="*/ 63 h 96"/>
                <a:gd name="T42" fmla="*/ 126 w 129"/>
                <a:gd name="T43" fmla="*/ 61 h 96"/>
                <a:gd name="T44" fmla="*/ 122 w 129"/>
                <a:gd name="T45" fmla="*/ 64 h 96"/>
                <a:gd name="T46" fmla="*/ 112 w 129"/>
                <a:gd name="T47" fmla="*/ 83 h 96"/>
                <a:gd name="T48" fmla="*/ 99 w 129"/>
                <a:gd name="T49" fmla="*/ 90 h 96"/>
                <a:gd name="T50" fmla="*/ 94 w 129"/>
                <a:gd name="T51" fmla="*/ 82 h 96"/>
                <a:gd name="T52" fmla="*/ 95 w 129"/>
                <a:gd name="T53" fmla="*/ 76 h 96"/>
                <a:gd name="T54" fmla="*/ 99 w 129"/>
                <a:gd name="T55" fmla="*/ 65 h 96"/>
                <a:gd name="T56" fmla="*/ 106 w 129"/>
                <a:gd name="T57" fmla="*/ 47 h 96"/>
                <a:gd name="T58" fmla="*/ 110 w 129"/>
                <a:gd name="T59" fmla="*/ 24 h 96"/>
                <a:gd name="T60" fmla="*/ 108 w 129"/>
                <a:gd name="T61" fmla="*/ 12 h 96"/>
                <a:gd name="T62" fmla="*/ 101 w 129"/>
                <a:gd name="T63" fmla="*/ 5 h 96"/>
                <a:gd name="T64" fmla="*/ 92 w 129"/>
                <a:gd name="T65" fmla="*/ 1 h 96"/>
                <a:gd name="T66" fmla="*/ 83 w 129"/>
                <a:gd name="T67" fmla="*/ 0 h 96"/>
                <a:gd name="T68" fmla="*/ 61 w 129"/>
                <a:gd name="T69" fmla="*/ 7 h 96"/>
                <a:gd name="T70" fmla="*/ 47 w 129"/>
                <a:gd name="T71" fmla="*/ 20 h 96"/>
                <a:gd name="T72" fmla="*/ 39 w 129"/>
                <a:gd name="T73" fmla="*/ 5 h 96"/>
                <a:gd name="T74" fmla="*/ 25 w 129"/>
                <a:gd name="T75" fmla="*/ 0 h 96"/>
                <a:gd name="T76" fmla="*/ 14 w 129"/>
                <a:gd name="T77" fmla="*/ 4 h 96"/>
                <a:gd name="T78" fmla="*/ 8 w 129"/>
                <a:gd name="T79" fmla="*/ 12 h 96"/>
                <a:gd name="T80" fmla="*/ 3 w 129"/>
                <a:gd name="T81" fmla="*/ 25 h 96"/>
                <a:gd name="T82" fmla="*/ 0 w 129"/>
                <a:gd name="T83" fmla="*/ 33 h 96"/>
                <a:gd name="T84" fmla="*/ 4 w 129"/>
                <a:gd name="T85" fmla="*/ 35 h 96"/>
                <a:gd name="T86" fmla="*/ 7 w 129"/>
                <a:gd name="T87" fmla="*/ 34 h 96"/>
                <a:gd name="T88" fmla="*/ 9 w 129"/>
                <a:gd name="T89" fmla="*/ 29 h 96"/>
                <a:gd name="T90" fmla="*/ 14 w 129"/>
                <a:gd name="T91" fmla="*/ 13 h 96"/>
                <a:gd name="T92" fmla="*/ 24 w 129"/>
                <a:gd name="T93" fmla="*/ 6 h 96"/>
                <a:gd name="T94" fmla="*/ 30 w 129"/>
                <a:gd name="T95" fmla="*/ 9 h 96"/>
                <a:gd name="T96" fmla="*/ 31 w 129"/>
                <a:gd name="T97" fmla="*/ 17 h 96"/>
                <a:gd name="T98" fmla="*/ 28 w 129"/>
                <a:gd name="T99" fmla="*/ 34 h 96"/>
                <a:gd name="T100" fmla="*/ 23 w 129"/>
                <a:gd name="T101" fmla="*/ 5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9" h="96">
                  <a:moveTo>
                    <a:pt x="16" y="80"/>
                  </a:moveTo>
                  <a:lnTo>
                    <a:pt x="15" y="85"/>
                  </a:lnTo>
                  <a:lnTo>
                    <a:pt x="14" y="89"/>
                  </a:lnTo>
                  <a:lnTo>
                    <a:pt x="17" y="94"/>
                  </a:lnTo>
                  <a:lnTo>
                    <a:pt x="21" y="96"/>
                  </a:lnTo>
                  <a:lnTo>
                    <a:pt x="26" y="94"/>
                  </a:lnTo>
                  <a:lnTo>
                    <a:pt x="30" y="91"/>
                  </a:lnTo>
                  <a:lnTo>
                    <a:pt x="31" y="85"/>
                  </a:lnTo>
                  <a:lnTo>
                    <a:pt x="33" y="78"/>
                  </a:lnTo>
                  <a:lnTo>
                    <a:pt x="36" y="69"/>
                  </a:lnTo>
                  <a:lnTo>
                    <a:pt x="38" y="59"/>
                  </a:lnTo>
                  <a:lnTo>
                    <a:pt x="42" y="45"/>
                  </a:lnTo>
                  <a:lnTo>
                    <a:pt x="43" y="39"/>
                  </a:lnTo>
                  <a:lnTo>
                    <a:pt x="45" y="35"/>
                  </a:lnTo>
                  <a:lnTo>
                    <a:pt x="47" y="31"/>
                  </a:lnTo>
                  <a:lnTo>
                    <a:pt x="50" y="26"/>
                  </a:lnTo>
                  <a:lnTo>
                    <a:pt x="56" y="19"/>
                  </a:lnTo>
                  <a:lnTo>
                    <a:pt x="63" y="13"/>
                  </a:lnTo>
                  <a:lnTo>
                    <a:pt x="71" y="8"/>
                  </a:lnTo>
                  <a:lnTo>
                    <a:pt x="82" y="6"/>
                  </a:lnTo>
                  <a:lnTo>
                    <a:pt x="89" y="8"/>
                  </a:lnTo>
                  <a:lnTo>
                    <a:pt x="93" y="12"/>
                  </a:lnTo>
                  <a:lnTo>
                    <a:pt x="94" y="17"/>
                  </a:lnTo>
                  <a:lnTo>
                    <a:pt x="94" y="21"/>
                  </a:lnTo>
                  <a:lnTo>
                    <a:pt x="93" y="32"/>
                  </a:lnTo>
                  <a:lnTo>
                    <a:pt x="89" y="45"/>
                  </a:lnTo>
                  <a:lnTo>
                    <a:pt x="85" y="57"/>
                  </a:lnTo>
                  <a:lnTo>
                    <a:pt x="82" y="66"/>
                  </a:lnTo>
                  <a:lnTo>
                    <a:pt x="79" y="73"/>
                  </a:lnTo>
                  <a:lnTo>
                    <a:pt x="79" y="77"/>
                  </a:lnTo>
                  <a:lnTo>
                    <a:pt x="80" y="85"/>
                  </a:lnTo>
                  <a:lnTo>
                    <a:pt x="85" y="91"/>
                  </a:lnTo>
                  <a:lnTo>
                    <a:pt x="91" y="94"/>
                  </a:lnTo>
                  <a:lnTo>
                    <a:pt x="99" y="96"/>
                  </a:lnTo>
                  <a:lnTo>
                    <a:pt x="106" y="94"/>
                  </a:lnTo>
                  <a:lnTo>
                    <a:pt x="112" y="91"/>
                  </a:lnTo>
                  <a:lnTo>
                    <a:pt x="118" y="86"/>
                  </a:lnTo>
                  <a:lnTo>
                    <a:pt x="122" y="81"/>
                  </a:lnTo>
                  <a:lnTo>
                    <a:pt x="125" y="75"/>
                  </a:lnTo>
                  <a:lnTo>
                    <a:pt x="127" y="70"/>
                  </a:lnTo>
                  <a:lnTo>
                    <a:pt x="129" y="66"/>
                  </a:lnTo>
                  <a:lnTo>
                    <a:pt x="129" y="63"/>
                  </a:lnTo>
                  <a:lnTo>
                    <a:pt x="128" y="61"/>
                  </a:lnTo>
                  <a:lnTo>
                    <a:pt x="126" y="61"/>
                  </a:lnTo>
                  <a:lnTo>
                    <a:pt x="123" y="62"/>
                  </a:lnTo>
                  <a:lnTo>
                    <a:pt x="122" y="64"/>
                  </a:lnTo>
                  <a:lnTo>
                    <a:pt x="117" y="75"/>
                  </a:lnTo>
                  <a:lnTo>
                    <a:pt x="112" y="83"/>
                  </a:lnTo>
                  <a:lnTo>
                    <a:pt x="106" y="88"/>
                  </a:lnTo>
                  <a:lnTo>
                    <a:pt x="99" y="90"/>
                  </a:lnTo>
                  <a:lnTo>
                    <a:pt x="95" y="88"/>
                  </a:lnTo>
                  <a:lnTo>
                    <a:pt x="94" y="82"/>
                  </a:lnTo>
                  <a:lnTo>
                    <a:pt x="94" y="79"/>
                  </a:lnTo>
                  <a:lnTo>
                    <a:pt x="95" y="76"/>
                  </a:lnTo>
                  <a:lnTo>
                    <a:pt x="97" y="71"/>
                  </a:lnTo>
                  <a:lnTo>
                    <a:pt x="99" y="65"/>
                  </a:lnTo>
                  <a:lnTo>
                    <a:pt x="102" y="58"/>
                  </a:lnTo>
                  <a:lnTo>
                    <a:pt x="106" y="47"/>
                  </a:lnTo>
                  <a:lnTo>
                    <a:pt x="109" y="35"/>
                  </a:lnTo>
                  <a:lnTo>
                    <a:pt x="110" y="24"/>
                  </a:lnTo>
                  <a:lnTo>
                    <a:pt x="109" y="18"/>
                  </a:lnTo>
                  <a:lnTo>
                    <a:pt x="108" y="12"/>
                  </a:lnTo>
                  <a:lnTo>
                    <a:pt x="105" y="8"/>
                  </a:lnTo>
                  <a:lnTo>
                    <a:pt x="101" y="5"/>
                  </a:lnTo>
                  <a:lnTo>
                    <a:pt x="96" y="3"/>
                  </a:lnTo>
                  <a:lnTo>
                    <a:pt x="92" y="1"/>
                  </a:lnTo>
                  <a:lnTo>
                    <a:pt x="87" y="1"/>
                  </a:lnTo>
                  <a:lnTo>
                    <a:pt x="83" y="0"/>
                  </a:lnTo>
                  <a:lnTo>
                    <a:pt x="71" y="2"/>
                  </a:lnTo>
                  <a:lnTo>
                    <a:pt x="61" y="7"/>
                  </a:lnTo>
                  <a:lnTo>
                    <a:pt x="53" y="13"/>
                  </a:lnTo>
                  <a:lnTo>
                    <a:pt x="47" y="20"/>
                  </a:lnTo>
                  <a:lnTo>
                    <a:pt x="44" y="10"/>
                  </a:lnTo>
                  <a:lnTo>
                    <a:pt x="39" y="5"/>
                  </a:lnTo>
                  <a:lnTo>
                    <a:pt x="32" y="1"/>
                  </a:lnTo>
                  <a:lnTo>
                    <a:pt x="25" y="0"/>
                  </a:lnTo>
                  <a:lnTo>
                    <a:pt x="19" y="2"/>
                  </a:lnTo>
                  <a:lnTo>
                    <a:pt x="14" y="4"/>
                  </a:lnTo>
                  <a:lnTo>
                    <a:pt x="11" y="8"/>
                  </a:lnTo>
                  <a:lnTo>
                    <a:pt x="8" y="12"/>
                  </a:lnTo>
                  <a:lnTo>
                    <a:pt x="5" y="18"/>
                  </a:lnTo>
                  <a:lnTo>
                    <a:pt x="3" y="25"/>
                  </a:lnTo>
                  <a:lnTo>
                    <a:pt x="1" y="30"/>
                  </a:lnTo>
                  <a:lnTo>
                    <a:pt x="0" y="33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6" y="35"/>
                  </a:lnTo>
                  <a:lnTo>
                    <a:pt x="7" y="34"/>
                  </a:lnTo>
                  <a:lnTo>
                    <a:pt x="8" y="33"/>
                  </a:lnTo>
                  <a:lnTo>
                    <a:pt x="9" y="29"/>
                  </a:lnTo>
                  <a:lnTo>
                    <a:pt x="11" y="20"/>
                  </a:lnTo>
                  <a:lnTo>
                    <a:pt x="14" y="13"/>
                  </a:lnTo>
                  <a:lnTo>
                    <a:pt x="19" y="8"/>
                  </a:lnTo>
                  <a:lnTo>
                    <a:pt x="24" y="6"/>
                  </a:lnTo>
                  <a:lnTo>
                    <a:pt x="27" y="7"/>
                  </a:lnTo>
                  <a:lnTo>
                    <a:pt x="30" y="9"/>
                  </a:lnTo>
                  <a:lnTo>
                    <a:pt x="31" y="13"/>
                  </a:lnTo>
                  <a:lnTo>
                    <a:pt x="31" y="17"/>
                  </a:lnTo>
                  <a:lnTo>
                    <a:pt x="30" y="25"/>
                  </a:lnTo>
                  <a:lnTo>
                    <a:pt x="28" y="34"/>
                  </a:lnTo>
                  <a:lnTo>
                    <a:pt x="25" y="44"/>
                  </a:lnTo>
                  <a:lnTo>
                    <a:pt x="23" y="53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59"/>
            <p:cNvSpPr>
              <a:spLocks noChangeAspect="1"/>
            </p:cNvSpPr>
            <p:nvPr/>
          </p:nvSpPr>
          <p:spPr bwMode="auto">
            <a:xfrm>
              <a:off x="1126" y="379"/>
              <a:ext cx="35" cy="90"/>
            </a:xfrm>
            <a:custGeom>
              <a:avLst/>
              <a:gdLst>
                <a:gd name="T0" fmla="*/ 35 w 35"/>
                <a:gd name="T1" fmla="*/ 32 h 90"/>
                <a:gd name="T2" fmla="*/ 34 w 35"/>
                <a:gd name="T3" fmla="*/ 18 h 90"/>
                <a:gd name="T4" fmla="*/ 30 w 35"/>
                <a:gd name="T5" fmla="*/ 8 h 90"/>
                <a:gd name="T6" fmla="*/ 24 w 35"/>
                <a:gd name="T7" fmla="*/ 2 h 90"/>
                <a:gd name="T8" fmla="*/ 16 w 35"/>
                <a:gd name="T9" fmla="*/ 0 h 90"/>
                <a:gd name="T10" fmla="*/ 9 w 35"/>
                <a:gd name="T11" fmla="*/ 1 h 90"/>
                <a:gd name="T12" fmla="*/ 4 w 35"/>
                <a:gd name="T13" fmla="*/ 5 h 90"/>
                <a:gd name="T14" fmla="*/ 1 w 35"/>
                <a:gd name="T15" fmla="*/ 10 h 90"/>
                <a:gd name="T16" fmla="*/ 0 w 35"/>
                <a:gd name="T17" fmla="*/ 16 h 90"/>
                <a:gd name="T18" fmla="*/ 1 w 35"/>
                <a:gd name="T19" fmla="*/ 22 h 90"/>
                <a:gd name="T20" fmla="*/ 4 w 35"/>
                <a:gd name="T21" fmla="*/ 27 h 90"/>
                <a:gd name="T22" fmla="*/ 9 w 35"/>
                <a:gd name="T23" fmla="*/ 31 h 90"/>
                <a:gd name="T24" fmla="*/ 16 w 35"/>
                <a:gd name="T25" fmla="*/ 32 h 90"/>
                <a:gd name="T26" fmla="*/ 21 w 35"/>
                <a:gd name="T27" fmla="*/ 31 h 90"/>
                <a:gd name="T28" fmla="*/ 26 w 35"/>
                <a:gd name="T29" fmla="*/ 28 h 90"/>
                <a:gd name="T30" fmla="*/ 28 w 35"/>
                <a:gd name="T31" fmla="*/ 27 h 90"/>
                <a:gd name="T32" fmla="*/ 28 w 35"/>
                <a:gd name="T33" fmla="*/ 28 h 90"/>
                <a:gd name="T34" fmla="*/ 29 w 35"/>
                <a:gd name="T35" fmla="*/ 32 h 90"/>
                <a:gd name="T36" fmla="*/ 27 w 35"/>
                <a:gd name="T37" fmla="*/ 48 h 90"/>
                <a:gd name="T38" fmla="*/ 22 w 35"/>
                <a:gd name="T39" fmla="*/ 62 h 90"/>
                <a:gd name="T40" fmla="*/ 16 w 35"/>
                <a:gd name="T41" fmla="*/ 73 h 90"/>
                <a:gd name="T42" fmla="*/ 8 w 35"/>
                <a:gd name="T43" fmla="*/ 82 h 90"/>
                <a:gd name="T44" fmla="*/ 5 w 35"/>
                <a:gd name="T45" fmla="*/ 86 h 90"/>
                <a:gd name="T46" fmla="*/ 5 w 35"/>
                <a:gd name="T47" fmla="*/ 87 h 90"/>
                <a:gd name="T48" fmla="*/ 6 w 35"/>
                <a:gd name="T49" fmla="*/ 89 h 90"/>
                <a:gd name="T50" fmla="*/ 8 w 35"/>
                <a:gd name="T51" fmla="*/ 90 h 90"/>
                <a:gd name="T52" fmla="*/ 14 w 35"/>
                <a:gd name="T53" fmla="*/ 86 h 90"/>
                <a:gd name="T54" fmla="*/ 23 w 35"/>
                <a:gd name="T55" fmla="*/ 74 h 90"/>
                <a:gd name="T56" fmla="*/ 31 w 35"/>
                <a:gd name="T57" fmla="*/ 56 h 90"/>
                <a:gd name="T58" fmla="*/ 35 w 35"/>
                <a:gd name="T59" fmla="*/ 3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90">
                  <a:moveTo>
                    <a:pt x="35" y="32"/>
                  </a:moveTo>
                  <a:lnTo>
                    <a:pt x="34" y="18"/>
                  </a:lnTo>
                  <a:lnTo>
                    <a:pt x="30" y="8"/>
                  </a:lnTo>
                  <a:lnTo>
                    <a:pt x="24" y="2"/>
                  </a:lnTo>
                  <a:lnTo>
                    <a:pt x="16" y="0"/>
                  </a:lnTo>
                  <a:lnTo>
                    <a:pt x="9" y="1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6"/>
                  </a:lnTo>
                  <a:lnTo>
                    <a:pt x="1" y="22"/>
                  </a:lnTo>
                  <a:lnTo>
                    <a:pt x="4" y="27"/>
                  </a:lnTo>
                  <a:lnTo>
                    <a:pt x="9" y="31"/>
                  </a:lnTo>
                  <a:lnTo>
                    <a:pt x="16" y="32"/>
                  </a:lnTo>
                  <a:lnTo>
                    <a:pt x="21" y="31"/>
                  </a:lnTo>
                  <a:lnTo>
                    <a:pt x="26" y="28"/>
                  </a:lnTo>
                  <a:lnTo>
                    <a:pt x="28" y="27"/>
                  </a:lnTo>
                  <a:lnTo>
                    <a:pt x="28" y="28"/>
                  </a:lnTo>
                  <a:lnTo>
                    <a:pt x="29" y="32"/>
                  </a:lnTo>
                  <a:lnTo>
                    <a:pt x="27" y="48"/>
                  </a:lnTo>
                  <a:lnTo>
                    <a:pt x="22" y="62"/>
                  </a:lnTo>
                  <a:lnTo>
                    <a:pt x="16" y="73"/>
                  </a:lnTo>
                  <a:lnTo>
                    <a:pt x="8" y="82"/>
                  </a:lnTo>
                  <a:lnTo>
                    <a:pt x="5" y="86"/>
                  </a:lnTo>
                  <a:lnTo>
                    <a:pt x="5" y="87"/>
                  </a:lnTo>
                  <a:lnTo>
                    <a:pt x="6" y="89"/>
                  </a:lnTo>
                  <a:lnTo>
                    <a:pt x="8" y="90"/>
                  </a:lnTo>
                  <a:lnTo>
                    <a:pt x="14" y="86"/>
                  </a:lnTo>
                  <a:lnTo>
                    <a:pt x="23" y="74"/>
                  </a:lnTo>
                  <a:lnTo>
                    <a:pt x="31" y="56"/>
                  </a:lnTo>
                  <a:lnTo>
                    <a:pt x="35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" name="Freeform 60"/>
            <p:cNvSpPr>
              <a:spLocks noChangeAspect="1"/>
            </p:cNvSpPr>
            <p:nvPr/>
          </p:nvSpPr>
          <p:spPr bwMode="auto">
            <a:xfrm>
              <a:off x="1243" y="278"/>
              <a:ext cx="149" cy="136"/>
            </a:xfrm>
            <a:custGeom>
              <a:avLst/>
              <a:gdLst>
                <a:gd name="T0" fmla="*/ 92 w 149"/>
                <a:gd name="T1" fmla="*/ 38 h 136"/>
                <a:gd name="T2" fmla="*/ 96 w 149"/>
                <a:gd name="T3" fmla="*/ 27 h 136"/>
                <a:gd name="T4" fmla="*/ 103 w 149"/>
                <a:gd name="T5" fmla="*/ 16 h 136"/>
                <a:gd name="T6" fmla="*/ 114 w 149"/>
                <a:gd name="T7" fmla="*/ 8 h 136"/>
                <a:gd name="T8" fmla="*/ 123 w 149"/>
                <a:gd name="T9" fmla="*/ 6 h 136"/>
                <a:gd name="T10" fmla="*/ 131 w 149"/>
                <a:gd name="T11" fmla="*/ 8 h 136"/>
                <a:gd name="T12" fmla="*/ 130 w 149"/>
                <a:gd name="T13" fmla="*/ 13 h 136"/>
                <a:gd name="T14" fmla="*/ 123 w 149"/>
                <a:gd name="T15" fmla="*/ 21 h 136"/>
                <a:gd name="T16" fmla="*/ 122 w 149"/>
                <a:gd name="T17" fmla="*/ 30 h 136"/>
                <a:gd name="T18" fmla="*/ 128 w 149"/>
                <a:gd name="T19" fmla="*/ 36 h 136"/>
                <a:gd name="T20" fmla="*/ 138 w 149"/>
                <a:gd name="T21" fmla="*/ 36 h 136"/>
                <a:gd name="T22" fmla="*/ 148 w 149"/>
                <a:gd name="T23" fmla="*/ 28 h 136"/>
                <a:gd name="T24" fmla="*/ 146 w 149"/>
                <a:gd name="T25" fmla="*/ 10 h 136"/>
                <a:gd name="T26" fmla="*/ 130 w 149"/>
                <a:gd name="T27" fmla="*/ 1 h 136"/>
                <a:gd name="T28" fmla="*/ 109 w 149"/>
                <a:gd name="T29" fmla="*/ 2 h 136"/>
                <a:gd name="T30" fmla="*/ 94 w 149"/>
                <a:gd name="T31" fmla="*/ 16 h 136"/>
                <a:gd name="T32" fmla="*/ 83 w 149"/>
                <a:gd name="T33" fmla="*/ 11 h 136"/>
                <a:gd name="T34" fmla="*/ 65 w 149"/>
                <a:gd name="T35" fmla="*/ 1 h 136"/>
                <a:gd name="T36" fmla="*/ 37 w 149"/>
                <a:gd name="T37" fmla="*/ 6 h 136"/>
                <a:gd name="T38" fmla="*/ 12 w 149"/>
                <a:gd name="T39" fmla="*/ 36 h 136"/>
                <a:gd name="T40" fmla="*/ 10 w 149"/>
                <a:gd name="T41" fmla="*/ 49 h 136"/>
                <a:gd name="T42" fmla="*/ 15 w 149"/>
                <a:gd name="T43" fmla="*/ 49 h 136"/>
                <a:gd name="T44" fmla="*/ 21 w 149"/>
                <a:gd name="T45" fmla="*/ 35 h 136"/>
                <a:gd name="T46" fmla="*/ 31 w 149"/>
                <a:gd name="T47" fmla="*/ 19 h 136"/>
                <a:gd name="T48" fmla="*/ 42 w 149"/>
                <a:gd name="T49" fmla="*/ 10 h 136"/>
                <a:gd name="T50" fmla="*/ 52 w 149"/>
                <a:gd name="T51" fmla="*/ 7 h 136"/>
                <a:gd name="T52" fmla="*/ 62 w 149"/>
                <a:gd name="T53" fmla="*/ 7 h 136"/>
                <a:gd name="T54" fmla="*/ 71 w 149"/>
                <a:gd name="T55" fmla="*/ 16 h 136"/>
                <a:gd name="T56" fmla="*/ 72 w 149"/>
                <a:gd name="T57" fmla="*/ 36 h 136"/>
                <a:gd name="T58" fmla="*/ 64 w 149"/>
                <a:gd name="T59" fmla="*/ 71 h 136"/>
                <a:gd name="T60" fmla="*/ 52 w 149"/>
                <a:gd name="T61" fmla="*/ 111 h 136"/>
                <a:gd name="T62" fmla="*/ 37 w 149"/>
                <a:gd name="T63" fmla="*/ 128 h 136"/>
                <a:gd name="T64" fmla="*/ 26 w 149"/>
                <a:gd name="T65" fmla="*/ 130 h 136"/>
                <a:gd name="T66" fmla="*/ 18 w 149"/>
                <a:gd name="T67" fmla="*/ 128 h 136"/>
                <a:gd name="T68" fmla="*/ 18 w 149"/>
                <a:gd name="T69" fmla="*/ 124 h 136"/>
                <a:gd name="T70" fmla="*/ 26 w 149"/>
                <a:gd name="T71" fmla="*/ 115 h 136"/>
                <a:gd name="T72" fmla="*/ 26 w 149"/>
                <a:gd name="T73" fmla="*/ 104 h 136"/>
                <a:gd name="T74" fmla="*/ 20 w 149"/>
                <a:gd name="T75" fmla="*/ 100 h 136"/>
                <a:gd name="T76" fmla="*/ 10 w 149"/>
                <a:gd name="T77" fmla="*/ 100 h 136"/>
                <a:gd name="T78" fmla="*/ 1 w 149"/>
                <a:gd name="T79" fmla="*/ 110 h 136"/>
                <a:gd name="T80" fmla="*/ 2 w 149"/>
                <a:gd name="T81" fmla="*/ 126 h 136"/>
                <a:gd name="T82" fmla="*/ 18 w 149"/>
                <a:gd name="T83" fmla="*/ 135 h 136"/>
                <a:gd name="T84" fmla="*/ 35 w 149"/>
                <a:gd name="T85" fmla="*/ 135 h 136"/>
                <a:gd name="T86" fmla="*/ 46 w 149"/>
                <a:gd name="T87" fmla="*/ 130 h 136"/>
                <a:gd name="T88" fmla="*/ 54 w 149"/>
                <a:gd name="T89" fmla="*/ 121 h 136"/>
                <a:gd name="T90" fmla="*/ 59 w 149"/>
                <a:gd name="T91" fmla="*/ 115 h 136"/>
                <a:gd name="T92" fmla="*/ 63 w 149"/>
                <a:gd name="T93" fmla="*/ 122 h 136"/>
                <a:gd name="T94" fmla="*/ 80 w 149"/>
                <a:gd name="T95" fmla="*/ 134 h 136"/>
                <a:gd name="T96" fmla="*/ 113 w 149"/>
                <a:gd name="T97" fmla="*/ 130 h 136"/>
                <a:gd name="T98" fmla="*/ 137 w 149"/>
                <a:gd name="T99" fmla="*/ 100 h 136"/>
                <a:gd name="T100" fmla="*/ 139 w 149"/>
                <a:gd name="T101" fmla="*/ 87 h 136"/>
                <a:gd name="T102" fmla="*/ 134 w 149"/>
                <a:gd name="T103" fmla="*/ 88 h 136"/>
                <a:gd name="T104" fmla="*/ 128 w 149"/>
                <a:gd name="T105" fmla="*/ 101 h 136"/>
                <a:gd name="T106" fmla="*/ 118 w 149"/>
                <a:gd name="T107" fmla="*/ 117 h 136"/>
                <a:gd name="T108" fmla="*/ 107 w 149"/>
                <a:gd name="T109" fmla="*/ 126 h 136"/>
                <a:gd name="T110" fmla="*/ 97 w 149"/>
                <a:gd name="T111" fmla="*/ 129 h 136"/>
                <a:gd name="T112" fmla="*/ 85 w 149"/>
                <a:gd name="T113" fmla="*/ 128 h 136"/>
                <a:gd name="T114" fmla="*/ 77 w 149"/>
                <a:gd name="T115" fmla="*/ 117 h 136"/>
                <a:gd name="T116" fmla="*/ 76 w 149"/>
                <a:gd name="T117" fmla="*/ 105 h 136"/>
                <a:gd name="T118" fmla="*/ 79 w 149"/>
                <a:gd name="T119" fmla="*/ 92 h 136"/>
                <a:gd name="T120" fmla="*/ 91 w 149"/>
                <a:gd name="T121" fmla="*/ 4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9" h="136">
                  <a:moveTo>
                    <a:pt x="91" y="42"/>
                  </a:moveTo>
                  <a:lnTo>
                    <a:pt x="92" y="38"/>
                  </a:lnTo>
                  <a:lnTo>
                    <a:pt x="94" y="33"/>
                  </a:lnTo>
                  <a:lnTo>
                    <a:pt x="96" y="27"/>
                  </a:lnTo>
                  <a:lnTo>
                    <a:pt x="99" y="21"/>
                  </a:lnTo>
                  <a:lnTo>
                    <a:pt x="103" y="16"/>
                  </a:lnTo>
                  <a:lnTo>
                    <a:pt x="108" y="11"/>
                  </a:lnTo>
                  <a:lnTo>
                    <a:pt x="114" y="8"/>
                  </a:lnTo>
                  <a:lnTo>
                    <a:pt x="121" y="6"/>
                  </a:lnTo>
                  <a:lnTo>
                    <a:pt x="123" y="6"/>
                  </a:lnTo>
                  <a:lnTo>
                    <a:pt x="127" y="7"/>
                  </a:lnTo>
                  <a:lnTo>
                    <a:pt x="131" y="8"/>
                  </a:lnTo>
                  <a:lnTo>
                    <a:pt x="136" y="10"/>
                  </a:lnTo>
                  <a:lnTo>
                    <a:pt x="130" y="13"/>
                  </a:lnTo>
                  <a:lnTo>
                    <a:pt x="126" y="16"/>
                  </a:lnTo>
                  <a:lnTo>
                    <a:pt x="123" y="21"/>
                  </a:lnTo>
                  <a:lnTo>
                    <a:pt x="122" y="27"/>
                  </a:lnTo>
                  <a:lnTo>
                    <a:pt x="122" y="30"/>
                  </a:lnTo>
                  <a:lnTo>
                    <a:pt x="124" y="34"/>
                  </a:lnTo>
                  <a:lnTo>
                    <a:pt x="128" y="36"/>
                  </a:lnTo>
                  <a:lnTo>
                    <a:pt x="133" y="37"/>
                  </a:lnTo>
                  <a:lnTo>
                    <a:pt x="138" y="36"/>
                  </a:lnTo>
                  <a:lnTo>
                    <a:pt x="144" y="33"/>
                  </a:lnTo>
                  <a:lnTo>
                    <a:pt x="148" y="28"/>
                  </a:lnTo>
                  <a:lnTo>
                    <a:pt x="149" y="20"/>
                  </a:lnTo>
                  <a:lnTo>
                    <a:pt x="146" y="10"/>
                  </a:lnTo>
                  <a:lnTo>
                    <a:pt x="139" y="4"/>
                  </a:lnTo>
                  <a:lnTo>
                    <a:pt x="130" y="1"/>
                  </a:lnTo>
                  <a:lnTo>
                    <a:pt x="121" y="0"/>
                  </a:lnTo>
                  <a:lnTo>
                    <a:pt x="109" y="2"/>
                  </a:lnTo>
                  <a:lnTo>
                    <a:pt x="100" y="9"/>
                  </a:lnTo>
                  <a:lnTo>
                    <a:pt x="94" y="16"/>
                  </a:lnTo>
                  <a:lnTo>
                    <a:pt x="90" y="23"/>
                  </a:lnTo>
                  <a:lnTo>
                    <a:pt x="83" y="11"/>
                  </a:lnTo>
                  <a:lnTo>
                    <a:pt x="74" y="4"/>
                  </a:lnTo>
                  <a:lnTo>
                    <a:pt x="65" y="1"/>
                  </a:lnTo>
                  <a:lnTo>
                    <a:pt x="57" y="0"/>
                  </a:lnTo>
                  <a:lnTo>
                    <a:pt x="37" y="6"/>
                  </a:lnTo>
                  <a:lnTo>
                    <a:pt x="21" y="20"/>
                  </a:lnTo>
                  <a:lnTo>
                    <a:pt x="12" y="36"/>
                  </a:lnTo>
                  <a:lnTo>
                    <a:pt x="9" y="46"/>
                  </a:lnTo>
                  <a:lnTo>
                    <a:pt x="10" y="49"/>
                  </a:lnTo>
                  <a:lnTo>
                    <a:pt x="13" y="49"/>
                  </a:lnTo>
                  <a:lnTo>
                    <a:pt x="15" y="49"/>
                  </a:lnTo>
                  <a:lnTo>
                    <a:pt x="16" y="46"/>
                  </a:lnTo>
                  <a:lnTo>
                    <a:pt x="21" y="35"/>
                  </a:lnTo>
                  <a:lnTo>
                    <a:pt x="26" y="26"/>
                  </a:lnTo>
                  <a:lnTo>
                    <a:pt x="31" y="19"/>
                  </a:lnTo>
                  <a:lnTo>
                    <a:pt x="37" y="14"/>
                  </a:lnTo>
                  <a:lnTo>
                    <a:pt x="42" y="10"/>
                  </a:lnTo>
                  <a:lnTo>
                    <a:pt x="48" y="8"/>
                  </a:lnTo>
                  <a:lnTo>
                    <a:pt x="52" y="7"/>
                  </a:lnTo>
                  <a:lnTo>
                    <a:pt x="57" y="6"/>
                  </a:lnTo>
                  <a:lnTo>
                    <a:pt x="62" y="7"/>
                  </a:lnTo>
                  <a:lnTo>
                    <a:pt x="67" y="10"/>
                  </a:lnTo>
                  <a:lnTo>
                    <a:pt x="71" y="16"/>
                  </a:lnTo>
                  <a:lnTo>
                    <a:pt x="73" y="27"/>
                  </a:lnTo>
                  <a:lnTo>
                    <a:pt x="72" y="36"/>
                  </a:lnTo>
                  <a:lnTo>
                    <a:pt x="69" y="50"/>
                  </a:lnTo>
                  <a:lnTo>
                    <a:pt x="64" y="71"/>
                  </a:lnTo>
                  <a:lnTo>
                    <a:pt x="57" y="98"/>
                  </a:lnTo>
                  <a:lnTo>
                    <a:pt x="52" y="111"/>
                  </a:lnTo>
                  <a:lnTo>
                    <a:pt x="46" y="121"/>
                  </a:lnTo>
                  <a:lnTo>
                    <a:pt x="37" y="128"/>
                  </a:lnTo>
                  <a:lnTo>
                    <a:pt x="28" y="130"/>
                  </a:lnTo>
                  <a:lnTo>
                    <a:pt x="26" y="130"/>
                  </a:lnTo>
                  <a:lnTo>
                    <a:pt x="22" y="129"/>
                  </a:lnTo>
                  <a:lnTo>
                    <a:pt x="18" y="128"/>
                  </a:lnTo>
                  <a:lnTo>
                    <a:pt x="13" y="126"/>
                  </a:lnTo>
                  <a:lnTo>
                    <a:pt x="18" y="124"/>
                  </a:lnTo>
                  <a:lnTo>
                    <a:pt x="23" y="120"/>
                  </a:lnTo>
                  <a:lnTo>
                    <a:pt x="26" y="115"/>
                  </a:lnTo>
                  <a:lnTo>
                    <a:pt x="27" y="109"/>
                  </a:lnTo>
                  <a:lnTo>
                    <a:pt x="26" y="104"/>
                  </a:lnTo>
                  <a:lnTo>
                    <a:pt x="23" y="101"/>
                  </a:lnTo>
                  <a:lnTo>
                    <a:pt x="20" y="100"/>
                  </a:lnTo>
                  <a:lnTo>
                    <a:pt x="16" y="99"/>
                  </a:lnTo>
                  <a:lnTo>
                    <a:pt x="10" y="100"/>
                  </a:lnTo>
                  <a:lnTo>
                    <a:pt x="5" y="104"/>
                  </a:lnTo>
                  <a:lnTo>
                    <a:pt x="1" y="110"/>
                  </a:lnTo>
                  <a:lnTo>
                    <a:pt x="0" y="117"/>
                  </a:lnTo>
                  <a:lnTo>
                    <a:pt x="2" y="126"/>
                  </a:lnTo>
                  <a:lnTo>
                    <a:pt x="9" y="132"/>
                  </a:lnTo>
                  <a:lnTo>
                    <a:pt x="18" y="135"/>
                  </a:lnTo>
                  <a:lnTo>
                    <a:pt x="28" y="136"/>
                  </a:lnTo>
                  <a:lnTo>
                    <a:pt x="35" y="135"/>
                  </a:lnTo>
                  <a:lnTo>
                    <a:pt x="41" y="133"/>
                  </a:lnTo>
                  <a:lnTo>
                    <a:pt x="46" y="130"/>
                  </a:lnTo>
                  <a:lnTo>
                    <a:pt x="51" y="126"/>
                  </a:lnTo>
                  <a:lnTo>
                    <a:pt x="54" y="121"/>
                  </a:lnTo>
                  <a:lnTo>
                    <a:pt x="57" y="118"/>
                  </a:lnTo>
                  <a:lnTo>
                    <a:pt x="59" y="115"/>
                  </a:lnTo>
                  <a:lnTo>
                    <a:pt x="59" y="114"/>
                  </a:lnTo>
                  <a:lnTo>
                    <a:pt x="63" y="122"/>
                  </a:lnTo>
                  <a:lnTo>
                    <a:pt x="70" y="129"/>
                  </a:lnTo>
                  <a:lnTo>
                    <a:pt x="80" y="134"/>
                  </a:lnTo>
                  <a:lnTo>
                    <a:pt x="92" y="136"/>
                  </a:lnTo>
                  <a:lnTo>
                    <a:pt x="113" y="130"/>
                  </a:lnTo>
                  <a:lnTo>
                    <a:pt x="127" y="116"/>
                  </a:lnTo>
                  <a:lnTo>
                    <a:pt x="137" y="100"/>
                  </a:lnTo>
                  <a:lnTo>
                    <a:pt x="140" y="90"/>
                  </a:lnTo>
                  <a:lnTo>
                    <a:pt x="139" y="87"/>
                  </a:lnTo>
                  <a:lnTo>
                    <a:pt x="136" y="87"/>
                  </a:lnTo>
                  <a:lnTo>
                    <a:pt x="134" y="88"/>
                  </a:lnTo>
                  <a:lnTo>
                    <a:pt x="133" y="90"/>
                  </a:lnTo>
                  <a:lnTo>
                    <a:pt x="128" y="101"/>
                  </a:lnTo>
                  <a:lnTo>
                    <a:pt x="123" y="110"/>
                  </a:lnTo>
                  <a:lnTo>
                    <a:pt x="118" y="117"/>
                  </a:lnTo>
                  <a:lnTo>
                    <a:pt x="112" y="122"/>
                  </a:lnTo>
                  <a:lnTo>
                    <a:pt x="107" y="126"/>
                  </a:lnTo>
                  <a:lnTo>
                    <a:pt x="101" y="128"/>
                  </a:lnTo>
                  <a:lnTo>
                    <a:pt x="97" y="129"/>
                  </a:lnTo>
                  <a:lnTo>
                    <a:pt x="92" y="130"/>
                  </a:lnTo>
                  <a:lnTo>
                    <a:pt x="85" y="128"/>
                  </a:lnTo>
                  <a:lnTo>
                    <a:pt x="80" y="124"/>
                  </a:lnTo>
                  <a:lnTo>
                    <a:pt x="77" y="117"/>
                  </a:lnTo>
                  <a:lnTo>
                    <a:pt x="76" y="110"/>
                  </a:lnTo>
                  <a:lnTo>
                    <a:pt x="76" y="105"/>
                  </a:lnTo>
                  <a:lnTo>
                    <a:pt x="77" y="99"/>
                  </a:lnTo>
                  <a:lnTo>
                    <a:pt x="79" y="92"/>
                  </a:lnTo>
                  <a:lnTo>
                    <a:pt x="81" y="83"/>
                  </a:lnTo>
                  <a:lnTo>
                    <a:pt x="91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6" name="Freeform 61"/>
            <p:cNvSpPr>
              <a:spLocks noChangeAspect="1"/>
            </p:cNvSpPr>
            <p:nvPr/>
          </p:nvSpPr>
          <p:spPr bwMode="auto">
            <a:xfrm>
              <a:off x="1432" y="379"/>
              <a:ext cx="35" cy="90"/>
            </a:xfrm>
            <a:custGeom>
              <a:avLst/>
              <a:gdLst>
                <a:gd name="T0" fmla="*/ 35 w 35"/>
                <a:gd name="T1" fmla="*/ 32 h 90"/>
                <a:gd name="T2" fmla="*/ 33 w 35"/>
                <a:gd name="T3" fmla="*/ 18 h 90"/>
                <a:gd name="T4" fmla="*/ 30 w 35"/>
                <a:gd name="T5" fmla="*/ 8 h 90"/>
                <a:gd name="T6" fmla="*/ 23 w 35"/>
                <a:gd name="T7" fmla="*/ 2 h 90"/>
                <a:gd name="T8" fmla="*/ 16 w 35"/>
                <a:gd name="T9" fmla="*/ 0 h 90"/>
                <a:gd name="T10" fmla="*/ 9 w 35"/>
                <a:gd name="T11" fmla="*/ 1 h 90"/>
                <a:gd name="T12" fmla="*/ 4 w 35"/>
                <a:gd name="T13" fmla="*/ 5 h 90"/>
                <a:gd name="T14" fmla="*/ 1 w 35"/>
                <a:gd name="T15" fmla="*/ 10 h 90"/>
                <a:gd name="T16" fmla="*/ 0 w 35"/>
                <a:gd name="T17" fmla="*/ 16 h 90"/>
                <a:gd name="T18" fmla="*/ 1 w 35"/>
                <a:gd name="T19" fmla="*/ 22 h 90"/>
                <a:gd name="T20" fmla="*/ 4 w 35"/>
                <a:gd name="T21" fmla="*/ 27 h 90"/>
                <a:gd name="T22" fmla="*/ 9 w 35"/>
                <a:gd name="T23" fmla="*/ 31 h 90"/>
                <a:gd name="T24" fmla="*/ 16 w 35"/>
                <a:gd name="T25" fmla="*/ 32 h 90"/>
                <a:gd name="T26" fmla="*/ 21 w 35"/>
                <a:gd name="T27" fmla="*/ 31 h 90"/>
                <a:gd name="T28" fmla="*/ 26 w 35"/>
                <a:gd name="T29" fmla="*/ 28 h 90"/>
                <a:gd name="T30" fmla="*/ 28 w 35"/>
                <a:gd name="T31" fmla="*/ 27 h 90"/>
                <a:gd name="T32" fmla="*/ 28 w 35"/>
                <a:gd name="T33" fmla="*/ 28 h 90"/>
                <a:gd name="T34" fmla="*/ 28 w 35"/>
                <a:gd name="T35" fmla="*/ 32 h 90"/>
                <a:gd name="T36" fmla="*/ 26 w 35"/>
                <a:gd name="T37" fmla="*/ 48 h 90"/>
                <a:gd name="T38" fmla="*/ 22 w 35"/>
                <a:gd name="T39" fmla="*/ 62 h 90"/>
                <a:gd name="T40" fmla="*/ 15 w 35"/>
                <a:gd name="T41" fmla="*/ 73 h 90"/>
                <a:gd name="T42" fmla="*/ 8 w 35"/>
                <a:gd name="T43" fmla="*/ 82 h 90"/>
                <a:gd name="T44" fmla="*/ 5 w 35"/>
                <a:gd name="T45" fmla="*/ 86 h 90"/>
                <a:gd name="T46" fmla="*/ 4 w 35"/>
                <a:gd name="T47" fmla="*/ 87 h 90"/>
                <a:gd name="T48" fmla="*/ 5 w 35"/>
                <a:gd name="T49" fmla="*/ 89 h 90"/>
                <a:gd name="T50" fmla="*/ 7 w 35"/>
                <a:gd name="T51" fmla="*/ 90 h 90"/>
                <a:gd name="T52" fmla="*/ 13 w 35"/>
                <a:gd name="T53" fmla="*/ 86 h 90"/>
                <a:gd name="T54" fmla="*/ 22 w 35"/>
                <a:gd name="T55" fmla="*/ 74 h 90"/>
                <a:gd name="T56" fmla="*/ 31 w 35"/>
                <a:gd name="T57" fmla="*/ 56 h 90"/>
                <a:gd name="T58" fmla="*/ 35 w 35"/>
                <a:gd name="T59" fmla="*/ 3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90">
                  <a:moveTo>
                    <a:pt x="35" y="32"/>
                  </a:moveTo>
                  <a:lnTo>
                    <a:pt x="33" y="18"/>
                  </a:lnTo>
                  <a:lnTo>
                    <a:pt x="30" y="8"/>
                  </a:lnTo>
                  <a:lnTo>
                    <a:pt x="23" y="2"/>
                  </a:lnTo>
                  <a:lnTo>
                    <a:pt x="16" y="0"/>
                  </a:lnTo>
                  <a:lnTo>
                    <a:pt x="9" y="1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6"/>
                  </a:lnTo>
                  <a:lnTo>
                    <a:pt x="1" y="22"/>
                  </a:lnTo>
                  <a:lnTo>
                    <a:pt x="4" y="27"/>
                  </a:lnTo>
                  <a:lnTo>
                    <a:pt x="9" y="31"/>
                  </a:lnTo>
                  <a:lnTo>
                    <a:pt x="16" y="32"/>
                  </a:lnTo>
                  <a:lnTo>
                    <a:pt x="21" y="31"/>
                  </a:lnTo>
                  <a:lnTo>
                    <a:pt x="26" y="28"/>
                  </a:lnTo>
                  <a:lnTo>
                    <a:pt x="28" y="27"/>
                  </a:lnTo>
                  <a:lnTo>
                    <a:pt x="28" y="28"/>
                  </a:lnTo>
                  <a:lnTo>
                    <a:pt x="28" y="32"/>
                  </a:lnTo>
                  <a:lnTo>
                    <a:pt x="26" y="48"/>
                  </a:lnTo>
                  <a:lnTo>
                    <a:pt x="22" y="62"/>
                  </a:lnTo>
                  <a:lnTo>
                    <a:pt x="15" y="73"/>
                  </a:lnTo>
                  <a:lnTo>
                    <a:pt x="8" y="82"/>
                  </a:lnTo>
                  <a:lnTo>
                    <a:pt x="5" y="86"/>
                  </a:lnTo>
                  <a:lnTo>
                    <a:pt x="4" y="87"/>
                  </a:lnTo>
                  <a:lnTo>
                    <a:pt x="5" y="89"/>
                  </a:lnTo>
                  <a:lnTo>
                    <a:pt x="7" y="90"/>
                  </a:lnTo>
                  <a:lnTo>
                    <a:pt x="13" y="86"/>
                  </a:lnTo>
                  <a:lnTo>
                    <a:pt x="22" y="74"/>
                  </a:lnTo>
                  <a:lnTo>
                    <a:pt x="31" y="56"/>
                  </a:lnTo>
                  <a:lnTo>
                    <a:pt x="35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7" name="Freeform 62"/>
            <p:cNvSpPr>
              <a:spLocks noChangeAspect="1"/>
            </p:cNvSpPr>
            <p:nvPr/>
          </p:nvSpPr>
          <p:spPr bwMode="auto">
            <a:xfrm>
              <a:off x="1548" y="278"/>
              <a:ext cx="150" cy="136"/>
            </a:xfrm>
            <a:custGeom>
              <a:avLst/>
              <a:gdLst>
                <a:gd name="T0" fmla="*/ 93 w 150"/>
                <a:gd name="T1" fmla="*/ 38 h 136"/>
                <a:gd name="T2" fmla="*/ 96 w 150"/>
                <a:gd name="T3" fmla="*/ 27 h 136"/>
                <a:gd name="T4" fmla="*/ 103 w 150"/>
                <a:gd name="T5" fmla="*/ 16 h 136"/>
                <a:gd name="T6" fmla="*/ 114 w 150"/>
                <a:gd name="T7" fmla="*/ 8 h 136"/>
                <a:gd name="T8" fmla="*/ 124 w 150"/>
                <a:gd name="T9" fmla="*/ 6 h 136"/>
                <a:gd name="T10" fmla="*/ 132 w 150"/>
                <a:gd name="T11" fmla="*/ 8 h 136"/>
                <a:gd name="T12" fmla="*/ 131 w 150"/>
                <a:gd name="T13" fmla="*/ 13 h 136"/>
                <a:gd name="T14" fmla="*/ 123 w 150"/>
                <a:gd name="T15" fmla="*/ 21 h 136"/>
                <a:gd name="T16" fmla="*/ 123 w 150"/>
                <a:gd name="T17" fmla="*/ 30 h 136"/>
                <a:gd name="T18" fmla="*/ 128 w 150"/>
                <a:gd name="T19" fmla="*/ 36 h 136"/>
                <a:gd name="T20" fmla="*/ 139 w 150"/>
                <a:gd name="T21" fmla="*/ 36 h 136"/>
                <a:gd name="T22" fmla="*/ 148 w 150"/>
                <a:gd name="T23" fmla="*/ 28 h 136"/>
                <a:gd name="T24" fmla="*/ 147 w 150"/>
                <a:gd name="T25" fmla="*/ 10 h 136"/>
                <a:gd name="T26" fmla="*/ 131 w 150"/>
                <a:gd name="T27" fmla="*/ 1 h 136"/>
                <a:gd name="T28" fmla="*/ 110 w 150"/>
                <a:gd name="T29" fmla="*/ 2 h 136"/>
                <a:gd name="T30" fmla="*/ 94 w 150"/>
                <a:gd name="T31" fmla="*/ 16 h 136"/>
                <a:gd name="T32" fmla="*/ 83 w 150"/>
                <a:gd name="T33" fmla="*/ 11 h 136"/>
                <a:gd name="T34" fmla="*/ 66 w 150"/>
                <a:gd name="T35" fmla="*/ 1 h 136"/>
                <a:gd name="T36" fmla="*/ 37 w 150"/>
                <a:gd name="T37" fmla="*/ 6 h 136"/>
                <a:gd name="T38" fmla="*/ 13 w 150"/>
                <a:gd name="T39" fmla="*/ 36 h 136"/>
                <a:gd name="T40" fmla="*/ 11 w 150"/>
                <a:gd name="T41" fmla="*/ 49 h 136"/>
                <a:gd name="T42" fmla="*/ 16 w 150"/>
                <a:gd name="T43" fmla="*/ 49 h 136"/>
                <a:gd name="T44" fmla="*/ 21 w 150"/>
                <a:gd name="T45" fmla="*/ 35 h 136"/>
                <a:gd name="T46" fmla="*/ 31 w 150"/>
                <a:gd name="T47" fmla="*/ 19 h 136"/>
                <a:gd name="T48" fmla="*/ 43 w 150"/>
                <a:gd name="T49" fmla="*/ 10 h 136"/>
                <a:gd name="T50" fmla="*/ 53 w 150"/>
                <a:gd name="T51" fmla="*/ 7 h 136"/>
                <a:gd name="T52" fmla="*/ 62 w 150"/>
                <a:gd name="T53" fmla="*/ 7 h 136"/>
                <a:gd name="T54" fmla="*/ 72 w 150"/>
                <a:gd name="T55" fmla="*/ 16 h 136"/>
                <a:gd name="T56" fmla="*/ 72 w 150"/>
                <a:gd name="T57" fmla="*/ 36 h 136"/>
                <a:gd name="T58" fmla="*/ 64 w 150"/>
                <a:gd name="T59" fmla="*/ 71 h 136"/>
                <a:gd name="T60" fmla="*/ 53 w 150"/>
                <a:gd name="T61" fmla="*/ 111 h 136"/>
                <a:gd name="T62" fmla="*/ 38 w 150"/>
                <a:gd name="T63" fmla="*/ 128 h 136"/>
                <a:gd name="T64" fmla="*/ 26 w 150"/>
                <a:gd name="T65" fmla="*/ 130 h 136"/>
                <a:gd name="T66" fmla="*/ 18 w 150"/>
                <a:gd name="T67" fmla="*/ 128 h 136"/>
                <a:gd name="T68" fmla="*/ 19 w 150"/>
                <a:gd name="T69" fmla="*/ 124 h 136"/>
                <a:gd name="T70" fmla="*/ 27 w 150"/>
                <a:gd name="T71" fmla="*/ 115 h 136"/>
                <a:gd name="T72" fmla="*/ 27 w 150"/>
                <a:gd name="T73" fmla="*/ 104 h 136"/>
                <a:gd name="T74" fmla="*/ 20 w 150"/>
                <a:gd name="T75" fmla="*/ 100 h 136"/>
                <a:gd name="T76" fmla="*/ 10 w 150"/>
                <a:gd name="T77" fmla="*/ 100 h 136"/>
                <a:gd name="T78" fmla="*/ 1 w 150"/>
                <a:gd name="T79" fmla="*/ 110 h 136"/>
                <a:gd name="T80" fmla="*/ 3 w 150"/>
                <a:gd name="T81" fmla="*/ 126 h 136"/>
                <a:gd name="T82" fmla="*/ 18 w 150"/>
                <a:gd name="T83" fmla="*/ 135 h 136"/>
                <a:gd name="T84" fmla="*/ 35 w 150"/>
                <a:gd name="T85" fmla="*/ 135 h 136"/>
                <a:gd name="T86" fmla="*/ 47 w 150"/>
                <a:gd name="T87" fmla="*/ 130 h 136"/>
                <a:gd name="T88" fmla="*/ 55 w 150"/>
                <a:gd name="T89" fmla="*/ 121 h 136"/>
                <a:gd name="T90" fmla="*/ 59 w 150"/>
                <a:gd name="T91" fmla="*/ 115 h 136"/>
                <a:gd name="T92" fmla="*/ 64 w 150"/>
                <a:gd name="T93" fmla="*/ 122 h 136"/>
                <a:gd name="T94" fmla="*/ 80 w 150"/>
                <a:gd name="T95" fmla="*/ 134 h 136"/>
                <a:gd name="T96" fmla="*/ 113 w 150"/>
                <a:gd name="T97" fmla="*/ 130 h 136"/>
                <a:gd name="T98" fmla="*/ 137 w 150"/>
                <a:gd name="T99" fmla="*/ 100 h 136"/>
                <a:gd name="T100" fmla="*/ 139 w 150"/>
                <a:gd name="T101" fmla="*/ 87 h 136"/>
                <a:gd name="T102" fmla="*/ 134 w 150"/>
                <a:gd name="T103" fmla="*/ 88 h 136"/>
                <a:gd name="T104" fmla="*/ 129 w 150"/>
                <a:gd name="T105" fmla="*/ 101 h 136"/>
                <a:gd name="T106" fmla="*/ 118 w 150"/>
                <a:gd name="T107" fmla="*/ 117 h 136"/>
                <a:gd name="T108" fmla="*/ 107 w 150"/>
                <a:gd name="T109" fmla="*/ 126 h 136"/>
                <a:gd name="T110" fmla="*/ 97 w 150"/>
                <a:gd name="T111" fmla="*/ 129 h 136"/>
                <a:gd name="T112" fmla="*/ 85 w 150"/>
                <a:gd name="T113" fmla="*/ 128 h 136"/>
                <a:gd name="T114" fmla="*/ 77 w 150"/>
                <a:gd name="T115" fmla="*/ 117 h 136"/>
                <a:gd name="T116" fmla="*/ 77 w 150"/>
                <a:gd name="T117" fmla="*/ 105 h 136"/>
                <a:gd name="T118" fmla="*/ 79 w 150"/>
                <a:gd name="T119" fmla="*/ 92 h 136"/>
                <a:gd name="T120" fmla="*/ 92 w 150"/>
                <a:gd name="T121" fmla="*/ 4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36">
                  <a:moveTo>
                    <a:pt x="92" y="42"/>
                  </a:moveTo>
                  <a:lnTo>
                    <a:pt x="93" y="38"/>
                  </a:lnTo>
                  <a:lnTo>
                    <a:pt x="94" y="33"/>
                  </a:lnTo>
                  <a:lnTo>
                    <a:pt x="96" y="27"/>
                  </a:lnTo>
                  <a:lnTo>
                    <a:pt x="99" y="21"/>
                  </a:lnTo>
                  <a:lnTo>
                    <a:pt x="103" y="16"/>
                  </a:lnTo>
                  <a:lnTo>
                    <a:pt x="108" y="11"/>
                  </a:lnTo>
                  <a:lnTo>
                    <a:pt x="114" y="8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7" y="7"/>
                  </a:lnTo>
                  <a:lnTo>
                    <a:pt x="132" y="8"/>
                  </a:lnTo>
                  <a:lnTo>
                    <a:pt x="137" y="10"/>
                  </a:lnTo>
                  <a:lnTo>
                    <a:pt x="131" y="13"/>
                  </a:lnTo>
                  <a:lnTo>
                    <a:pt x="126" y="16"/>
                  </a:lnTo>
                  <a:lnTo>
                    <a:pt x="123" y="21"/>
                  </a:lnTo>
                  <a:lnTo>
                    <a:pt x="122" y="27"/>
                  </a:lnTo>
                  <a:lnTo>
                    <a:pt x="123" y="30"/>
                  </a:lnTo>
                  <a:lnTo>
                    <a:pt x="125" y="34"/>
                  </a:lnTo>
                  <a:lnTo>
                    <a:pt x="128" y="36"/>
                  </a:lnTo>
                  <a:lnTo>
                    <a:pt x="134" y="37"/>
                  </a:lnTo>
                  <a:lnTo>
                    <a:pt x="139" y="36"/>
                  </a:lnTo>
                  <a:lnTo>
                    <a:pt x="144" y="33"/>
                  </a:lnTo>
                  <a:lnTo>
                    <a:pt x="148" y="28"/>
                  </a:lnTo>
                  <a:lnTo>
                    <a:pt x="150" y="20"/>
                  </a:lnTo>
                  <a:lnTo>
                    <a:pt x="147" y="10"/>
                  </a:lnTo>
                  <a:lnTo>
                    <a:pt x="140" y="4"/>
                  </a:lnTo>
                  <a:lnTo>
                    <a:pt x="131" y="1"/>
                  </a:lnTo>
                  <a:lnTo>
                    <a:pt x="122" y="0"/>
                  </a:lnTo>
                  <a:lnTo>
                    <a:pt x="110" y="2"/>
                  </a:lnTo>
                  <a:lnTo>
                    <a:pt x="101" y="9"/>
                  </a:lnTo>
                  <a:lnTo>
                    <a:pt x="94" y="16"/>
                  </a:lnTo>
                  <a:lnTo>
                    <a:pt x="90" y="23"/>
                  </a:lnTo>
                  <a:lnTo>
                    <a:pt x="83" y="11"/>
                  </a:lnTo>
                  <a:lnTo>
                    <a:pt x="75" y="4"/>
                  </a:lnTo>
                  <a:lnTo>
                    <a:pt x="66" y="1"/>
                  </a:lnTo>
                  <a:lnTo>
                    <a:pt x="58" y="0"/>
                  </a:lnTo>
                  <a:lnTo>
                    <a:pt x="37" y="6"/>
                  </a:lnTo>
                  <a:lnTo>
                    <a:pt x="22" y="20"/>
                  </a:lnTo>
                  <a:lnTo>
                    <a:pt x="13" y="36"/>
                  </a:lnTo>
                  <a:lnTo>
                    <a:pt x="9" y="46"/>
                  </a:lnTo>
                  <a:lnTo>
                    <a:pt x="11" y="49"/>
                  </a:lnTo>
                  <a:lnTo>
                    <a:pt x="13" y="49"/>
                  </a:lnTo>
                  <a:lnTo>
                    <a:pt x="16" y="49"/>
                  </a:lnTo>
                  <a:lnTo>
                    <a:pt x="17" y="46"/>
                  </a:lnTo>
                  <a:lnTo>
                    <a:pt x="21" y="35"/>
                  </a:lnTo>
                  <a:lnTo>
                    <a:pt x="26" y="26"/>
                  </a:lnTo>
                  <a:lnTo>
                    <a:pt x="31" y="19"/>
                  </a:lnTo>
                  <a:lnTo>
                    <a:pt x="37" y="14"/>
                  </a:lnTo>
                  <a:lnTo>
                    <a:pt x="43" y="10"/>
                  </a:lnTo>
                  <a:lnTo>
                    <a:pt x="48" y="8"/>
                  </a:lnTo>
                  <a:lnTo>
                    <a:pt x="53" y="7"/>
                  </a:lnTo>
                  <a:lnTo>
                    <a:pt x="57" y="6"/>
                  </a:lnTo>
                  <a:lnTo>
                    <a:pt x="62" y="7"/>
                  </a:lnTo>
                  <a:lnTo>
                    <a:pt x="68" y="10"/>
                  </a:lnTo>
                  <a:lnTo>
                    <a:pt x="72" y="16"/>
                  </a:lnTo>
                  <a:lnTo>
                    <a:pt x="73" y="27"/>
                  </a:lnTo>
                  <a:lnTo>
                    <a:pt x="72" y="36"/>
                  </a:lnTo>
                  <a:lnTo>
                    <a:pt x="70" y="50"/>
                  </a:lnTo>
                  <a:lnTo>
                    <a:pt x="64" y="71"/>
                  </a:lnTo>
                  <a:lnTo>
                    <a:pt x="57" y="98"/>
                  </a:lnTo>
                  <a:lnTo>
                    <a:pt x="53" y="111"/>
                  </a:lnTo>
                  <a:lnTo>
                    <a:pt x="46" y="121"/>
                  </a:lnTo>
                  <a:lnTo>
                    <a:pt x="38" y="128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3" y="129"/>
                  </a:lnTo>
                  <a:lnTo>
                    <a:pt x="18" y="128"/>
                  </a:lnTo>
                  <a:lnTo>
                    <a:pt x="14" y="126"/>
                  </a:lnTo>
                  <a:lnTo>
                    <a:pt x="19" y="124"/>
                  </a:lnTo>
                  <a:lnTo>
                    <a:pt x="24" y="120"/>
                  </a:lnTo>
                  <a:lnTo>
                    <a:pt x="27" y="115"/>
                  </a:lnTo>
                  <a:lnTo>
                    <a:pt x="28" y="109"/>
                  </a:lnTo>
                  <a:lnTo>
                    <a:pt x="27" y="104"/>
                  </a:lnTo>
                  <a:lnTo>
                    <a:pt x="24" y="101"/>
                  </a:lnTo>
                  <a:lnTo>
                    <a:pt x="20" y="100"/>
                  </a:lnTo>
                  <a:lnTo>
                    <a:pt x="17" y="99"/>
                  </a:lnTo>
                  <a:lnTo>
                    <a:pt x="10" y="100"/>
                  </a:lnTo>
                  <a:lnTo>
                    <a:pt x="5" y="104"/>
                  </a:lnTo>
                  <a:lnTo>
                    <a:pt x="1" y="110"/>
                  </a:lnTo>
                  <a:lnTo>
                    <a:pt x="0" y="117"/>
                  </a:lnTo>
                  <a:lnTo>
                    <a:pt x="3" y="126"/>
                  </a:lnTo>
                  <a:lnTo>
                    <a:pt x="9" y="132"/>
                  </a:lnTo>
                  <a:lnTo>
                    <a:pt x="18" y="135"/>
                  </a:lnTo>
                  <a:lnTo>
                    <a:pt x="28" y="136"/>
                  </a:lnTo>
                  <a:lnTo>
                    <a:pt x="35" y="135"/>
                  </a:lnTo>
                  <a:lnTo>
                    <a:pt x="41" y="133"/>
                  </a:lnTo>
                  <a:lnTo>
                    <a:pt x="47" y="130"/>
                  </a:lnTo>
                  <a:lnTo>
                    <a:pt x="51" y="126"/>
                  </a:lnTo>
                  <a:lnTo>
                    <a:pt x="55" y="121"/>
                  </a:lnTo>
                  <a:lnTo>
                    <a:pt x="57" y="118"/>
                  </a:lnTo>
                  <a:lnTo>
                    <a:pt x="59" y="115"/>
                  </a:lnTo>
                  <a:lnTo>
                    <a:pt x="60" y="114"/>
                  </a:lnTo>
                  <a:lnTo>
                    <a:pt x="64" y="122"/>
                  </a:lnTo>
                  <a:lnTo>
                    <a:pt x="71" y="129"/>
                  </a:lnTo>
                  <a:lnTo>
                    <a:pt x="80" y="134"/>
                  </a:lnTo>
                  <a:lnTo>
                    <a:pt x="92" y="136"/>
                  </a:lnTo>
                  <a:lnTo>
                    <a:pt x="113" y="130"/>
                  </a:lnTo>
                  <a:lnTo>
                    <a:pt x="128" y="116"/>
                  </a:lnTo>
                  <a:lnTo>
                    <a:pt x="137" y="100"/>
                  </a:lnTo>
                  <a:lnTo>
                    <a:pt x="140" y="90"/>
                  </a:lnTo>
                  <a:lnTo>
                    <a:pt x="139" y="87"/>
                  </a:lnTo>
                  <a:lnTo>
                    <a:pt x="137" y="87"/>
                  </a:lnTo>
                  <a:lnTo>
                    <a:pt x="134" y="88"/>
                  </a:lnTo>
                  <a:lnTo>
                    <a:pt x="133" y="90"/>
                  </a:lnTo>
                  <a:lnTo>
                    <a:pt x="129" y="101"/>
                  </a:lnTo>
                  <a:lnTo>
                    <a:pt x="124" y="110"/>
                  </a:lnTo>
                  <a:lnTo>
                    <a:pt x="118" y="117"/>
                  </a:lnTo>
                  <a:lnTo>
                    <a:pt x="113" y="122"/>
                  </a:lnTo>
                  <a:lnTo>
                    <a:pt x="107" y="126"/>
                  </a:lnTo>
                  <a:lnTo>
                    <a:pt x="102" y="128"/>
                  </a:lnTo>
                  <a:lnTo>
                    <a:pt x="97" y="129"/>
                  </a:lnTo>
                  <a:lnTo>
                    <a:pt x="93" y="130"/>
                  </a:lnTo>
                  <a:lnTo>
                    <a:pt x="85" y="128"/>
                  </a:lnTo>
                  <a:lnTo>
                    <a:pt x="80" y="124"/>
                  </a:lnTo>
                  <a:lnTo>
                    <a:pt x="77" y="117"/>
                  </a:lnTo>
                  <a:lnTo>
                    <a:pt x="76" y="110"/>
                  </a:lnTo>
                  <a:lnTo>
                    <a:pt x="77" y="105"/>
                  </a:lnTo>
                  <a:lnTo>
                    <a:pt x="78" y="99"/>
                  </a:lnTo>
                  <a:lnTo>
                    <a:pt x="79" y="92"/>
                  </a:lnTo>
                  <a:lnTo>
                    <a:pt x="82" y="83"/>
                  </a:lnTo>
                  <a:lnTo>
                    <a:pt x="92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" name="Freeform 63"/>
            <p:cNvSpPr>
              <a:spLocks noChangeAspect="1"/>
            </p:cNvSpPr>
            <p:nvPr/>
          </p:nvSpPr>
          <p:spPr bwMode="auto">
            <a:xfrm>
              <a:off x="1730" y="358"/>
              <a:ext cx="86" cy="91"/>
            </a:xfrm>
            <a:custGeom>
              <a:avLst/>
              <a:gdLst>
                <a:gd name="T0" fmla="*/ 61 w 86"/>
                <a:gd name="T1" fmla="*/ 41 h 91"/>
                <a:gd name="T2" fmla="*/ 75 w 86"/>
                <a:gd name="T3" fmla="*/ 35 h 91"/>
                <a:gd name="T4" fmla="*/ 84 w 86"/>
                <a:gd name="T5" fmla="*/ 30 h 91"/>
                <a:gd name="T6" fmla="*/ 84 w 86"/>
                <a:gd name="T7" fmla="*/ 22 h 91"/>
                <a:gd name="T8" fmla="*/ 77 w 86"/>
                <a:gd name="T9" fmla="*/ 20 h 91"/>
                <a:gd name="T10" fmla="*/ 46 w 86"/>
                <a:gd name="T11" fmla="*/ 41 h 91"/>
                <a:gd name="T12" fmla="*/ 49 w 86"/>
                <a:gd name="T13" fmla="*/ 6 h 91"/>
                <a:gd name="T14" fmla="*/ 46 w 86"/>
                <a:gd name="T15" fmla="*/ 1 h 91"/>
                <a:gd name="T16" fmla="*/ 39 w 86"/>
                <a:gd name="T17" fmla="*/ 2 h 91"/>
                <a:gd name="T18" fmla="*/ 37 w 86"/>
                <a:gd name="T19" fmla="*/ 12 h 91"/>
                <a:gd name="T20" fmla="*/ 38 w 86"/>
                <a:gd name="T21" fmla="*/ 22 h 91"/>
                <a:gd name="T22" fmla="*/ 39 w 86"/>
                <a:gd name="T23" fmla="*/ 35 h 91"/>
                <a:gd name="T24" fmla="*/ 11 w 86"/>
                <a:gd name="T25" fmla="*/ 21 h 91"/>
                <a:gd name="T26" fmla="*/ 7 w 86"/>
                <a:gd name="T27" fmla="*/ 20 h 91"/>
                <a:gd name="T28" fmla="*/ 0 w 86"/>
                <a:gd name="T29" fmla="*/ 26 h 91"/>
                <a:gd name="T30" fmla="*/ 4 w 86"/>
                <a:gd name="T31" fmla="*/ 32 h 91"/>
                <a:gd name="T32" fmla="*/ 25 w 86"/>
                <a:gd name="T33" fmla="*/ 51 h 91"/>
                <a:gd name="T34" fmla="*/ 10 w 86"/>
                <a:gd name="T35" fmla="*/ 57 h 91"/>
                <a:gd name="T36" fmla="*/ 2 w 86"/>
                <a:gd name="T37" fmla="*/ 61 h 91"/>
                <a:gd name="T38" fmla="*/ 2 w 86"/>
                <a:gd name="T39" fmla="*/ 70 h 91"/>
                <a:gd name="T40" fmla="*/ 8 w 86"/>
                <a:gd name="T41" fmla="*/ 72 h 91"/>
                <a:gd name="T42" fmla="*/ 40 w 86"/>
                <a:gd name="T43" fmla="*/ 51 h 91"/>
                <a:gd name="T44" fmla="*/ 39 w 86"/>
                <a:gd name="T45" fmla="*/ 90 h 91"/>
                <a:gd name="T46" fmla="*/ 47 w 86"/>
                <a:gd name="T47" fmla="*/ 90 h 91"/>
                <a:gd name="T48" fmla="*/ 49 w 86"/>
                <a:gd name="T49" fmla="*/ 80 h 91"/>
                <a:gd name="T50" fmla="*/ 48 w 86"/>
                <a:gd name="T51" fmla="*/ 70 h 91"/>
                <a:gd name="T52" fmla="*/ 46 w 86"/>
                <a:gd name="T53" fmla="*/ 56 h 91"/>
                <a:gd name="T54" fmla="*/ 71 w 86"/>
                <a:gd name="T55" fmla="*/ 68 h 91"/>
                <a:gd name="T56" fmla="*/ 76 w 86"/>
                <a:gd name="T57" fmla="*/ 72 h 91"/>
                <a:gd name="T58" fmla="*/ 79 w 86"/>
                <a:gd name="T59" fmla="*/ 72 h 91"/>
                <a:gd name="T60" fmla="*/ 86 w 86"/>
                <a:gd name="T61" fmla="*/ 65 h 91"/>
                <a:gd name="T62" fmla="*/ 81 w 86"/>
                <a:gd name="T63" fmla="*/ 5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6" h="91">
                  <a:moveTo>
                    <a:pt x="49" y="46"/>
                  </a:moveTo>
                  <a:lnTo>
                    <a:pt x="61" y="41"/>
                  </a:lnTo>
                  <a:lnTo>
                    <a:pt x="69" y="37"/>
                  </a:lnTo>
                  <a:lnTo>
                    <a:pt x="75" y="35"/>
                  </a:lnTo>
                  <a:lnTo>
                    <a:pt x="80" y="33"/>
                  </a:lnTo>
                  <a:lnTo>
                    <a:pt x="84" y="30"/>
                  </a:lnTo>
                  <a:lnTo>
                    <a:pt x="86" y="26"/>
                  </a:lnTo>
                  <a:lnTo>
                    <a:pt x="84" y="22"/>
                  </a:lnTo>
                  <a:lnTo>
                    <a:pt x="79" y="20"/>
                  </a:lnTo>
                  <a:lnTo>
                    <a:pt x="77" y="20"/>
                  </a:lnTo>
                  <a:lnTo>
                    <a:pt x="74" y="21"/>
                  </a:lnTo>
                  <a:lnTo>
                    <a:pt x="46" y="41"/>
                  </a:lnTo>
                  <a:lnTo>
                    <a:pt x="49" y="9"/>
                  </a:lnTo>
                  <a:lnTo>
                    <a:pt x="49" y="6"/>
                  </a:lnTo>
                  <a:lnTo>
                    <a:pt x="48" y="3"/>
                  </a:lnTo>
                  <a:lnTo>
                    <a:pt x="46" y="1"/>
                  </a:lnTo>
                  <a:lnTo>
                    <a:pt x="43" y="0"/>
                  </a:lnTo>
                  <a:lnTo>
                    <a:pt x="39" y="2"/>
                  </a:lnTo>
                  <a:lnTo>
                    <a:pt x="36" y="7"/>
                  </a:lnTo>
                  <a:lnTo>
                    <a:pt x="37" y="12"/>
                  </a:lnTo>
                  <a:lnTo>
                    <a:pt x="37" y="17"/>
                  </a:lnTo>
                  <a:lnTo>
                    <a:pt x="38" y="22"/>
                  </a:lnTo>
                  <a:lnTo>
                    <a:pt x="39" y="28"/>
                  </a:lnTo>
                  <a:lnTo>
                    <a:pt x="39" y="35"/>
                  </a:lnTo>
                  <a:lnTo>
                    <a:pt x="40" y="41"/>
                  </a:lnTo>
                  <a:lnTo>
                    <a:pt x="11" y="21"/>
                  </a:lnTo>
                  <a:lnTo>
                    <a:pt x="9" y="20"/>
                  </a:lnTo>
                  <a:lnTo>
                    <a:pt x="7" y="20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2" y="31"/>
                  </a:lnTo>
                  <a:lnTo>
                    <a:pt x="4" y="32"/>
                  </a:lnTo>
                  <a:lnTo>
                    <a:pt x="36" y="46"/>
                  </a:lnTo>
                  <a:lnTo>
                    <a:pt x="25" y="51"/>
                  </a:lnTo>
                  <a:lnTo>
                    <a:pt x="17" y="54"/>
                  </a:lnTo>
                  <a:lnTo>
                    <a:pt x="10" y="57"/>
                  </a:lnTo>
                  <a:lnTo>
                    <a:pt x="6" y="59"/>
                  </a:lnTo>
                  <a:lnTo>
                    <a:pt x="2" y="61"/>
                  </a:lnTo>
                  <a:lnTo>
                    <a:pt x="0" y="65"/>
                  </a:lnTo>
                  <a:lnTo>
                    <a:pt x="2" y="70"/>
                  </a:lnTo>
                  <a:lnTo>
                    <a:pt x="7" y="72"/>
                  </a:lnTo>
                  <a:lnTo>
                    <a:pt x="8" y="72"/>
                  </a:lnTo>
                  <a:lnTo>
                    <a:pt x="11" y="70"/>
                  </a:lnTo>
                  <a:lnTo>
                    <a:pt x="40" y="51"/>
                  </a:lnTo>
                  <a:lnTo>
                    <a:pt x="36" y="85"/>
                  </a:lnTo>
                  <a:lnTo>
                    <a:pt x="39" y="90"/>
                  </a:lnTo>
                  <a:lnTo>
                    <a:pt x="43" y="91"/>
                  </a:lnTo>
                  <a:lnTo>
                    <a:pt x="47" y="90"/>
                  </a:lnTo>
                  <a:lnTo>
                    <a:pt x="49" y="85"/>
                  </a:lnTo>
                  <a:lnTo>
                    <a:pt x="49" y="80"/>
                  </a:lnTo>
                  <a:lnTo>
                    <a:pt x="48" y="75"/>
                  </a:lnTo>
                  <a:lnTo>
                    <a:pt x="48" y="70"/>
                  </a:lnTo>
                  <a:lnTo>
                    <a:pt x="47" y="63"/>
                  </a:lnTo>
                  <a:lnTo>
                    <a:pt x="46" y="56"/>
                  </a:lnTo>
                  <a:lnTo>
                    <a:pt x="46" y="51"/>
                  </a:lnTo>
                  <a:lnTo>
                    <a:pt x="71" y="68"/>
                  </a:lnTo>
                  <a:lnTo>
                    <a:pt x="74" y="70"/>
                  </a:lnTo>
                  <a:lnTo>
                    <a:pt x="76" y="72"/>
                  </a:lnTo>
                  <a:lnTo>
                    <a:pt x="78" y="72"/>
                  </a:lnTo>
                  <a:lnTo>
                    <a:pt x="79" y="72"/>
                  </a:lnTo>
                  <a:lnTo>
                    <a:pt x="84" y="70"/>
                  </a:lnTo>
                  <a:lnTo>
                    <a:pt x="86" y="65"/>
                  </a:lnTo>
                  <a:lnTo>
                    <a:pt x="84" y="61"/>
                  </a:lnTo>
                  <a:lnTo>
                    <a:pt x="81" y="59"/>
                  </a:lnTo>
                  <a:lnTo>
                    <a:pt x="49" y="4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" name="Freeform 64"/>
            <p:cNvSpPr>
              <a:spLocks noChangeAspect="1"/>
            </p:cNvSpPr>
            <p:nvPr/>
          </p:nvSpPr>
          <p:spPr bwMode="auto">
            <a:xfrm>
              <a:off x="1867" y="185"/>
              <a:ext cx="70" cy="301"/>
            </a:xfrm>
            <a:custGeom>
              <a:avLst/>
              <a:gdLst>
                <a:gd name="T0" fmla="*/ 70 w 70"/>
                <a:gd name="T1" fmla="*/ 151 h 301"/>
                <a:gd name="T2" fmla="*/ 69 w 70"/>
                <a:gd name="T3" fmla="*/ 131 h 301"/>
                <a:gd name="T4" fmla="*/ 66 w 70"/>
                <a:gd name="T5" fmla="*/ 108 h 301"/>
                <a:gd name="T6" fmla="*/ 60 w 70"/>
                <a:gd name="T7" fmla="*/ 82 h 301"/>
                <a:gd name="T8" fmla="*/ 50 w 70"/>
                <a:gd name="T9" fmla="*/ 57 h 301"/>
                <a:gd name="T10" fmla="*/ 35 w 70"/>
                <a:gd name="T11" fmla="*/ 32 h 301"/>
                <a:gd name="T12" fmla="*/ 21 w 70"/>
                <a:gd name="T13" fmla="*/ 14 h 301"/>
                <a:gd name="T14" fmla="*/ 9 w 70"/>
                <a:gd name="T15" fmla="*/ 3 h 301"/>
                <a:gd name="T16" fmla="*/ 3 w 70"/>
                <a:gd name="T17" fmla="*/ 0 h 301"/>
                <a:gd name="T18" fmla="*/ 1 w 70"/>
                <a:gd name="T19" fmla="*/ 1 h 301"/>
                <a:gd name="T20" fmla="*/ 0 w 70"/>
                <a:gd name="T21" fmla="*/ 3 h 301"/>
                <a:gd name="T22" fmla="*/ 0 w 70"/>
                <a:gd name="T23" fmla="*/ 3 h 301"/>
                <a:gd name="T24" fmla="*/ 1 w 70"/>
                <a:gd name="T25" fmla="*/ 5 h 301"/>
                <a:gd name="T26" fmla="*/ 2 w 70"/>
                <a:gd name="T27" fmla="*/ 7 h 301"/>
                <a:gd name="T28" fmla="*/ 6 w 70"/>
                <a:gd name="T29" fmla="*/ 10 h 301"/>
                <a:gd name="T30" fmla="*/ 25 w 70"/>
                <a:gd name="T31" fmla="*/ 36 h 301"/>
                <a:gd name="T32" fmla="*/ 40 w 70"/>
                <a:gd name="T33" fmla="*/ 68 h 301"/>
                <a:gd name="T34" fmla="*/ 49 w 70"/>
                <a:gd name="T35" fmla="*/ 106 h 301"/>
                <a:gd name="T36" fmla="*/ 52 w 70"/>
                <a:gd name="T37" fmla="*/ 151 h 301"/>
                <a:gd name="T38" fmla="*/ 50 w 70"/>
                <a:gd name="T39" fmla="*/ 189 h 301"/>
                <a:gd name="T40" fmla="*/ 42 w 70"/>
                <a:gd name="T41" fmla="*/ 227 h 301"/>
                <a:gd name="T42" fmla="*/ 27 w 70"/>
                <a:gd name="T43" fmla="*/ 262 h 301"/>
                <a:gd name="T44" fmla="*/ 4 w 70"/>
                <a:gd name="T45" fmla="*/ 293 h 301"/>
                <a:gd name="T46" fmla="*/ 0 w 70"/>
                <a:gd name="T47" fmla="*/ 297 h 301"/>
                <a:gd name="T48" fmla="*/ 0 w 70"/>
                <a:gd name="T49" fmla="*/ 298 h 301"/>
                <a:gd name="T50" fmla="*/ 1 w 70"/>
                <a:gd name="T51" fmla="*/ 301 h 301"/>
                <a:gd name="T52" fmla="*/ 3 w 70"/>
                <a:gd name="T53" fmla="*/ 301 h 301"/>
                <a:gd name="T54" fmla="*/ 9 w 70"/>
                <a:gd name="T55" fmla="*/ 298 h 301"/>
                <a:gd name="T56" fmla="*/ 21 w 70"/>
                <a:gd name="T57" fmla="*/ 286 h 301"/>
                <a:gd name="T58" fmla="*/ 36 w 70"/>
                <a:gd name="T59" fmla="*/ 268 h 301"/>
                <a:gd name="T60" fmla="*/ 51 w 70"/>
                <a:gd name="T61" fmla="*/ 243 h 301"/>
                <a:gd name="T62" fmla="*/ 60 w 70"/>
                <a:gd name="T63" fmla="*/ 218 h 301"/>
                <a:gd name="T64" fmla="*/ 66 w 70"/>
                <a:gd name="T65" fmla="*/ 194 h 301"/>
                <a:gd name="T66" fmla="*/ 69 w 70"/>
                <a:gd name="T67" fmla="*/ 171 h 301"/>
                <a:gd name="T68" fmla="*/ 70 w 70"/>
                <a:gd name="T69" fmla="*/ 15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301">
                  <a:moveTo>
                    <a:pt x="70" y="151"/>
                  </a:moveTo>
                  <a:lnTo>
                    <a:pt x="69" y="131"/>
                  </a:lnTo>
                  <a:lnTo>
                    <a:pt x="66" y="108"/>
                  </a:lnTo>
                  <a:lnTo>
                    <a:pt x="60" y="82"/>
                  </a:lnTo>
                  <a:lnTo>
                    <a:pt x="50" y="57"/>
                  </a:lnTo>
                  <a:lnTo>
                    <a:pt x="35" y="32"/>
                  </a:lnTo>
                  <a:lnTo>
                    <a:pt x="21" y="14"/>
                  </a:lnTo>
                  <a:lnTo>
                    <a:pt x="9" y="3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5"/>
                  </a:lnTo>
                  <a:lnTo>
                    <a:pt x="2" y="7"/>
                  </a:lnTo>
                  <a:lnTo>
                    <a:pt x="6" y="10"/>
                  </a:lnTo>
                  <a:lnTo>
                    <a:pt x="25" y="36"/>
                  </a:lnTo>
                  <a:lnTo>
                    <a:pt x="40" y="68"/>
                  </a:lnTo>
                  <a:lnTo>
                    <a:pt x="49" y="106"/>
                  </a:lnTo>
                  <a:lnTo>
                    <a:pt x="52" y="151"/>
                  </a:lnTo>
                  <a:lnTo>
                    <a:pt x="50" y="189"/>
                  </a:lnTo>
                  <a:lnTo>
                    <a:pt x="42" y="227"/>
                  </a:lnTo>
                  <a:lnTo>
                    <a:pt x="27" y="262"/>
                  </a:lnTo>
                  <a:lnTo>
                    <a:pt x="4" y="293"/>
                  </a:lnTo>
                  <a:lnTo>
                    <a:pt x="0" y="297"/>
                  </a:lnTo>
                  <a:lnTo>
                    <a:pt x="0" y="298"/>
                  </a:lnTo>
                  <a:lnTo>
                    <a:pt x="1" y="301"/>
                  </a:lnTo>
                  <a:lnTo>
                    <a:pt x="3" y="301"/>
                  </a:lnTo>
                  <a:lnTo>
                    <a:pt x="9" y="298"/>
                  </a:lnTo>
                  <a:lnTo>
                    <a:pt x="21" y="286"/>
                  </a:lnTo>
                  <a:lnTo>
                    <a:pt x="36" y="268"/>
                  </a:lnTo>
                  <a:lnTo>
                    <a:pt x="51" y="243"/>
                  </a:lnTo>
                  <a:lnTo>
                    <a:pt x="60" y="218"/>
                  </a:lnTo>
                  <a:lnTo>
                    <a:pt x="66" y="194"/>
                  </a:lnTo>
                  <a:lnTo>
                    <a:pt x="69" y="171"/>
                  </a:lnTo>
                  <a:lnTo>
                    <a:pt x="70" y="1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" name="Freeform 65"/>
            <p:cNvSpPr>
              <a:spLocks noChangeAspect="1" noEditPoints="1"/>
            </p:cNvSpPr>
            <p:nvPr/>
          </p:nvSpPr>
          <p:spPr bwMode="auto">
            <a:xfrm>
              <a:off x="2067" y="300"/>
              <a:ext cx="200" cy="71"/>
            </a:xfrm>
            <a:custGeom>
              <a:avLst/>
              <a:gdLst>
                <a:gd name="T0" fmla="*/ 190 w 200"/>
                <a:gd name="T1" fmla="*/ 12 h 71"/>
                <a:gd name="T2" fmla="*/ 193 w 200"/>
                <a:gd name="T3" fmla="*/ 12 h 71"/>
                <a:gd name="T4" fmla="*/ 197 w 200"/>
                <a:gd name="T5" fmla="*/ 12 h 71"/>
                <a:gd name="T6" fmla="*/ 199 w 200"/>
                <a:gd name="T7" fmla="*/ 10 h 71"/>
                <a:gd name="T8" fmla="*/ 200 w 200"/>
                <a:gd name="T9" fmla="*/ 6 h 71"/>
                <a:gd name="T10" fmla="*/ 199 w 200"/>
                <a:gd name="T11" fmla="*/ 3 h 71"/>
                <a:gd name="T12" fmla="*/ 197 w 200"/>
                <a:gd name="T13" fmla="*/ 1 h 71"/>
                <a:gd name="T14" fmla="*/ 194 w 200"/>
                <a:gd name="T15" fmla="*/ 0 h 71"/>
                <a:gd name="T16" fmla="*/ 190 w 200"/>
                <a:gd name="T17" fmla="*/ 0 h 71"/>
                <a:gd name="T18" fmla="*/ 10 w 200"/>
                <a:gd name="T19" fmla="*/ 0 h 71"/>
                <a:gd name="T20" fmla="*/ 7 w 200"/>
                <a:gd name="T21" fmla="*/ 0 h 71"/>
                <a:gd name="T22" fmla="*/ 4 w 200"/>
                <a:gd name="T23" fmla="*/ 1 h 71"/>
                <a:gd name="T24" fmla="*/ 1 w 200"/>
                <a:gd name="T25" fmla="*/ 3 h 71"/>
                <a:gd name="T26" fmla="*/ 0 w 200"/>
                <a:gd name="T27" fmla="*/ 6 h 71"/>
                <a:gd name="T28" fmla="*/ 1 w 200"/>
                <a:gd name="T29" fmla="*/ 10 h 71"/>
                <a:gd name="T30" fmla="*/ 4 w 200"/>
                <a:gd name="T31" fmla="*/ 12 h 71"/>
                <a:gd name="T32" fmla="*/ 7 w 200"/>
                <a:gd name="T33" fmla="*/ 12 h 71"/>
                <a:gd name="T34" fmla="*/ 11 w 200"/>
                <a:gd name="T35" fmla="*/ 12 h 71"/>
                <a:gd name="T36" fmla="*/ 190 w 200"/>
                <a:gd name="T37" fmla="*/ 12 h 71"/>
                <a:gd name="T38" fmla="*/ 190 w 200"/>
                <a:gd name="T39" fmla="*/ 71 h 71"/>
                <a:gd name="T40" fmla="*/ 194 w 200"/>
                <a:gd name="T41" fmla="*/ 71 h 71"/>
                <a:gd name="T42" fmla="*/ 197 w 200"/>
                <a:gd name="T43" fmla="*/ 70 h 71"/>
                <a:gd name="T44" fmla="*/ 199 w 200"/>
                <a:gd name="T45" fmla="*/ 68 h 71"/>
                <a:gd name="T46" fmla="*/ 200 w 200"/>
                <a:gd name="T47" fmla="*/ 65 h 71"/>
                <a:gd name="T48" fmla="*/ 199 w 200"/>
                <a:gd name="T49" fmla="*/ 62 h 71"/>
                <a:gd name="T50" fmla="*/ 197 w 200"/>
                <a:gd name="T51" fmla="*/ 60 h 71"/>
                <a:gd name="T52" fmla="*/ 193 w 200"/>
                <a:gd name="T53" fmla="*/ 59 h 71"/>
                <a:gd name="T54" fmla="*/ 190 w 200"/>
                <a:gd name="T55" fmla="*/ 59 h 71"/>
                <a:gd name="T56" fmla="*/ 11 w 200"/>
                <a:gd name="T57" fmla="*/ 59 h 71"/>
                <a:gd name="T58" fmla="*/ 7 w 200"/>
                <a:gd name="T59" fmla="*/ 59 h 71"/>
                <a:gd name="T60" fmla="*/ 4 w 200"/>
                <a:gd name="T61" fmla="*/ 60 h 71"/>
                <a:gd name="T62" fmla="*/ 1 w 200"/>
                <a:gd name="T63" fmla="*/ 62 h 71"/>
                <a:gd name="T64" fmla="*/ 0 w 200"/>
                <a:gd name="T65" fmla="*/ 65 h 71"/>
                <a:gd name="T66" fmla="*/ 1 w 200"/>
                <a:gd name="T67" fmla="*/ 68 h 71"/>
                <a:gd name="T68" fmla="*/ 4 w 200"/>
                <a:gd name="T69" fmla="*/ 70 h 71"/>
                <a:gd name="T70" fmla="*/ 7 w 200"/>
                <a:gd name="T71" fmla="*/ 71 h 71"/>
                <a:gd name="T72" fmla="*/ 10 w 200"/>
                <a:gd name="T73" fmla="*/ 71 h 71"/>
                <a:gd name="T74" fmla="*/ 190 w 200"/>
                <a:gd name="T7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71">
                  <a:moveTo>
                    <a:pt x="190" y="12"/>
                  </a:moveTo>
                  <a:lnTo>
                    <a:pt x="193" y="12"/>
                  </a:lnTo>
                  <a:lnTo>
                    <a:pt x="197" y="12"/>
                  </a:lnTo>
                  <a:lnTo>
                    <a:pt x="199" y="10"/>
                  </a:lnTo>
                  <a:lnTo>
                    <a:pt x="200" y="6"/>
                  </a:lnTo>
                  <a:lnTo>
                    <a:pt x="199" y="3"/>
                  </a:lnTo>
                  <a:lnTo>
                    <a:pt x="197" y="1"/>
                  </a:lnTo>
                  <a:lnTo>
                    <a:pt x="194" y="0"/>
                  </a:lnTo>
                  <a:lnTo>
                    <a:pt x="19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3"/>
                  </a:lnTo>
                  <a:lnTo>
                    <a:pt x="0" y="6"/>
                  </a:lnTo>
                  <a:lnTo>
                    <a:pt x="1" y="10"/>
                  </a:lnTo>
                  <a:lnTo>
                    <a:pt x="4" y="12"/>
                  </a:lnTo>
                  <a:lnTo>
                    <a:pt x="7" y="12"/>
                  </a:lnTo>
                  <a:lnTo>
                    <a:pt x="11" y="12"/>
                  </a:lnTo>
                  <a:lnTo>
                    <a:pt x="190" y="12"/>
                  </a:lnTo>
                  <a:close/>
                  <a:moveTo>
                    <a:pt x="190" y="71"/>
                  </a:moveTo>
                  <a:lnTo>
                    <a:pt x="194" y="71"/>
                  </a:lnTo>
                  <a:lnTo>
                    <a:pt x="197" y="70"/>
                  </a:lnTo>
                  <a:lnTo>
                    <a:pt x="199" y="68"/>
                  </a:lnTo>
                  <a:lnTo>
                    <a:pt x="200" y="65"/>
                  </a:lnTo>
                  <a:lnTo>
                    <a:pt x="199" y="62"/>
                  </a:lnTo>
                  <a:lnTo>
                    <a:pt x="197" y="60"/>
                  </a:lnTo>
                  <a:lnTo>
                    <a:pt x="193" y="59"/>
                  </a:lnTo>
                  <a:lnTo>
                    <a:pt x="190" y="59"/>
                  </a:lnTo>
                  <a:lnTo>
                    <a:pt x="11" y="59"/>
                  </a:lnTo>
                  <a:lnTo>
                    <a:pt x="7" y="59"/>
                  </a:lnTo>
                  <a:lnTo>
                    <a:pt x="4" y="60"/>
                  </a:lnTo>
                  <a:lnTo>
                    <a:pt x="1" y="62"/>
                  </a:lnTo>
                  <a:lnTo>
                    <a:pt x="0" y="65"/>
                  </a:lnTo>
                  <a:lnTo>
                    <a:pt x="1" y="68"/>
                  </a:lnTo>
                  <a:lnTo>
                    <a:pt x="4" y="70"/>
                  </a:lnTo>
                  <a:lnTo>
                    <a:pt x="7" y="71"/>
                  </a:lnTo>
                  <a:lnTo>
                    <a:pt x="10" y="71"/>
                  </a:lnTo>
                  <a:lnTo>
                    <a:pt x="190" y="7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1" name="Freeform 66"/>
            <p:cNvSpPr>
              <a:spLocks noChangeAspect="1"/>
            </p:cNvSpPr>
            <p:nvPr/>
          </p:nvSpPr>
          <p:spPr bwMode="auto">
            <a:xfrm>
              <a:off x="2385" y="0"/>
              <a:ext cx="267" cy="670"/>
            </a:xfrm>
            <a:custGeom>
              <a:avLst/>
              <a:gdLst>
                <a:gd name="T0" fmla="*/ 21 w 267"/>
                <a:gd name="T1" fmla="*/ 655 h 670"/>
                <a:gd name="T2" fmla="*/ 28 w 267"/>
                <a:gd name="T3" fmla="*/ 648 h 670"/>
                <a:gd name="T4" fmla="*/ 28 w 267"/>
                <a:gd name="T5" fmla="*/ 636 h 670"/>
                <a:gd name="T6" fmla="*/ 20 w 267"/>
                <a:gd name="T7" fmla="*/ 628 h 670"/>
                <a:gd name="T8" fmla="*/ 9 w 267"/>
                <a:gd name="T9" fmla="*/ 628 h 670"/>
                <a:gd name="T10" fmla="*/ 1 w 267"/>
                <a:gd name="T11" fmla="*/ 636 h 670"/>
                <a:gd name="T12" fmla="*/ 3 w 267"/>
                <a:gd name="T13" fmla="*/ 653 h 670"/>
                <a:gd name="T14" fmla="*/ 20 w 267"/>
                <a:gd name="T15" fmla="*/ 668 h 670"/>
                <a:gd name="T16" fmla="*/ 49 w 267"/>
                <a:gd name="T17" fmla="*/ 667 h 670"/>
                <a:gd name="T18" fmla="*/ 74 w 267"/>
                <a:gd name="T19" fmla="*/ 644 h 670"/>
                <a:gd name="T20" fmla="*/ 93 w 267"/>
                <a:gd name="T21" fmla="*/ 601 h 670"/>
                <a:gd name="T22" fmla="*/ 110 w 267"/>
                <a:gd name="T23" fmla="*/ 544 h 670"/>
                <a:gd name="T24" fmla="*/ 150 w 267"/>
                <a:gd name="T25" fmla="*/ 369 h 670"/>
                <a:gd name="T26" fmla="*/ 185 w 267"/>
                <a:gd name="T27" fmla="*/ 177 h 670"/>
                <a:gd name="T28" fmla="*/ 201 w 267"/>
                <a:gd name="T29" fmla="*/ 93 h 670"/>
                <a:gd name="T30" fmla="*/ 213 w 267"/>
                <a:gd name="T31" fmla="*/ 46 h 670"/>
                <a:gd name="T32" fmla="*/ 226 w 267"/>
                <a:gd name="T33" fmla="*/ 13 h 670"/>
                <a:gd name="T34" fmla="*/ 241 w 267"/>
                <a:gd name="T35" fmla="*/ 8 h 670"/>
                <a:gd name="T36" fmla="*/ 251 w 267"/>
                <a:gd name="T37" fmla="*/ 12 h 670"/>
                <a:gd name="T38" fmla="*/ 246 w 267"/>
                <a:gd name="T39" fmla="*/ 15 h 670"/>
                <a:gd name="T40" fmla="*/ 238 w 267"/>
                <a:gd name="T41" fmla="*/ 23 h 670"/>
                <a:gd name="T42" fmla="*/ 239 w 267"/>
                <a:gd name="T43" fmla="*/ 35 h 670"/>
                <a:gd name="T44" fmla="*/ 247 w 267"/>
                <a:gd name="T45" fmla="*/ 42 h 670"/>
                <a:gd name="T46" fmla="*/ 257 w 267"/>
                <a:gd name="T47" fmla="*/ 42 h 670"/>
                <a:gd name="T48" fmla="*/ 265 w 267"/>
                <a:gd name="T49" fmla="*/ 35 h 670"/>
                <a:gd name="T50" fmla="*/ 264 w 267"/>
                <a:gd name="T51" fmla="*/ 17 h 670"/>
                <a:gd name="T52" fmla="*/ 246 w 267"/>
                <a:gd name="T53" fmla="*/ 2 h 670"/>
                <a:gd name="T54" fmla="*/ 218 w 267"/>
                <a:gd name="T55" fmla="*/ 6 h 670"/>
                <a:gd name="T56" fmla="*/ 190 w 267"/>
                <a:gd name="T57" fmla="*/ 54 h 670"/>
                <a:gd name="T58" fmla="*/ 176 w 267"/>
                <a:gd name="T59" fmla="*/ 103 h 670"/>
                <a:gd name="T60" fmla="*/ 162 w 267"/>
                <a:gd name="T61" fmla="*/ 155 h 670"/>
                <a:gd name="T62" fmla="*/ 141 w 267"/>
                <a:gd name="T63" fmla="*/ 249 h 670"/>
                <a:gd name="T64" fmla="*/ 115 w 267"/>
                <a:gd name="T65" fmla="*/ 375 h 670"/>
                <a:gd name="T66" fmla="*/ 90 w 267"/>
                <a:gd name="T67" fmla="*/ 518 h 670"/>
                <a:gd name="T68" fmla="*/ 74 w 267"/>
                <a:gd name="T69" fmla="*/ 595 h 670"/>
                <a:gd name="T70" fmla="*/ 67 w 267"/>
                <a:gd name="T71" fmla="*/ 620 h 670"/>
                <a:gd name="T72" fmla="*/ 56 w 267"/>
                <a:gd name="T73" fmla="*/ 645 h 670"/>
                <a:gd name="T74" fmla="*/ 41 w 267"/>
                <a:gd name="T75" fmla="*/ 661 h 670"/>
                <a:gd name="T76" fmla="*/ 25 w 267"/>
                <a:gd name="T77" fmla="*/ 663 h 670"/>
                <a:gd name="T78" fmla="*/ 16 w 267"/>
                <a:gd name="T79" fmla="*/ 658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7" h="670">
                  <a:moveTo>
                    <a:pt x="14" y="657"/>
                  </a:moveTo>
                  <a:lnTo>
                    <a:pt x="21" y="655"/>
                  </a:lnTo>
                  <a:lnTo>
                    <a:pt x="25" y="652"/>
                  </a:lnTo>
                  <a:lnTo>
                    <a:pt x="28" y="648"/>
                  </a:lnTo>
                  <a:lnTo>
                    <a:pt x="29" y="642"/>
                  </a:lnTo>
                  <a:lnTo>
                    <a:pt x="28" y="636"/>
                  </a:lnTo>
                  <a:lnTo>
                    <a:pt x="24" y="631"/>
                  </a:lnTo>
                  <a:lnTo>
                    <a:pt x="20" y="628"/>
                  </a:lnTo>
                  <a:lnTo>
                    <a:pt x="15" y="627"/>
                  </a:lnTo>
                  <a:lnTo>
                    <a:pt x="9" y="628"/>
                  </a:lnTo>
                  <a:lnTo>
                    <a:pt x="5" y="631"/>
                  </a:lnTo>
                  <a:lnTo>
                    <a:pt x="1" y="636"/>
                  </a:lnTo>
                  <a:lnTo>
                    <a:pt x="0" y="642"/>
                  </a:lnTo>
                  <a:lnTo>
                    <a:pt x="3" y="653"/>
                  </a:lnTo>
                  <a:lnTo>
                    <a:pt x="10" y="662"/>
                  </a:lnTo>
                  <a:lnTo>
                    <a:pt x="20" y="668"/>
                  </a:lnTo>
                  <a:lnTo>
                    <a:pt x="33" y="670"/>
                  </a:lnTo>
                  <a:lnTo>
                    <a:pt x="49" y="667"/>
                  </a:lnTo>
                  <a:lnTo>
                    <a:pt x="63" y="658"/>
                  </a:lnTo>
                  <a:lnTo>
                    <a:pt x="74" y="644"/>
                  </a:lnTo>
                  <a:lnTo>
                    <a:pt x="85" y="624"/>
                  </a:lnTo>
                  <a:lnTo>
                    <a:pt x="93" y="601"/>
                  </a:lnTo>
                  <a:lnTo>
                    <a:pt x="102" y="574"/>
                  </a:lnTo>
                  <a:lnTo>
                    <a:pt x="110" y="544"/>
                  </a:lnTo>
                  <a:lnTo>
                    <a:pt x="117" y="512"/>
                  </a:lnTo>
                  <a:lnTo>
                    <a:pt x="150" y="369"/>
                  </a:lnTo>
                  <a:lnTo>
                    <a:pt x="176" y="224"/>
                  </a:lnTo>
                  <a:lnTo>
                    <a:pt x="185" y="177"/>
                  </a:lnTo>
                  <a:lnTo>
                    <a:pt x="193" y="133"/>
                  </a:lnTo>
                  <a:lnTo>
                    <a:pt x="201" y="93"/>
                  </a:lnTo>
                  <a:lnTo>
                    <a:pt x="209" y="60"/>
                  </a:lnTo>
                  <a:lnTo>
                    <a:pt x="213" y="46"/>
                  </a:lnTo>
                  <a:lnTo>
                    <a:pt x="219" y="28"/>
                  </a:lnTo>
                  <a:lnTo>
                    <a:pt x="226" y="13"/>
                  </a:lnTo>
                  <a:lnTo>
                    <a:pt x="235" y="7"/>
                  </a:lnTo>
                  <a:lnTo>
                    <a:pt x="241" y="8"/>
                  </a:lnTo>
                  <a:lnTo>
                    <a:pt x="246" y="10"/>
                  </a:lnTo>
                  <a:lnTo>
                    <a:pt x="251" y="12"/>
                  </a:lnTo>
                  <a:lnTo>
                    <a:pt x="253" y="14"/>
                  </a:lnTo>
                  <a:lnTo>
                    <a:pt x="246" y="15"/>
                  </a:lnTo>
                  <a:lnTo>
                    <a:pt x="241" y="19"/>
                  </a:lnTo>
                  <a:lnTo>
                    <a:pt x="238" y="23"/>
                  </a:lnTo>
                  <a:lnTo>
                    <a:pt x="237" y="28"/>
                  </a:lnTo>
                  <a:lnTo>
                    <a:pt x="239" y="35"/>
                  </a:lnTo>
                  <a:lnTo>
                    <a:pt x="242" y="40"/>
                  </a:lnTo>
                  <a:lnTo>
                    <a:pt x="247" y="42"/>
                  </a:lnTo>
                  <a:lnTo>
                    <a:pt x="252" y="43"/>
                  </a:lnTo>
                  <a:lnTo>
                    <a:pt x="257" y="42"/>
                  </a:lnTo>
                  <a:lnTo>
                    <a:pt x="262" y="40"/>
                  </a:lnTo>
                  <a:lnTo>
                    <a:pt x="265" y="35"/>
                  </a:lnTo>
                  <a:lnTo>
                    <a:pt x="267" y="28"/>
                  </a:lnTo>
                  <a:lnTo>
                    <a:pt x="264" y="17"/>
                  </a:lnTo>
                  <a:lnTo>
                    <a:pt x="256" y="8"/>
                  </a:lnTo>
                  <a:lnTo>
                    <a:pt x="246" y="2"/>
                  </a:lnTo>
                  <a:lnTo>
                    <a:pt x="234" y="0"/>
                  </a:lnTo>
                  <a:lnTo>
                    <a:pt x="218" y="6"/>
                  </a:lnTo>
                  <a:lnTo>
                    <a:pt x="203" y="24"/>
                  </a:lnTo>
                  <a:lnTo>
                    <a:pt x="190" y="54"/>
                  </a:lnTo>
                  <a:lnTo>
                    <a:pt x="178" y="95"/>
                  </a:lnTo>
                  <a:lnTo>
                    <a:pt x="176" y="103"/>
                  </a:lnTo>
                  <a:lnTo>
                    <a:pt x="170" y="123"/>
                  </a:lnTo>
                  <a:lnTo>
                    <a:pt x="162" y="155"/>
                  </a:lnTo>
                  <a:lnTo>
                    <a:pt x="152" y="198"/>
                  </a:lnTo>
                  <a:lnTo>
                    <a:pt x="141" y="249"/>
                  </a:lnTo>
                  <a:lnTo>
                    <a:pt x="128" y="309"/>
                  </a:lnTo>
                  <a:lnTo>
                    <a:pt x="115" y="375"/>
                  </a:lnTo>
                  <a:lnTo>
                    <a:pt x="103" y="447"/>
                  </a:lnTo>
                  <a:lnTo>
                    <a:pt x="90" y="518"/>
                  </a:lnTo>
                  <a:lnTo>
                    <a:pt x="76" y="585"/>
                  </a:lnTo>
                  <a:lnTo>
                    <a:pt x="74" y="595"/>
                  </a:lnTo>
                  <a:lnTo>
                    <a:pt x="71" y="607"/>
                  </a:lnTo>
                  <a:lnTo>
                    <a:pt x="67" y="620"/>
                  </a:lnTo>
                  <a:lnTo>
                    <a:pt x="62" y="633"/>
                  </a:lnTo>
                  <a:lnTo>
                    <a:pt x="56" y="645"/>
                  </a:lnTo>
                  <a:lnTo>
                    <a:pt x="49" y="655"/>
                  </a:lnTo>
                  <a:lnTo>
                    <a:pt x="41" y="661"/>
                  </a:lnTo>
                  <a:lnTo>
                    <a:pt x="33" y="664"/>
                  </a:lnTo>
                  <a:lnTo>
                    <a:pt x="25" y="663"/>
                  </a:lnTo>
                  <a:lnTo>
                    <a:pt x="20" y="660"/>
                  </a:lnTo>
                  <a:lnTo>
                    <a:pt x="16" y="658"/>
                  </a:lnTo>
                  <a:lnTo>
                    <a:pt x="14" y="65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2" name="Freeform 67"/>
            <p:cNvSpPr>
              <a:spLocks noChangeAspect="1" noEditPoints="1"/>
            </p:cNvSpPr>
            <p:nvPr/>
          </p:nvSpPr>
          <p:spPr bwMode="auto">
            <a:xfrm>
              <a:off x="2709" y="278"/>
              <a:ext cx="157" cy="192"/>
            </a:xfrm>
            <a:custGeom>
              <a:avLst/>
              <a:gdLst>
                <a:gd name="T0" fmla="*/ 22 w 157"/>
                <a:gd name="T1" fmla="*/ 176 h 192"/>
                <a:gd name="T2" fmla="*/ 15 w 157"/>
                <a:gd name="T3" fmla="*/ 182 h 192"/>
                <a:gd name="T4" fmla="*/ 5 w 157"/>
                <a:gd name="T5" fmla="*/ 182 h 192"/>
                <a:gd name="T6" fmla="*/ 1 w 157"/>
                <a:gd name="T7" fmla="*/ 185 h 192"/>
                <a:gd name="T8" fmla="*/ 1 w 157"/>
                <a:gd name="T9" fmla="*/ 191 h 192"/>
                <a:gd name="T10" fmla="*/ 29 w 157"/>
                <a:gd name="T11" fmla="*/ 191 h 192"/>
                <a:gd name="T12" fmla="*/ 61 w 157"/>
                <a:gd name="T13" fmla="*/ 191 h 192"/>
                <a:gd name="T14" fmla="*/ 64 w 157"/>
                <a:gd name="T15" fmla="*/ 189 h 192"/>
                <a:gd name="T16" fmla="*/ 63 w 157"/>
                <a:gd name="T17" fmla="*/ 183 h 192"/>
                <a:gd name="T18" fmla="*/ 49 w 157"/>
                <a:gd name="T19" fmla="*/ 182 h 192"/>
                <a:gd name="T20" fmla="*/ 43 w 157"/>
                <a:gd name="T21" fmla="*/ 179 h 192"/>
                <a:gd name="T22" fmla="*/ 44 w 157"/>
                <a:gd name="T23" fmla="*/ 167 h 192"/>
                <a:gd name="T24" fmla="*/ 54 w 157"/>
                <a:gd name="T25" fmla="*/ 129 h 192"/>
                <a:gd name="T26" fmla="*/ 61 w 157"/>
                <a:gd name="T27" fmla="*/ 124 h 192"/>
                <a:gd name="T28" fmla="*/ 75 w 157"/>
                <a:gd name="T29" fmla="*/ 135 h 192"/>
                <a:gd name="T30" fmla="*/ 98 w 157"/>
                <a:gd name="T31" fmla="*/ 134 h 192"/>
                <a:gd name="T32" fmla="*/ 123 w 157"/>
                <a:gd name="T33" fmla="*/ 120 h 192"/>
                <a:gd name="T34" fmla="*/ 144 w 157"/>
                <a:gd name="T35" fmla="*/ 95 h 192"/>
                <a:gd name="T36" fmla="*/ 156 w 157"/>
                <a:gd name="T37" fmla="*/ 64 h 192"/>
                <a:gd name="T38" fmla="*/ 154 w 157"/>
                <a:gd name="T39" fmla="*/ 29 h 192"/>
                <a:gd name="T40" fmla="*/ 133 w 157"/>
                <a:gd name="T41" fmla="*/ 3 h 192"/>
                <a:gd name="T42" fmla="*/ 106 w 157"/>
                <a:gd name="T43" fmla="*/ 2 h 192"/>
                <a:gd name="T44" fmla="*/ 86 w 157"/>
                <a:gd name="T45" fmla="*/ 14 h 192"/>
                <a:gd name="T46" fmla="*/ 74 w 157"/>
                <a:gd name="T47" fmla="*/ 12 h 192"/>
                <a:gd name="T48" fmla="*/ 59 w 157"/>
                <a:gd name="T49" fmla="*/ 1 h 192"/>
                <a:gd name="T50" fmla="*/ 42 w 157"/>
                <a:gd name="T51" fmla="*/ 2 h 192"/>
                <a:gd name="T52" fmla="*/ 31 w 157"/>
                <a:gd name="T53" fmla="*/ 12 h 192"/>
                <a:gd name="T54" fmla="*/ 25 w 157"/>
                <a:gd name="T55" fmla="*/ 26 h 192"/>
                <a:gd name="T56" fmla="*/ 20 w 157"/>
                <a:gd name="T57" fmla="*/ 43 h 192"/>
                <a:gd name="T58" fmla="*/ 21 w 157"/>
                <a:gd name="T59" fmla="*/ 49 h 192"/>
                <a:gd name="T60" fmla="*/ 25 w 157"/>
                <a:gd name="T61" fmla="*/ 49 h 192"/>
                <a:gd name="T62" fmla="*/ 27 w 157"/>
                <a:gd name="T63" fmla="*/ 46 h 192"/>
                <a:gd name="T64" fmla="*/ 32 w 157"/>
                <a:gd name="T65" fmla="*/ 28 h 192"/>
                <a:gd name="T66" fmla="*/ 43 w 157"/>
                <a:gd name="T67" fmla="*/ 9 h 192"/>
                <a:gd name="T68" fmla="*/ 54 w 157"/>
                <a:gd name="T69" fmla="*/ 7 h 192"/>
                <a:gd name="T70" fmla="*/ 59 w 157"/>
                <a:gd name="T71" fmla="*/ 13 h 192"/>
                <a:gd name="T72" fmla="*/ 59 w 157"/>
                <a:gd name="T73" fmla="*/ 29 h 192"/>
                <a:gd name="T74" fmla="*/ 24 w 157"/>
                <a:gd name="T75" fmla="*/ 170 h 192"/>
                <a:gd name="T76" fmla="*/ 79 w 157"/>
                <a:gd name="T77" fmla="*/ 33 h 192"/>
                <a:gd name="T78" fmla="*/ 88 w 157"/>
                <a:gd name="T79" fmla="*/ 22 h 192"/>
                <a:gd name="T80" fmla="*/ 100 w 157"/>
                <a:gd name="T81" fmla="*/ 12 h 192"/>
                <a:gd name="T82" fmla="*/ 112 w 157"/>
                <a:gd name="T83" fmla="*/ 7 h 192"/>
                <a:gd name="T84" fmla="*/ 125 w 157"/>
                <a:gd name="T85" fmla="*/ 8 h 192"/>
                <a:gd name="T86" fmla="*/ 134 w 157"/>
                <a:gd name="T87" fmla="*/ 23 h 192"/>
                <a:gd name="T88" fmla="*/ 134 w 157"/>
                <a:gd name="T89" fmla="*/ 51 h 192"/>
                <a:gd name="T90" fmla="*/ 125 w 157"/>
                <a:gd name="T91" fmla="*/ 86 h 192"/>
                <a:gd name="T92" fmla="*/ 112 w 157"/>
                <a:gd name="T93" fmla="*/ 113 h 192"/>
                <a:gd name="T94" fmla="*/ 93 w 157"/>
                <a:gd name="T95" fmla="*/ 128 h 192"/>
                <a:gd name="T96" fmla="*/ 78 w 157"/>
                <a:gd name="T97" fmla="*/ 129 h 192"/>
                <a:gd name="T98" fmla="*/ 68 w 157"/>
                <a:gd name="T99" fmla="*/ 122 h 192"/>
                <a:gd name="T100" fmla="*/ 63 w 157"/>
                <a:gd name="T101" fmla="*/ 112 h 192"/>
                <a:gd name="T102" fmla="*/ 61 w 157"/>
                <a:gd name="T103" fmla="*/ 105 h 192"/>
                <a:gd name="T104" fmla="*/ 61 w 157"/>
                <a:gd name="T105" fmla="*/ 102 h 192"/>
                <a:gd name="T106" fmla="*/ 76 w 157"/>
                <a:gd name="T107" fmla="*/ 3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7" h="192">
                  <a:moveTo>
                    <a:pt x="24" y="170"/>
                  </a:moveTo>
                  <a:lnTo>
                    <a:pt x="22" y="176"/>
                  </a:lnTo>
                  <a:lnTo>
                    <a:pt x="19" y="180"/>
                  </a:lnTo>
                  <a:lnTo>
                    <a:pt x="15" y="182"/>
                  </a:lnTo>
                  <a:lnTo>
                    <a:pt x="7" y="182"/>
                  </a:lnTo>
                  <a:lnTo>
                    <a:pt x="5" y="182"/>
                  </a:lnTo>
                  <a:lnTo>
                    <a:pt x="2" y="183"/>
                  </a:lnTo>
                  <a:lnTo>
                    <a:pt x="1" y="185"/>
                  </a:lnTo>
                  <a:lnTo>
                    <a:pt x="0" y="188"/>
                  </a:lnTo>
                  <a:lnTo>
                    <a:pt x="1" y="191"/>
                  </a:lnTo>
                  <a:lnTo>
                    <a:pt x="4" y="192"/>
                  </a:lnTo>
                  <a:lnTo>
                    <a:pt x="29" y="191"/>
                  </a:lnTo>
                  <a:lnTo>
                    <a:pt x="59" y="192"/>
                  </a:lnTo>
                  <a:lnTo>
                    <a:pt x="61" y="191"/>
                  </a:lnTo>
                  <a:lnTo>
                    <a:pt x="63" y="191"/>
                  </a:lnTo>
                  <a:lnTo>
                    <a:pt x="64" y="189"/>
                  </a:lnTo>
                  <a:lnTo>
                    <a:pt x="65" y="186"/>
                  </a:lnTo>
                  <a:lnTo>
                    <a:pt x="63" y="183"/>
                  </a:lnTo>
                  <a:lnTo>
                    <a:pt x="58" y="182"/>
                  </a:lnTo>
                  <a:lnTo>
                    <a:pt x="49" y="182"/>
                  </a:lnTo>
                  <a:lnTo>
                    <a:pt x="44" y="181"/>
                  </a:lnTo>
                  <a:lnTo>
                    <a:pt x="43" y="179"/>
                  </a:lnTo>
                  <a:lnTo>
                    <a:pt x="42" y="177"/>
                  </a:lnTo>
                  <a:lnTo>
                    <a:pt x="44" y="167"/>
                  </a:lnTo>
                  <a:lnTo>
                    <a:pt x="49" y="149"/>
                  </a:lnTo>
                  <a:lnTo>
                    <a:pt x="54" y="129"/>
                  </a:lnTo>
                  <a:lnTo>
                    <a:pt x="57" y="117"/>
                  </a:lnTo>
                  <a:lnTo>
                    <a:pt x="61" y="124"/>
                  </a:lnTo>
                  <a:lnTo>
                    <a:pt x="67" y="130"/>
                  </a:lnTo>
                  <a:lnTo>
                    <a:pt x="75" y="135"/>
                  </a:lnTo>
                  <a:lnTo>
                    <a:pt x="85" y="136"/>
                  </a:lnTo>
                  <a:lnTo>
                    <a:pt x="98" y="134"/>
                  </a:lnTo>
                  <a:lnTo>
                    <a:pt x="111" y="129"/>
                  </a:lnTo>
                  <a:lnTo>
                    <a:pt x="123" y="120"/>
                  </a:lnTo>
                  <a:lnTo>
                    <a:pt x="134" y="109"/>
                  </a:lnTo>
                  <a:lnTo>
                    <a:pt x="144" y="95"/>
                  </a:lnTo>
                  <a:lnTo>
                    <a:pt x="151" y="80"/>
                  </a:lnTo>
                  <a:lnTo>
                    <a:pt x="156" y="64"/>
                  </a:lnTo>
                  <a:lnTo>
                    <a:pt x="157" y="48"/>
                  </a:lnTo>
                  <a:lnTo>
                    <a:pt x="154" y="29"/>
                  </a:lnTo>
                  <a:lnTo>
                    <a:pt x="146" y="13"/>
                  </a:lnTo>
                  <a:lnTo>
                    <a:pt x="133" y="3"/>
                  </a:lnTo>
                  <a:lnTo>
                    <a:pt x="117" y="0"/>
                  </a:lnTo>
                  <a:lnTo>
                    <a:pt x="106" y="2"/>
                  </a:lnTo>
                  <a:lnTo>
                    <a:pt x="96" y="7"/>
                  </a:lnTo>
                  <a:lnTo>
                    <a:pt x="86" y="14"/>
                  </a:lnTo>
                  <a:lnTo>
                    <a:pt x="78" y="22"/>
                  </a:lnTo>
                  <a:lnTo>
                    <a:pt x="74" y="12"/>
                  </a:lnTo>
                  <a:lnTo>
                    <a:pt x="67" y="5"/>
                  </a:lnTo>
                  <a:lnTo>
                    <a:pt x="59" y="1"/>
                  </a:lnTo>
                  <a:lnTo>
                    <a:pt x="51" y="0"/>
                  </a:lnTo>
                  <a:lnTo>
                    <a:pt x="42" y="2"/>
                  </a:lnTo>
                  <a:lnTo>
                    <a:pt x="36" y="6"/>
                  </a:lnTo>
                  <a:lnTo>
                    <a:pt x="31" y="12"/>
                  </a:lnTo>
                  <a:lnTo>
                    <a:pt x="29" y="17"/>
                  </a:lnTo>
                  <a:lnTo>
                    <a:pt x="25" y="26"/>
                  </a:lnTo>
                  <a:lnTo>
                    <a:pt x="22" y="35"/>
                  </a:lnTo>
                  <a:lnTo>
                    <a:pt x="20" y="43"/>
                  </a:lnTo>
                  <a:lnTo>
                    <a:pt x="19" y="46"/>
                  </a:lnTo>
                  <a:lnTo>
                    <a:pt x="21" y="49"/>
                  </a:lnTo>
                  <a:lnTo>
                    <a:pt x="23" y="49"/>
                  </a:lnTo>
                  <a:lnTo>
                    <a:pt x="25" y="49"/>
                  </a:lnTo>
                  <a:lnTo>
                    <a:pt x="26" y="48"/>
                  </a:lnTo>
                  <a:lnTo>
                    <a:pt x="27" y="46"/>
                  </a:lnTo>
                  <a:lnTo>
                    <a:pt x="28" y="42"/>
                  </a:lnTo>
                  <a:lnTo>
                    <a:pt x="32" y="28"/>
                  </a:lnTo>
                  <a:lnTo>
                    <a:pt x="37" y="16"/>
                  </a:lnTo>
                  <a:lnTo>
                    <a:pt x="43" y="9"/>
                  </a:lnTo>
                  <a:lnTo>
                    <a:pt x="50" y="6"/>
                  </a:lnTo>
                  <a:lnTo>
                    <a:pt x="54" y="7"/>
                  </a:lnTo>
                  <a:lnTo>
                    <a:pt x="57" y="9"/>
                  </a:lnTo>
                  <a:lnTo>
                    <a:pt x="59" y="13"/>
                  </a:lnTo>
                  <a:lnTo>
                    <a:pt x="59" y="20"/>
                  </a:lnTo>
                  <a:lnTo>
                    <a:pt x="59" y="29"/>
                  </a:lnTo>
                  <a:lnTo>
                    <a:pt x="57" y="36"/>
                  </a:lnTo>
                  <a:lnTo>
                    <a:pt x="24" y="170"/>
                  </a:lnTo>
                  <a:close/>
                  <a:moveTo>
                    <a:pt x="76" y="39"/>
                  </a:moveTo>
                  <a:lnTo>
                    <a:pt x="79" y="33"/>
                  </a:lnTo>
                  <a:lnTo>
                    <a:pt x="83" y="27"/>
                  </a:lnTo>
                  <a:lnTo>
                    <a:pt x="88" y="22"/>
                  </a:lnTo>
                  <a:lnTo>
                    <a:pt x="92" y="18"/>
                  </a:lnTo>
                  <a:lnTo>
                    <a:pt x="100" y="12"/>
                  </a:lnTo>
                  <a:lnTo>
                    <a:pt x="106" y="9"/>
                  </a:lnTo>
                  <a:lnTo>
                    <a:pt x="112" y="7"/>
                  </a:lnTo>
                  <a:lnTo>
                    <a:pt x="116" y="6"/>
                  </a:lnTo>
                  <a:lnTo>
                    <a:pt x="125" y="8"/>
                  </a:lnTo>
                  <a:lnTo>
                    <a:pt x="131" y="14"/>
                  </a:lnTo>
                  <a:lnTo>
                    <a:pt x="134" y="23"/>
                  </a:lnTo>
                  <a:lnTo>
                    <a:pt x="136" y="35"/>
                  </a:lnTo>
                  <a:lnTo>
                    <a:pt x="134" y="51"/>
                  </a:lnTo>
                  <a:lnTo>
                    <a:pt x="130" y="69"/>
                  </a:lnTo>
                  <a:lnTo>
                    <a:pt x="125" y="86"/>
                  </a:lnTo>
                  <a:lnTo>
                    <a:pt x="120" y="99"/>
                  </a:lnTo>
                  <a:lnTo>
                    <a:pt x="112" y="113"/>
                  </a:lnTo>
                  <a:lnTo>
                    <a:pt x="103" y="122"/>
                  </a:lnTo>
                  <a:lnTo>
                    <a:pt x="93" y="128"/>
                  </a:lnTo>
                  <a:lnTo>
                    <a:pt x="85" y="130"/>
                  </a:lnTo>
                  <a:lnTo>
                    <a:pt x="78" y="129"/>
                  </a:lnTo>
                  <a:lnTo>
                    <a:pt x="72" y="126"/>
                  </a:lnTo>
                  <a:lnTo>
                    <a:pt x="68" y="122"/>
                  </a:lnTo>
                  <a:lnTo>
                    <a:pt x="65" y="117"/>
                  </a:lnTo>
                  <a:lnTo>
                    <a:pt x="63" y="112"/>
                  </a:lnTo>
                  <a:lnTo>
                    <a:pt x="62" y="108"/>
                  </a:lnTo>
                  <a:lnTo>
                    <a:pt x="61" y="105"/>
                  </a:lnTo>
                  <a:lnTo>
                    <a:pt x="61" y="103"/>
                  </a:lnTo>
                  <a:lnTo>
                    <a:pt x="61" y="102"/>
                  </a:lnTo>
                  <a:lnTo>
                    <a:pt x="62" y="98"/>
                  </a:lnTo>
                  <a:lnTo>
                    <a:pt x="76" y="3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3" name="Freeform 68"/>
            <p:cNvSpPr>
              <a:spLocks noChangeAspect="1"/>
            </p:cNvSpPr>
            <p:nvPr/>
          </p:nvSpPr>
          <p:spPr bwMode="auto">
            <a:xfrm>
              <a:off x="2900" y="185"/>
              <a:ext cx="70" cy="301"/>
            </a:xfrm>
            <a:custGeom>
              <a:avLst/>
              <a:gdLst>
                <a:gd name="T0" fmla="*/ 70 w 70"/>
                <a:gd name="T1" fmla="*/ 298 h 301"/>
                <a:gd name="T2" fmla="*/ 70 w 70"/>
                <a:gd name="T3" fmla="*/ 298 h 301"/>
                <a:gd name="T4" fmla="*/ 69 w 70"/>
                <a:gd name="T5" fmla="*/ 297 h 301"/>
                <a:gd name="T6" fmla="*/ 68 w 70"/>
                <a:gd name="T7" fmla="*/ 295 h 301"/>
                <a:gd name="T8" fmla="*/ 65 w 70"/>
                <a:gd name="T9" fmla="*/ 292 h 301"/>
                <a:gd name="T10" fmla="*/ 42 w 70"/>
                <a:gd name="T11" fmla="*/ 260 h 301"/>
                <a:gd name="T12" fmla="*/ 27 w 70"/>
                <a:gd name="T13" fmla="*/ 224 h 301"/>
                <a:gd name="T14" fmla="*/ 20 w 70"/>
                <a:gd name="T15" fmla="*/ 187 h 301"/>
                <a:gd name="T16" fmla="*/ 18 w 70"/>
                <a:gd name="T17" fmla="*/ 151 h 301"/>
                <a:gd name="T18" fmla="*/ 20 w 70"/>
                <a:gd name="T19" fmla="*/ 112 h 301"/>
                <a:gd name="T20" fmla="*/ 28 w 70"/>
                <a:gd name="T21" fmla="*/ 74 h 301"/>
                <a:gd name="T22" fmla="*/ 43 w 70"/>
                <a:gd name="T23" fmla="*/ 39 h 301"/>
                <a:gd name="T24" fmla="*/ 66 w 70"/>
                <a:gd name="T25" fmla="*/ 8 h 301"/>
                <a:gd name="T26" fmla="*/ 69 w 70"/>
                <a:gd name="T27" fmla="*/ 4 h 301"/>
                <a:gd name="T28" fmla="*/ 70 w 70"/>
                <a:gd name="T29" fmla="*/ 3 h 301"/>
                <a:gd name="T30" fmla="*/ 69 w 70"/>
                <a:gd name="T31" fmla="*/ 0 h 301"/>
                <a:gd name="T32" fmla="*/ 67 w 70"/>
                <a:gd name="T33" fmla="*/ 0 h 301"/>
                <a:gd name="T34" fmla="*/ 61 w 70"/>
                <a:gd name="T35" fmla="*/ 4 h 301"/>
                <a:gd name="T36" fmla="*/ 49 w 70"/>
                <a:gd name="T37" fmla="*/ 15 h 301"/>
                <a:gd name="T38" fmla="*/ 34 w 70"/>
                <a:gd name="T39" fmla="*/ 33 h 301"/>
                <a:gd name="T40" fmla="*/ 19 w 70"/>
                <a:gd name="T41" fmla="*/ 59 h 301"/>
                <a:gd name="T42" fmla="*/ 10 w 70"/>
                <a:gd name="T43" fmla="*/ 83 h 301"/>
                <a:gd name="T44" fmla="*/ 4 w 70"/>
                <a:gd name="T45" fmla="*/ 108 h 301"/>
                <a:gd name="T46" fmla="*/ 1 w 70"/>
                <a:gd name="T47" fmla="*/ 130 h 301"/>
                <a:gd name="T48" fmla="*/ 0 w 70"/>
                <a:gd name="T49" fmla="*/ 151 h 301"/>
                <a:gd name="T50" fmla="*/ 1 w 70"/>
                <a:gd name="T51" fmla="*/ 170 h 301"/>
                <a:gd name="T52" fmla="*/ 4 w 70"/>
                <a:gd name="T53" fmla="*/ 194 h 301"/>
                <a:gd name="T54" fmla="*/ 10 w 70"/>
                <a:gd name="T55" fmla="*/ 219 h 301"/>
                <a:gd name="T56" fmla="*/ 20 w 70"/>
                <a:gd name="T57" fmla="*/ 245 h 301"/>
                <a:gd name="T58" fmla="*/ 35 w 70"/>
                <a:gd name="T59" fmla="*/ 269 h 301"/>
                <a:gd name="T60" fmla="*/ 49 w 70"/>
                <a:gd name="T61" fmla="*/ 287 h 301"/>
                <a:gd name="T62" fmla="*/ 61 w 70"/>
                <a:gd name="T63" fmla="*/ 298 h 301"/>
                <a:gd name="T64" fmla="*/ 67 w 70"/>
                <a:gd name="T65" fmla="*/ 301 h 301"/>
                <a:gd name="T66" fmla="*/ 69 w 70"/>
                <a:gd name="T67" fmla="*/ 301 h 301"/>
                <a:gd name="T68" fmla="*/ 70 w 70"/>
                <a:gd name="T69" fmla="*/ 29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301">
                  <a:moveTo>
                    <a:pt x="70" y="298"/>
                  </a:moveTo>
                  <a:lnTo>
                    <a:pt x="70" y="298"/>
                  </a:lnTo>
                  <a:lnTo>
                    <a:pt x="69" y="297"/>
                  </a:lnTo>
                  <a:lnTo>
                    <a:pt x="68" y="295"/>
                  </a:lnTo>
                  <a:lnTo>
                    <a:pt x="65" y="292"/>
                  </a:lnTo>
                  <a:lnTo>
                    <a:pt x="42" y="260"/>
                  </a:lnTo>
                  <a:lnTo>
                    <a:pt x="27" y="224"/>
                  </a:lnTo>
                  <a:lnTo>
                    <a:pt x="20" y="187"/>
                  </a:lnTo>
                  <a:lnTo>
                    <a:pt x="18" y="151"/>
                  </a:lnTo>
                  <a:lnTo>
                    <a:pt x="20" y="112"/>
                  </a:lnTo>
                  <a:lnTo>
                    <a:pt x="28" y="74"/>
                  </a:lnTo>
                  <a:lnTo>
                    <a:pt x="43" y="39"/>
                  </a:lnTo>
                  <a:lnTo>
                    <a:pt x="66" y="8"/>
                  </a:lnTo>
                  <a:lnTo>
                    <a:pt x="69" y="4"/>
                  </a:lnTo>
                  <a:lnTo>
                    <a:pt x="70" y="3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1" y="4"/>
                  </a:lnTo>
                  <a:lnTo>
                    <a:pt x="49" y="15"/>
                  </a:lnTo>
                  <a:lnTo>
                    <a:pt x="34" y="33"/>
                  </a:lnTo>
                  <a:lnTo>
                    <a:pt x="19" y="59"/>
                  </a:lnTo>
                  <a:lnTo>
                    <a:pt x="10" y="83"/>
                  </a:lnTo>
                  <a:lnTo>
                    <a:pt x="4" y="108"/>
                  </a:lnTo>
                  <a:lnTo>
                    <a:pt x="1" y="130"/>
                  </a:lnTo>
                  <a:lnTo>
                    <a:pt x="0" y="151"/>
                  </a:lnTo>
                  <a:lnTo>
                    <a:pt x="1" y="170"/>
                  </a:lnTo>
                  <a:lnTo>
                    <a:pt x="4" y="194"/>
                  </a:lnTo>
                  <a:lnTo>
                    <a:pt x="10" y="219"/>
                  </a:lnTo>
                  <a:lnTo>
                    <a:pt x="20" y="245"/>
                  </a:lnTo>
                  <a:lnTo>
                    <a:pt x="35" y="269"/>
                  </a:lnTo>
                  <a:lnTo>
                    <a:pt x="49" y="287"/>
                  </a:lnTo>
                  <a:lnTo>
                    <a:pt x="61" y="298"/>
                  </a:lnTo>
                  <a:lnTo>
                    <a:pt x="67" y="301"/>
                  </a:lnTo>
                  <a:lnTo>
                    <a:pt x="69" y="301"/>
                  </a:lnTo>
                  <a:lnTo>
                    <a:pt x="70" y="2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4" name="Freeform 69"/>
            <p:cNvSpPr>
              <a:spLocks noChangeAspect="1"/>
            </p:cNvSpPr>
            <p:nvPr/>
          </p:nvSpPr>
          <p:spPr bwMode="auto">
            <a:xfrm>
              <a:off x="2996" y="278"/>
              <a:ext cx="139" cy="195"/>
            </a:xfrm>
            <a:custGeom>
              <a:avLst/>
              <a:gdLst>
                <a:gd name="T0" fmla="*/ 139 w 139"/>
                <a:gd name="T1" fmla="*/ 14 h 195"/>
                <a:gd name="T2" fmla="*/ 136 w 139"/>
                <a:gd name="T3" fmla="*/ 5 h 195"/>
                <a:gd name="T4" fmla="*/ 125 w 139"/>
                <a:gd name="T5" fmla="*/ 5 h 195"/>
                <a:gd name="T6" fmla="*/ 119 w 139"/>
                <a:gd name="T7" fmla="*/ 12 h 195"/>
                <a:gd name="T8" fmla="*/ 117 w 139"/>
                <a:gd name="T9" fmla="*/ 21 h 195"/>
                <a:gd name="T10" fmla="*/ 109 w 139"/>
                <a:gd name="T11" fmla="*/ 50 h 195"/>
                <a:gd name="T12" fmla="*/ 95 w 139"/>
                <a:gd name="T13" fmla="*/ 107 h 195"/>
                <a:gd name="T14" fmla="*/ 90 w 139"/>
                <a:gd name="T15" fmla="*/ 114 h 195"/>
                <a:gd name="T16" fmla="*/ 81 w 139"/>
                <a:gd name="T17" fmla="*/ 123 h 195"/>
                <a:gd name="T18" fmla="*/ 69 w 139"/>
                <a:gd name="T19" fmla="*/ 129 h 195"/>
                <a:gd name="T20" fmla="*/ 53 w 139"/>
                <a:gd name="T21" fmla="*/ 128 h 195"/>
                <a:gd name="T22" fmla="*/ 44 w 139"/>
                <a:gd name="T23" fmla="*/ 114 h 195"/>
                <a:gd name="T24" fmla="*/ 47 w 139"/>
                <a:gd name="T25" fmla="*/ 80 h 195"/>
                <a:gd name="T26" fmla="*/ 62 w 139"/>
                <a:gd name="T27" fmla="*/ 38 h 195"/>
                <a:gd name="T28" fmla="*/ 64 w 139"/>
                <a:gd name="T29" fmla="*/ 29 h 195"/>
                <a:gd name="T30" fmla="*/ 63 w 139"/>
                <a:gd name="T31" fmla="*/ 15 h 195"/>
                <a:gd name="T32" fmla="*/ 50 w 139"/>
                <a:gd name="T33" fmla="*/ 2 h 195"/>
                <a:gd name="T34" fmla="*/ 22 w 139"/>
                <a:gd name="T35" fmla="*/ 7 h 195"/>
                <a:gd name="T36" fmla="*/ 2 w 139"/>
                <a:gd name="T37" fmla="*/ 38 h 195"/>
                <a:gd name="T38" fmla="*/ 2 w 139"/>
                <a:gd name="T39" fmla="*/ 49 h 195"/>
                <a:gd name="T40" fmla="*/ 7 w 139"/>
                <a:gd name="T41" fmla="*/ 48 h 195"/>
                <a:gd name="T42" fmla="*/ 15 w 139"/>
                <a:gd name="T43" fmla="*/ 26 h 195"/>
                <a:gd name="T44" fmla="*/ 31 w 139"/>
                <a:gd name="T45" fmla="*/ 8 h 195"/>
                <a:gd name="T46" fmla="*/ 41 w 139"/>
                <a:gd name="T47" fmla="*/ 6 h 195"/>
                <a:gd name="T48" fmla="*/ 46 w 139"/>
                <a:gd name="T49" fmla="*/ 10 h 195"/>
                <a:gd name="T50" fmla="*/ 45 w 139"/>
                <a:gd name="T51" fmla="*/ 27 h 195"/>
                <a:gd name="T52" fmla="*/ 34 w 139"/>
                <a:gd name="T53" fmla="*/ 59 h 195"/>
                <a:gd name="T54" fmla="*/ 25 w 139"/>
                <a:gd name="T55" fmla="*/ 89 h 195"/>
                <a:gd name="T56" fmla="*/ 25 w 139"/>
                <a:gd name="T57" fmla="*/ 110 h 195"/>
                <a:gd name="T58" fmla="*/ 31 w 139"/>
                <a:gd name="T59" fmla="*/ 124 h 195"/>
                <a:gd name="T60" fmla="*/ 41 w 139"/>
                <a:gd name="T61" fmla="*/ 132 h 195"/>
                <a:gd name="T62" fmla="*/ 54 w 139"/>
                <a:gd name="T63" fmla="*/ 136 h 195"/>
                <a:gd name="T64" fmla="*/ 77 w 139"/>
                <a:gd name="T65" fmla="*/ 133 h 195"/>
                <a:gd name="T66" fmla="*/ 84 w 139"/>
                <a:gd name="T67" fmla="*/ 146 h 195"/>
                <a:gd name="T68" fmla="*/ 65 w 139"/>
                <a:gd name="T69" fmla="*/ 177 h 195"/>
                <a:gd name="T70" fmla="*/ 48 w 139"/>
                <a:gd name="T71" fmla="*/ 187 h 195"/>
                <a:gd name="T72" fmla="*/ 34 w 139"/>
                <a:gd name="T73" fmla="*/ 188 h 195"/>
                <a:gd name="T74" fmla="*/ 21 w 139"/>
                <a:gd name="T75" fmla="*/ 183 h 195"/>
                <a:gd name="T76" fmla="*/ 22 w 139"/>
                <a:gd name="T77" fmla="*/ 175 h 195"/>
                <a:gd name="T78" fmla="*/ 33 w 139"/>
                <a:gd name="T79" fmla="*/ 167 h 195"/>
                <a:gd name="T80" fmla="*/ 33 w 139"/>
                <a:gd name="T81" fmla="*/ 154 h 195"/>
                <a:gd name="T82" fmla="*/ 26 w 139"/>
                <a:gd name="T83" fmla="*/ 149 h 195"/>
                <a:gd name="T84" fmla="*/ 18 w 139"/>
                <a:gd name="T85" fmla="*/ 150 h 195"/>
                <a:gd name="T86" fmla="*/ 8 w 139"/>
                <a:gd name="T87" fmla="*/ 159 h 195"/>
                <a:gd name="T88" fmla="*/ 9 w 139"/>
                <a:gd name="T89" fmla="*/ 179 h 195"/>
                <a:gd name="T90" fmla="*/ 26 w 139"/>
                <a:gd name="T91" fmla="*/ 193 h 195"/>
                <a:gd name="T92" fmla="*/ 61 w 139"/>
                <a:gd name="T93" fmla="*/ 190 h 195"/>
                <a:gd name="T94" fmla="*/ 99 w 139"/>
                <a:gd name="T95" fmla="*/ 157 h 195"/>
                <a:gd name="T96" fmla="*/ 138 w 139"/>
                <a:gd name="T97" fmla="*/ 1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9" h="195">
                  <a:moveTo>
                    <a:pt x="138" y="18"/>
                  </a:moveTo>
                  <a:lnTo>
                    <a:pt x="139" y="14"/>
                  </a:lnTo>
                  <a:lnTo>
                    <a:pt x="139" y="11"/>
                  </a:lnTo>
                  <a:lnTo>
                    <a:pt x="136" y="5"/>
                  </a:lnTo>
                  <a:lnTo>
                    <a:pt x="130" y="3"/>
                  </a:lnTo>
                  <a:lnTo>
                    <a:pt x="125" y="5"/>
                  </a:lnTo>
                  <a:lnTo>
                    <a:pt x="120" y="9"/>
                  </a:lnTo>
                  <a:lnTo>
                    <a:pt x="119" y="12"/>
                  </a:lnTo>
                  <a:lnTo>
                    <a:pt x="118" y="16"/>
                  </a:lnTo>
                  <a:lnTo>
                    <a:pt x="117" y="21"/>
                  </a:lnTo>
                  <a:lnTo>
                    <a:pt x="115" y="26"/>
                  </a:lnTo>
                  <a:lnTo>
                    <a:pt x="109" y="50"/>
                  </a:lnTo>
                  <a:lnTo>
                    <a:pt x="96" y="104"/>
                  </a:lnTo>
                  <a:lnTo>
                    <a:pt x="95" y="107"/>
                  </a:lnTo>
                  <a:lnTo>
                    <a:pt x="93" y="110"/>
                  </a:lnTo>
                  <a:lnTo>
                    <a:pt x="90" y="114"/>
                  </a:lnTo>
                  <a:lnTo>
                    <a:pt x="86" y="119"/>
                  </a:lnTo>
                  <a:lnTo>
                    <a:pt x="81" y="123"/>
                  </a:lnTo>
                  <a:lnTo>
                    <a:pt x="75" y="126"/>
                  </a:lnTo>
                  <a:lnTo>
                    <a:pt x="69" y="129"/>
                  </a:lnTo>
                  <a:lnTo>
                    <a:pt x="62" y="130"/>
                  </a:lnTo>
                  <a:lnTo>
                    <a:pt x="53" y="128"/>
                  </a:lnTo>
                  <a:lnTo>
                    <a:pt x="47" y="122"/>
                  </a:lnTo>
                  <a:lnTo>
                    <a:pt x="44" y="114"/>
                  </a:lnTo>
                  <a:lnTo>
                    <a:pt x="43" y="105"/>
                  </a:lnTo>
                  <a:lnTo>
                    <a:pt x="47" y="80"/>
                  </a:lnTo>
                  <a:lnTo>
                    <a:pt x="59" y="46"/>
                  </a:lnTo>
                  <a:lnTo>
                    <a:pt x="62" y="38"/>
                  </a:lnTo>
                  <a:lnTo>
                    <a:pt x="63" y="33"/>
                  </a:lnTo>
                  <a:lnTo>
                    <a:pt x="64" y="29"/>
                  </a:lnTo>
                  <a:lnTo>
                    <a:pt x="65" y="24"/>
                  </a:lnTo>
                  <a:lnTo>
                    <a:pt x="63" y="15"/>
                  </a:lnTo>
                  <a:lnTo>
                    <a:pt x="58" y="7"/>
                  </a:lnTo>
                  <a:lnTo>
                    <a:pt x="50" y="2"/>
                  </a:lnTo>
                  <a:lnTo>
                    <a:pt x="40" y="0"/>
                  </a:lnTo>
                  <a:lnTo>
                    <a:pt x="22" y="7"/>
                  </a:lnTo>
                  <a:lnTo>
                    <a:pt x="9" y="22"/>
                  </a:lnTo>
                  <a:lnTo>
                    <a:pt x="2" y="38"/>
                  </a:lnTo>
                  <a:lnTo>
                    <a:pt x="0" y="46"/>
                  </a:lnTo>
                  <a:lnTo>
                    <a:pt x="2" y="49"/>
                  </a:lnTo>
                  <a:lnTo>
                    <a:pt x="4" y="49"/>
                  </a:lnTo>
                  <a:lnTo>
                    <a:pt x="7" y="48"/>
                  </a:lnTo>
                  <a:lnTo>
                    <a:pt x="9" y="44"/>
                  </a:lnTo>
                  <a:lnTo>
                    <a:pt x="15" y="26"/>
                  </a:lnTo>
                  <a:lnTo>
                    <a:pt x="23" y="14"/>
                  </a:lnTo>
                  <a:lnTo>
                    <a:pt x="31" y="8"/>
                  </a:lnTo>
                  <a:lnTo>
                    <a:pt x="39" y="6"/>
                  </a:lnTo>
                  <a:lnTo>
                    <a:pt x="41" y="6"/>
                  </a:lnTo>
                  <a:lnTo>
                    <a:pt x="44" y="8"/>
                  </a:lnTo>
                  <a:lnTo>
                    <a:pt x="46" y="10"/>
                  </a:lnTo>
                  <a:lnTo>
                    <a:pt x="46" y="16"/>
                  </a:lnTo>
                  <a:lnTo>
                    <a:pt x="45" y="27"/>
                  </a:lnTo>
                  <a:lnTo>
                    <a:pt x="41" y="37"/>
                  </a:lnTo>
                  <a:lnTo>
                    <a:pt x="34" y="59"/>
                  </a:lnTo>
                  <a:lnTo>
                    <a:pt x="28" y="76"/>
                  </a:lnTo>
                  <a:lnTo>
                    <a:pt x="25" y="89"/>
                  </a:lnTo>
                  <a:lnTo>
                    <a:pt x="24" y="101"/>
                  </a:lnTo>
                  <a:lnTo>
                    <a:pt x="25" y="110"/>
                  </a:lnTo>
                  <a:lnTo>
                    <a:pt x="27" y="117"/>
                  </a:lnTo>
                  <a:lnTo>
                    <a:pt x="31" y="124"/>
                  </a:lnTo>
                  <a:lnTo>
                    <a:pt x="36" y="129"/>
                  </a:lnTo>
                  <a:lnTo>
                    <a:pt x="41" y="132"/>
                  </a:lnTo>
                  <a:lnTo>
                    <a:pt x="47" y="135"/>
                  </a:lnTo>
                  <a:lnTo>
                    <a:pt x="54" y="136"/>
                  </a:lnTo>
                  <a:lnTo>
                    <a:pt x="61" y="136"/>
                  </a:lnTo>
                  <a:lnTo>
                    <a:pt x="77" y="133"/>
                  </a:lnTo>
                  <a:lnTo>
                    <a:pt x="91" y="123"/>
                  </a:lnTo>
                  <a:lnTo>
                    <a:pt x="84" y="146"/>
                  </a:lnTo>
                  <a:lnTo>
                    <a:pt x="71" y="169"/>
                  </a:lnTo>
                  <a:lnTo>
                    <a:pt x="65" y="177"/>
                  </a:lnTo>
                  <a:lnTo>
                    <a:pt x="57" y="183"/>
                  </a:lnTo>
                  <a:lnTo>
                    <a:pt x="48" y="187"/>
                  </a:lnTo>
                  <a:lnTo>
                    <a:pt x="38" y="188"/>
                  </a:lnTo>
                  <a:lnTo>
                    <a:pt x="34" y="188"/>
                  </a:lnTo>
                  <a:lnTo>
                    <a:pt x="27" y="186"/>
                  </a:lnTo>
                  <a:lnTo>
                    <a:pt x="21" y="183"/>
                  </a:lnTo>
                  <a:lnTo>
                    <a:pt x="16" y="176"/>
                  </a:lnTo>
                  <a:lnTo>
                    <a:pt x="22" y="175"/>
                  </a:lnTo>
                  <a:lnTo>
                    <a:pt x="28" y="172"/>
                  </a:lnTo>
                  <a:lnTo>
                    <a:pt x="33" y="167"/>
                  </a:lnTo>
                  <a:lnTo>
                    <a:pt x="35" y="160"/>
                  </a:lnTo>
                  <a:lnTo>
                    <a:pt x="33" y="154"/>
                  </a:lnTo>
                  <a:lnTo>
                    <a:pt x="30" y="151"/>
                  </a:lnTo>
                  <a:lnTo>
                    <a:pt x="26" y="149"/>
                  </a:lnTo>
                  <a:lnTo>
                    <a:pt x="23" y="149"/>
                  </a:lnTo>
                  <a:lnTo>
                    <a:pt x="18" y="150"/>
                  </a:lnTo>
                  <a:lnTo>
                    <a:pt x="12" y="153"/>
                  </a:lnTo>
                  <a:lnTo>
                    <a:pt x="8" y="159"/>
                  </a:lnTo>
                  <a:lnTo>
                    <a:pt x="7" y="169"/>
                  </a:lnTo>
                  <a:lnTo>
                    <a:pt x="9" y="179"/>
                  </a:lnTo>
                  <a:lnTo>
                    <a:pt x="16" y="187"/>
                  </a:lnTo>
                  <a:lnTo>
                    <a:pt x="26" y="193"/>
                  </a:lnTo>
                  <a:lnTo>
                    <a:pt x="38" y="195"/>
                  </a:lnTo>
                  <a:lnTo>
                    <a:pt x="61" y="190"/>
                  </a:lnTo>
                  <a:lnTo>
                    <a:pt x="82" y="177"/>
                  </a:lnTo>
                  <a:lnTo>
                    <a:pt x="99" y="157"/>
                  </a:lnTo>
                  <a:lnTo>
                    <a:pt x="109" y="133"/>
                  </a:lnTo>
                  <a:lnTo>
                    <a:pt x="138" y="1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5" name="Freeform 70"/>
            <p:cNvSpPr>
              <a:spLocks noChangeAspect="1"/>
            </p:cNvSpPr>
            <p:nvPr/>
          </p:nvSpPr>
          <p:spPr bwMode="auto">
            <a:xfrm>
              <a:off x="3265" y="185"/>
              <a:ext cx="12" cy="301"/>
            </a:xfrm>
            <a:custGeom>
              <a:avLst/>
              <a:gdLst>
                <a:gd name="T0" fmla="*/ 12 w 12"/>
                <a:gd name="T1" fmla="*/ 11 h 301"/>
                <a:gd name="T2" fmla="*/ 12 w 12"/>
                <a:gd name="T3" fmla="*/ 7 h 301"/>
                <a:gd name="T4" fmla="*/ 11 w 12"/>
                <a:gd name="T5" fmla="*/ 3 h 301"/>
                <a:gd name="T6" fmla="*/ 10 w 12"/>
                <a:gd name="T7" fmla="*/ 1 h 301"/>
                <a:gd name="T8" fmla="*/ 6 w 12"/>
                <a:gd name="T9" fmla="*/ 0 h 301"/>
                <a:gd name="T10" fmla="*/ 3 w 12"/>
                <a:gd name="T11" fmla="*/ 1 h 301"/>
                <a:gd name="T12" fmla="*/ 1 w 12"/>
                <a:gd name="T13" fmla="*/ 3 h 301"/>
                <a:gd name="T14" fmla="*/ 0 w 12"/>
                <a:gd name="T15" fmla="*/ 7 h 301"/>
                <a:gd name="T16" fmla="*/ 0 w 12"/>
                <a:gd name="T17" fmla="*/ 11 h 301"/>
                <a:gd name="T18" fmla="*/ 0 w 12"/>
                <a:gd name="T19" fmla="*/ 291 h 301"/>
                <a:gd name="T20" fmla="*/ 0 w 12"/>
                <a:gd name="T21" fmla="*/ 295 h 301"/>
                <a:gd name="T22" fmla="*/ 1 w 12"/>
                <a:gd name="T23" fmla="*/ 298 h 301"/>
                <a:gd name="T24" fmla="*/ 3 w 12"/>
                <a:gd name="T25" fmla="*/ 301 h 301"/>
                <a:gd name="T26" fmla="*/ 6 w 12"/>
                <a:gd name="T27" fmla="*/ 301 h 301"/>
                <a:gd name="T28" fmla="*/ 10 w 12"/>
                <a:gd name="T29" fmla="*/ 301 h 301"/>
                <a:gd name="T30" fmla="*/ 11 w 12"/>
                <a:gd name="T31" fmla="*/ 298 h 301"/>
                <a:gd name="T32" fmla="*/ 12 w 12"/>
                <a:gd name="T33" fmla="*/ 295 h 301"/>
                <a:gd name="T34" fmla="*/ 12 w 12"/>
                <a:gd name="T35" fmla="*/ 291 h 301"/>
                <a:gd name="T36" fmla="*/ 12 w 12"/>
                <a:gd name="T37" fmla="*/ 1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01">
                  <a:moveTo>
                    <a:pt x="12" y="11"/>
                  </a:moveTo>
                  <a:lnTo>
                    <a:pt x="12" y="7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6" y="0"/>
                  </a:lnTo>
                  <a:lnTo>
                    <a:pt x="3" y="1"/>
                  </a:lnTo>
                  <a:lnTo>
                    <a:pt x="1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91"/>
                  </a:lnTo>
                  <a:lnTo>
                    <a:pt x="0" y="295"/>
                  </a:lnTo>
                  <a:lnTo>
                    <a:pt x="1" y="298"/>
                  </a:lnTo>
                  <a:lnTo>
                    <a:pt x="3" y="301"/>
                  </a:lnTo>
                  <a:lnTo>
                    <a:pt x="6" y="301"/>
                  </a:lnTo>
                  <a:lnTo>
                    <a:pt x="10" y="301"/>
                  </a:lnTo>
                  <a:lnTo>
                    <a:pt x="11" y="298"/>
                  </a:lnTo>
                  <a:lnTo>
                    <a:pt x="12" y="295"/>
                  </a:lnTo>
                  <a:lnTo>
                    <a:pt x="12" y="291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6" name="Freeform 71"/>
            <p:cNvSpPr>
              <a:spLocks noChangeAspect="1"/>
            </p:cNvSpPr>
            <p:nvPr/>
          </p:nvSpPr>
          <p:spPr bwMode="auto">
            <a:xfrm>
              <a:off x="3412" y="198"/>
              <a:ext cx="150" cy="275"/>
            </a:xfrm>
            <a:custGeom>
              <a:avLst/>
              <a:gdLst>
                <a:gd name="T0" fmla="*/ 121 w 150"/>
                <a:gd name="T1" fmla="*/ 92 h 275"/>
                <a:gd name="T2" fmla="*/ 127 w 150"/>
                <a:gd name="T3" fmla="*/ 92 h 275"/>
                <a:gd name="T4" fmla="*/ 130 w 150"/>
                <a:gd name="T5" fmla="*/ 86 h 275"/>
                <a:gd name="T6" fmla="*/ 122 w 150"/>
                <a:gd name="T7" fmla="*/ 83 h 275"/>
                <a:gd name="T8" fmla="*/ 103 w 150"/>
                <a:gd name="T9" fmla="*/ 49 h 275"/>
                <a:gd name="T10" fmla="*/ 106 w 150"/>
                <a:gd name="T11" fmla="*/ 32 h 275"/>
                <a:gd name="T12" fmla="*/ 110 w 150"/>
                <a:gd name="T13" fmla="*/ 17 h 275"/>
                <a:gd name="T14" fmla="*/ 124 w 150"/>
                <a:gd name="T15" fmla="*/ 7 h 275"/>
                <a:gd name="T16" fmla="*/ 130 w 150"/>
                <a:gd name="T17" fmla="*/ 8 h 275"/>
                <a:gd name="T18" fmla="*/ 139 w 150"/>
                <a:gd name="T19" fmla="*/ 12 h 275"/>
                <a:gd name="T20" fmla="*/ 126 w 150"/>
                <a:gd name="T21" fmla="*/ 19 h 275"/>
                <a:gd name="T22" fmla="*/ 123 w 150"/>
                <a:gd name="T23" fmla="*/ 29 h 275"/>
                <a:gd name="T24" fmla="*/ 126 w 150"/>
                <a:gd name="T25" fmla="*/ 37 h 275"/>
                <a:gd name="T26" fmla="*/ 134 w 150"/>
                <a:gd name="T27" fmla="*/ 39 h 275"/>
                <a:gd name="T28" fmla="*/ 145 w 150"/>
                <a:gd name="T29" fmla="*/ 35 h 275"/>
                <a:gd name="T30" fmla="*/ 150 w 150"/>
                <a:gd name="T31" fmla="*/ 21 h 275"/>
                <a:gd name="T32" fmla="*/ 142 w 150"/>
                <a:gd name="T33" fmla="*/ 6 h 275"/>
                <a:gd name="T34" fmla="*/ 124 w 150"/>
                <a:gd name="T35" fmla="*/ 0 h 275"/>
                <a:gd name="T36" fmla="*/ 115 w 150"/>
                <a:gd name="T37" fmla="*/ 2 h 275"/>
                <a:gd name="T38" fmla="*/ 105 w 150"/>
                <a:gd name="T39" fmla="*/ 7 h 275"/>
                <a:gd name="T40" fmla="*/ 94 w 150"/>
                <a:gd name="T41" fmla="*/ 18 h 275"/>
                <a:gd name="T42" fmla="*/ 86 w 150"/>
                <a:gd name="T43" fmla="*/ 36 h 275"/>
                <a:gd name="T44" fmla="*/ 83 w 150"/>
                <a:gd name="T45" fmla="*/ 47 h 275"/>
                <a:gd name="T46" fmla="*/ 76 w 150"/>
                <a:gd name="T47" fmla="*/ 83 h 275"/>
                <a:gd name="T48" fmla="*/ 52 w 150"/>
                <a:gd name="T49" fmla="*/ 83 h 275"/>
                <a:gd name="T50" fmla="*/ 47 w 150"/>
                <a:gd name="T51" fmla="*/ 85 h 275"/>
                <a:gd name="T52" fmla="*/ 48 w 150"/>
                <a:gd name="T53" fmla="*/ 92 h 275"/>
                <a:gd name="T54" fmla="*/ 75 w 150"/>
                <a:gd name="T55" fmla="*/ 92 h 275"/>
                <a:gd name="T56" fmla="*/ 48 w 150"/>
                <a:gd name="T57" fmla="*/ 233 h 275"/>
                <a:gd name="T58" fmla="*/ 36 w 150"/>
                <a:gd name="T59" fmla="*/ 264 h 275"/>
                <a:gd name="T60" fmla="*/ 24 w 150"/>
                <a:gd name="T61" fmla="*/ 268 h 275"/>
                <a:gd name="T62" fmla="*/ 16 w 150"/>
                <a:gd name="T63" fmla="*/ 266 h 275"/>
                <a:gd name="T64" fmla="*/ 20 w 150"/>
                <a:gd name="T65" fmla="*/ 261 h 275"/>
                <a:gd name="T66" fmla="*/ 27 w 150"/>
                <a:gd name="T67" fmla="*/ 251 h 275"/>
                <a:gd name="T68" fmla="*/ 27 w 150"/>
                <a:gd name="T69" fmla="*/ 242 h 275"/>
                <a:gd name="T70" fmla="*/ 21 w 150"/>
                <a:gd name="T71" fmla="*/ 237 h 275"/>
                <a:gd name="T72" fmla="*/ 11 w 150"/>
                <a:gd name="T73" fmla="*/ 237 h 275"/>
                <a:gd name="T74" fmla="*/ 2 w 150"/>
                <a:gd name="T75" fmla="*/ 246 h 275"/>
                <a:gd name="T76" fmla="*/ 3 w 150"/>
                <a:gd name="T77" fmla="*/ 263 h 275"/>
                <a:gd name="T78" fmla="*/ 17 w 150"/>
                <a:gd name="T79" fmla="*/ 274 h 275"/>
                <a:gd name="T80" fmla="*/ 37 w 150"/>
                <a:gd name="T81" fmla="*/ 272 h 275"/>
                <a:gd name="T82" fmla="*/ 55 w 150"/>
                <a:gd name="T83" fmla="*/ 255 h 275"/>
                <a:gd name="T84" fmla="*/ 66 w 150"/>
                <a:gd name="T85" fmla="*/ 229 h 275"/>
                <a:gd name="T86" fmla="*/ 75 w 150"/>
                <a:gd name="T87" fmla="*/ 195 h 275"/>
                <a:gd name="T88" fmla="*/ 95 w 150"/>
                <a:gd name="T89" fmla="*/ 9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0" h="275">
                  <a:moveTo>
                    <a:pt x="95" y="92"/>
                  </a:moveTo>
                  <a:lnTo>
                    <a:pt x="121" y="92"/>
                  </a:lnTo>
                  <a:lnTo>
                    <a:pt x="125" y="92"/>
                  </a:lnTo>
                  <a:lnTo>
                    <a:pt x="127" y="92"/>
                  </a:lnTo>
                  <a:lnTo>
                    <a:pt x="129" y="90"/>
                  </a:lnTo>
                  <a:lnTo>
                    <a:pt x="130" y="86"/>
                  </a:lnTo>
                  <a:lnTo>
                    <a:pt x="127" y="83"/>
                  </a:lnTo>
                  <a:lnTo>
                    <a:pt x="122" y="83"/>
                  </a:lnTo>
                  <a:lnTo>
                    <a:pt x="97" y="83"/>
                  </a:lnTo>
                  <a:lnTo>
                    <a:pt x="103" y="49"/>
                  </a:lnTo>
                  <a:lnTo>
                    <a:pt x="104" y="42"/>
                  </a:lnTo>
                  <a:lnTo>
                    <a:pt x="106" y="32"/>
                  </a:lnTo>
                  <a:lnTo>
                    <a:pt x="108" y="23"/>
                  </a:lnTo>
                  <a:lnTo>
                    <a:pt x="110" y="17"/>
                  </a:lnTo>
                  <a:lnTo>
                    <a:pt x="116" y="10"/>
                  </a:lnTo>
                  <a:lnTo>
                    <a:pt x="124" y="7"/>
                  </a:lnTo>
                  <a:lnTo>
                    <a:pt x="126" y="7"/>
                  </a:lnTo>
                  <a:lnTo>
                    <a:pt x="130" y="8"/>
                  </a:lnTo>
                  <a:lnTo>
                    <a:pt x="134" y="9"/>
                  </a:lnTo>
                  <a:lnTo>
                    <a:pt x="139" y="12"/>
                  </a:lnTo>
                  <a:lnTo>
                    <a:pt x="131" y="15"/>
                  </a:lnTo>
                  <a:lnTo>
                    <a:pt x="126" y="19"/>
                  </a:lnTo>
                  <a:lnTo>
                    <a:pt x="123" y="24"/>
                  </a:lnTo>
                  <a:lnTo>
                    <a:pt x="123" y="29"/>
                  </a:lnTo>
                  <a:lnTo>
                    <a:pt x="124" y="33"/>
                  </a:lnTo>
                  <a:lnTo>
                    <a:pt x="126" y="37"/>
                  </a:lnTo>
                  <a:lnTo>
                    <a:pt x="130" y="39"/>
                  </a:lnTo>
                  <a:lnTo>
                    <a:pt x="134" y="39"/>
                  </a:lnTo>
                  <a:lnTo>
                    <a:pt x="140" y="38"/>
                  </a:lnTo>
                  <a:lnTo>
                    <a:pt x="145" y="35"/>
                  </a:lnTo>
                  <a:lnTo>
                    <a:pt x="149" y="29"/>
                  </a:lnTo>
                  <a:lnTo>
                    <a:pt x="150" y="21"/>
                  </a:lnTo>
                  <a:lnTo>
                    <a:pt x="148" y="12"/>
                  </a:lnTo>
                  <a:lnTo>
                    <a:pt x="142" y="6"/>
                  </a:lnTo>
                  <a:lnTo>
                    <a:pt x="133" y="2"/>
                  </a:lnTo>
                  <a:lnTo>
                    <a:pt x="124" y="0"/>
                  </a:lnTo>
                  <a:lnTo>
                    <a:pt x="120" y="1"/>
                  </a:lnTo>
                  <a:lnTo>
                    <a:pt x="115" y="2"/>
                  </a:lnTo>
                  <a:lnTo>
                    <a:pt x="110" y="4"/>
                  </a:lnTo>
                  <a:lnTo>
                    <a:pt x="105" y="7"/>
                  </a:lnTo>
                  <a:lnTo>
                    <a:pt x="99" y="11"/>
                  </a:lnTo>
                  <a:lnTo>
                    <a:pt x="94" y="18"/>
                  </a:lnTo>
                  <a:lnTo>
                    <a:pt x="90" y="26"/>
                  </a:lnTo>
                  <a:lnTo>
                    <a:pt x="86" y="36"/>
                  </a:lnTo>
                  <a:lnTo>
                    <a:pt x="85" y="40"/>
                  </a:lnTo>
                  <a:lnTo>
                    <a:pt x="83" y="47"/>
                  </a:lnTo>
                  <a:lnTo>
                    <a:pt x="80" y="60"/>
                  </a:lnTo>
                  <a:lnTo>
                    <a:pt x="76" y="83"/>
                  </a:lnTo>
                  <a:lnTo>
                    <a:pt x="55" y="83"/>
                  </a:lnTo>
                  <a:lnTo>
                    <a:pt x="52" y="83"/>
                  </a:lnTo>
                  <a:lnTo>
                    <a:pt x="49" y="84"/>
                  </a:lnTo>
                  <a:lnTo>
                    <a:pt x="47" y="85"/>
                  </a:lnTo>
                  <a:lnTo>
                    <a:pt x="46" y="89"/>
                  </a:lnTo>
                  <a:lnTo>
                    <a:pt x="48" y="92"/>
                  </a:lnTo>
                  <a:lnTo>
                    <a:pt x="55" y="92"/>
                  </a:lnTo>
                  <a:lnTo>
                    <a:pt x="75" y="92"/>
                  </a:lnTo>
                  <a:lnTo>
                    <a:pt x="52" y="212"/>
                  </a:lnTo>
                  <a:lnTo>
                    <a:pt x="48" y="233"/>
                  </a:lnTo>
                  <a:lnTo>
                    <a:pt x="43" y="251"/>
                  </a:lnTo>
                  <a:lnTo>
                    <a:pt x="36" y="264"/>
                  </a:lnTo>
                  <a:lnTo>
                    <a:pt x="26" y="268"/>
                  </a:lnTo>
                  <a:lnTo>
                    <a:pt x="24" y="268"/>
                  </a:lnTo>
                  <a:lnTo>
                    <a:pt x="20" y="268"/>
                  </a:lnTo>
                  <a:lnTo>
                    <a:pt x="16" y="266"/>
                  </a:lnTo>
                  <a:lnTo>
                    <a:pt x="11" y="263"/>
                  </a:lnTo>
                  <a:lnTo>
                    <a:pt x="20" y="261"/>
                  </a:lnTo>
                  <a:lnTo>
                    <a:pt x="25" y="256"/>
                  </a:lnTo>
                  <a:lnTo>
                    <a:pt x="27" y="251"/>
                  </a:lnTo>
                  <a:lnTo>
                    <a:pt x="28" y="247"/>
                  </a:lnTo>
                  <a:lnTo>
                    <a:pt x="27" y="242"/>
                  </a:lnTo>
                  <a:lnTo>
                    <a:pt x="24" y="239"/>
                  </a:lnTo>
                  <a:lnTo>
                    <a:pt x="21" y="237"/>
                  </a:lnTo>
                  <a:lnTo>
                    <a:pt x="17" y="236"/>
                  </a:lnTo>
                  <a:lnTo>
                    <a:pt x="11" y="237"/>
                  </a:lnTo>
                  <a:lnTo>
                    <a:pt x="6" y="241"/>
                  </a:lnTo>
                  <a:lnTo>
                    <a:pt x="2" y="246"/>
                  </a:lnTo>
                  <a:lnTo>
                    <a:pt x="0" y="254"/>
                  </a:lnTo>
                  <a:lnTo>
                    <a:pt x="3" y="263"/>
                  </a:lnTo>
                  <a:lnTo>
                    <a:pt x="9" y="270"/>
                  </a:lnTo>
                  <a:lnTo>
                    <a:pt x="17" y="274"/>
                  </a:lnTo>
                  <a:lnTo>
                    <a:pt x="26" y="275"/>
                  </a:lnTo>
                  <a:lnTo>
                    <a:pt x="37" y="272"/>
                  </a:lnTo>
                  <a:lnTo>
                    <a:pt x="47" y="265"/>
                  </a:lnTo>
                  <a:lnTo>
                    <a:pt x="55" y="255"/>
                  </a:lnTo>
                  <a:lnTo>
                    <a:pt x="60" y="246"/>
                  </a:lnTo>
                  <a:lnTo>
                    <a:pt x="66" y="229"/>
                  </a:lnTo>
                  <a:lnTo>
                    <a:pt x="72" y="211"/>
                  </a:lnTo>
                  <a:lnTo>
                    <a:pt x="75" y="195"/>
                  </a:lnTo>
                  <a:lnTo>
                    <a:pt x="77" y="188"/>
                  </a:lnTo>
                  <a:lnTo>
                    <a:pt x="95" y="9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7" name="Freeform 72"/>
            <p:cNvSpPr>
              <a:spLocks noChangeAspect="1"/>
            </p:cNvSpPr>
            <p:nvPr/>
          </p:nvSpPr>
          <p:spPr bwMode="auto">
            <a:xfrm>
              <a:off x="3606" y="185"/>
              <a:ext cx="69" cy="301"/>
            </a:xfrm>
            <a:custGeom>
              <a:avLst/>
              <a:gdLst>
                <a:gd name="T0" fmla="*/ 69 w 69"/>
                <a:gd name="T1" fmla="*/ 298 h 301"/>
                <a:gd name="T2" fmla="*/ 69 w 69"/>
                <a:gd name="T3" fmla="*/ 298 h 301"/>
                <a:gd name="T4" fmla="*/ 69 w 69"/>
                <a:gd name="T5" fmla="*/ 297 h 301"/>
                <a:gd name="T6" fmla="*/ 67 w 69"/>
                <a:gd name="T7" fmla="*/ 295 h 301"/>
                <a:gd name="T8" fmla="*/ 64 w 69"/>
                <a:gd name="T9" fmla="*/ 292 h 301"/>
                <a:gd name="T10" fmla="*/ 41 w 69"/>
                <a:gd name="T11" fmla="*/ 260 h 301"/>
                <a:gd name="T12" fmla="*/ 27 w 69"/>
                <a:gd name="T13" fmla="*/ 224 h 301"/>
                <a:gd name="T14" fmla="*/ 19 w 69"/>
                <a:gd name="T15" fmla="*/ 187 h 301"/>
                <a:gd name="T16" fmla="*/ 17 w 69"/>
                <a:gd name="T17" fmla="*/ 151 h 301"/>
                <a:gd name="T18" fmla="*/ 19 w 69"/>
                <a:gd name="T19" fmla="*/ 112 h 301"/>
                <a:gd name="T20" fmla="*/ 28 w 69"/>
                <a:gd name="T21" fmla="*/ 74 h 301"/>
                <a:gd name="T22" fmla="*/ 42 w 69"/>
                <a:gd name="T23" fmla="*/ 39 h 301"/>
                <a:gd name="T24" fmla="*/ 66 w 69"/>
                <a:gd name="T25" fmla="*/ 8 h 301"/>
                <a:gd name="T26" fmla="*/ 69 w 69"/>
                <a:gd name="T27" fmla="*/ 4 h 301"/>
                <a:gd name="T28" fmla="*/ 69 w 69"/>
                <a:gd name="T29" fmla="*/ 3 h 301"/>
                <a:gd name="T30" fmla="*/ 69 w 69"/>
                <a:gd name="T31" fmla="*/ 0 h 301"/>
                <a:gd name="T32" fmla="*/ 66 w 69"/>
                <a:gd name="T33" fmla="*/ 0 h 301"/>
                <a:gd name="T34" fmla="*/ 60 w 69"/>
                <a:gd name="T35" fmla="*/ 4 h 301"/>
                <a:gd name="T36" fmla="*/ 48 w 69"/>
                <a:gd name="T37" fmla="*/ 15 h 301"/>
                <a:gd name="T38" fmla="*/ 33 w 69"/>
                <a:gd name="T39" fmla="*/ 33 h 301"/>
                <a:gd name="T40" fmla="*/ 19 w 69"/>
                <a:gd name="T41" fmla="*/ 59 h 301"/>
                <a:gd name="T42" fmla="*/ 9 w 69"/>
                <a:gd name="T43" fmla="*/ 83 h 301"/>
                <a:gd name="T44" fmla="*/ 3 w 69"/>
                <a:gd name="T45" fmla="*/ 108 h 301"/>
                <a:gd name="T46" fmla="*/ 0 w 69"/>
                <a:gd name="T47" fmla="*/ 130 h 301"/>
                <a:gd name="T48" fmla="*/ 0 w 69"/>
                <a:gd name="T49" fmla="*/ 151 h 301"/>
                <a:gd name="T50" fmla="*/ 0 w 69"/>
                <a:gd name="T51" fmla="*/ 170 h 301"/>
                <a:gd name="T52" fmla="*/ 3 w 69"/>
                <a:gd name="T53" fmla="*/ 194 h 301"/>
                <a:gd name="T54" fmla="*/ 10 w 69"/>
                <a:gd name="T55" fmla="*/ 219 h 301"/>
                <a:gd name="T56" fmla="*/ 20 w 69"/>
                <a:gd name="T57" fmla="*/ 245 h 301"/>
                <a:gd name="T58" fmla="*/ 34 w 69"/>
                <a:gd name="T59" fmla="*/ 269 h 301"/>
                <a:gd name="T60" fmla="*/ 49 w 69"/>
                <a:gd name="T61" fmla="*/ 287 h 301"/>
                <a:gd name="T62" fmla="*/ 60 w 69"/>
                <a:gd name="T63" fmla="*/ 298 h 301"/>
                <a:gd name="T64" fmla="*/ 66 w 69"/>
                <a:gd name="T65" fmla="*/ 301 h 301"/>
                <a:gd name="T66" fmla="*/ 69 w 69"/>
                <a:gd name="T67" fmla="*/ 301 h 301"/>
                <a:gd name="T68" fmla="*/ 69 w 69"/>
                <a:gd name="T69" fmla="*/ 29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301">
                  <a:moveTo>
                    <a:pt x="69" y="298"/>
                  </a:moveTo>
                  <a:lnTo>
                    <a:pt x="69" y="298"/>
                  </a:lnTo>
                  <a:lnTo>
                    <a:pt x="69" y="297"/>
                  </a:lnTo>
                  <a:lnTo>
                    <a:pt x="67" y="295"/>
                  </a:lnTo>
                  <a:lnTo>
                    <a:pt x="64" y="292"/>
                  </a:lnTo>
                  <a:lnTo>
                    <a:pt x="41" y="260"/>
                  </a:lnTo>
                  <a:lnTo>
                    <a:pt x="27" y="224"/>
                  </a:lnTo>
                  <a:lnTo>
                    <a:pt x="19" y="187"/>
                  </a:lnTo>
                  <a:lnTo>
                    <a:pt x="17" y="151"/>
                  </a:lnTo>
                  <a:lnTo>
                    <a:pt x="19" y="112"/>
                  </a:lnTo>
                  <a:lnTo>
                    <a:pt x="28" y="74"/>
                  </a:lnTo>
                  <a:lnTo>
                    <a:pt x="42" y="39"/>
                  </a:lnTo>
                  <a:lnTo>
                    <a:pt x="66" y="8"/>
                  </a:lnTo>
                  <a:lnTo>
                    <a:pt x="69" y="4"/>
                  </a:lnTo>
                  <a:lnTo>
                    <a:pt x="69" y="3"/>
                  </a:lnTo>
                  <a:lnTo>
                    <a:pt x="69" y="0"/>
                  </a:lnTo>
                  <a:lnTo>
                    <a:pt x="66" y="0"/>
                  </a:lnTo>
                  <a:lnTo>
                    <a:pt x="60" y="4"/>
                  </a:lnTo>
                  <a:lnTo>
                    <a:pt x="48" y="15"/>
                  </a:lnTo>
                  <a:lnTo>
                    <a:pt x="33" y="33"/>
                  </a:lnTo>
                  <a:lnTo>
                    <a:pt x="19" y="59"/>
                  </a:lnTo>
                  <a:lnTo>
                    <a:pt x="9" y="83"/>
                  </a:lnTo>
                  <a:lnTo>
                    <a:pt x="3" y="108"/>
                  </a:lnTo>
                  <a:lnTo>
                    <a:pt x="0" y="130"/>
                  </a:lnTo>
                  <a:lnTo>
                    <a:pt x="0" y="151"/>
                  </a:lnTo>
                  <a:lnTo>
                    <a:pt x="0" y="170"/>
                  </a:lnTo>
                  <a:lnTo>
                    <a:pt x="3" y="194"/>
                  </a:lnTo>
                  <a:lnTo>
                    <a:pt x="10" y="219"/>
                  </a:lnTo>
                  <a:lnTo>
                    <a:pt x="20" y="245"/>
                  </a:lnTo>
                  <a:lnTo>
                    <a:pt x="34" y="269"/>
                  </a:lnTo>
                  <a:lnTo>
                    <a:pt x="49" y="287"/>
                  </a:lnTo>
                  <a:lnTo>
                    <a:pt x="60" y="298"/>
                  </a:lnTo>
                  <a:lnTo>
                    <a:pt x="66" y="301"/>
                  </a:lnTo>
                  <a:lnTo>
                    <a:pt x="69" y="301"/>
                  </a:lnTo>
                  <a:lnTo>
                    <a:pt x="69" y="2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8" name="Freeform 73"/>
            <p:cNvSpPr>
              <a:spLocks noChangeAspect="1"/>
            </p:cNvSpPr>
            <p:nvPr/>
          </p:nvSpPr>
          <p:spPr bwMode="auto">
            <a:xfrm>
              <a:off x="3702" y="278"/>
              <a:ext cx="150" cy="136"/>
            </a:xfrm>
            <a:custGeom>
              <a:avLst/>
              <a:gdLst>
                <a:gd name="T0" fmla="*/ 92 w 150"/>
                <a:gd name="T1" fmla="*/ 38 h 136"/>
                <a:gd name="T2" fmla="*/ 96 w 150"/>
                <a:gd name="T3" fmla="*/ 27 h 136"/>
                <a:gd name="T4" fmla="*/ 103 w 150"/>
                <a:gd name="T5" fmla="*/ 16 h 136"/>
                <a:gd name="T6" fmla="*/ 114 w 150"/>
                <a:gd name="T7" fmla="*/ 8 h 136"/>
                <a:gd name="T8" fmla="*/ 123 w 150"/>
                <a:gd name="T9" fmla="*/ 6 h 136"/>
                <a:gd name="T10" fmla="*/ 131 w 150"/>
                <a:gd name="T11" fmla="*/ 8 h 136"/>
                <a:gd name="T12" fmla="*/ 130 w 150"/>
                <a:gd name="T13" fmla="*/ 13 h 136"/>
                <a:gd name="T14" fmla="*/ 123 w 150"/>
                <a:gd name="T15" fmla="*/ 21 h 136"/>
                <a:gd name="T16" fmla="*/ 122 w 150"/>
                <a:gd name="T17" fmla="*/ 30 h 136"/>
                <a:gd name="T18" fmla="*/ 128 w 150"/>
                <a:gd name="T19" fmla="*/ 36 h 136"/>
                <a:gd name="T20" fmla="*/ 139 w 150"/>
                <a:gd name="T21" fmla="*/ 36 h 136"/>
                <a:gd name="T22" fmla="*/ 148 w 150"/>
                <a:gd name="T23" fmla="*/ 28 h 136"/>
                <a:gd name="T24" fmla="*/ 146 w 150"/>
                <a:gd name="T25" fmla="*/ 10 h 136"/>
                <a:gd name="T26" fmla="*/ 130 w 150"/>
                <a:gd name="T27" fmla="*/ 1 h 136"/>
                <a:gd name="T28" fmla="*/ 110 w 150"/>
                <a:gd name="T29" fmla="*/ 2 h 136"/>
                <a:gd name="T30" fmla="*/ 94 w 150"/>
                <a:gd name="T31" fmla="*/ 16 h 136"/>
                <a:gd name="T32" fmla="*/ 83 w 150"/>
                <a:gd name="T33" fmla="*/ 11 h 136"/>
                <a:gd name="T34" fmla="*/ 65 w 150"/>
                <a:gd name="T35" fmla="*/ 1 h 136"/>
                <a:gd name="T36" fmla="*/ 37 w 150"/>
                <a:gd name="T37" fmla="*/ 6 h 136"/>
                <a:gd name="T38" fmla="*/ 12 w 150"/>
                <a:gd name="T39" fmla="*/ 36 h 136"/>
                <a:gd name="T40" fmla="*/ 11 w 150"/>
                <a:gd name="T41" fmla="*/ 49 h 136"/>
                <a:gd name="T42" fmla="*/ 15 w 150"/>
                <a:gd name="T43" fmla="*/ 49 h 136"/>
                <a:gd name="T44" fmla="*/ 21 w 150"/>
                <a:gd name="T45" fmla="*/ 35 h 136"/>
                <a:gd name="T46" fmla="*/ 31 w 150"/>
                <a:gd name="T47" fmla="*/ 19 h 136"/>
                <a:gd name="T48" fmla="*/ 42 w 150"/>
                <a:gd name="T49" fmla="*/ 10 h 136"/>
                <a:gd name="T50" fmla="*/ 53 w 150"/>
                <a:gd name="T51" fmla="*/ 7 h 136"/>
                <a:gd name="T52" fmla="*/ 62 w 150"/>
                <a:gd name="T53" fmla="*/ 7 h 136"/>
                <a:gd name="T54" fmla="*/ 71 w 150"/>
                <a:gd name="T55" fmla="*/ 16 h 136"/>
                <a:gd name="T56" fmla="*/ 72 w 150"/>
                <a:gd name="T57" fmla="*/ 36 h 136"/>
                <a:gd name="T58" fmla="*/ 64 w 150"/>
                <a:gd name="T59" fmla="*/ 71 h 136"/>
                <a:gd name="T60" fmla="*/ 52 w 150"/>
                <a:gd name="T61" fmla="*/ 111 h 136"/>
                <a:gd name="T62" fmla="*/ 38 w 150"/>
                <a:gd name="T63" fmla="*/ 128 h 136"/>
                <a:gd name="T64" fmla="*/ 26 w 150"/>
                <a:gd name="T65" fmla="*/ 130 h 136"/>
                <a:gd name="T66" fmla="*/ 18 w 150"/>
                <a:gd name="T67" fmla="*/ 128 h 136"/>
                <a:gd name="T68" fmla="*/ 19 w 150"/>
                <a:gd name="T69" fmla="*/ 124 h 136"/>
                <a:gd name="T70" fmla="*/ 26 w 150"/>
                <a:gd name="T71" fmla="*/ 115 h 136"/>
                <a:gd name="T72" fmla="*/ 26 w 150"/>
                <a:gd name="T73" fmla="*/ 104 h 136"/>
                <a:gd name="T74" fmla="*/ 20 w 150"/>
                <a:gd name="T75" fmla="*/ 100 h 136"/>
                <a:gd name="T76" fmla="*/ 10 w 150"/>
                <a:gd name="T77" fmla="*/ 100 h 136"/>
                <a:gd name="T78" fmla="*/ 1 w 150"/>
                <a:gd name="T79" fmla="*/ 110 h 136"/>
                <a:gd name="T80" fmla="*/ 2 w 150"/>
                <a:gd name="T81" fmla="*/ 126 h 136"/>
                <a:gd name="T82" fmla="*/ 18 w 150"/>
                <a:gd name="T83" fmla="*/ 135 h 136"/>
                <a:gd name="T84" fmla="*/ 35 w 150"/>
                <a:gd name="T85" fmla="*/ 135 h 136"/>
                <a:gd name="T86" fmla="*/ 47 w 150"/>
                <a:gd name="T87" fmla="*/ 130 h 136"/>
                <a:gd name="T88" fmla="*/ 54 w 150"/>
                <a:gd name="T89" fmla="*/ 121 h 136"/>
                <a:gd name="T90" fmla="*/ 59 w 150"/>
                <a:gd name="T91" fmla="*/ 115 h 136"/>
                <a:gd name="T92" fmla="*/ 64 w 150"/>
                <a:gd name="T93" fmla="*/ 122 h 136"/>
                <a:gd name="T94" fmla="*/ 80 w 150"/>
                <a:gd name="T95" fmla="*/ 134 h 136"/>
                <a:gd name="T96" fmla="*/ 113 w 150"/>
                <a:gd name="T97" fmla="*/ 130 h 136"/>
                <a:gd name="T98" fmla="*/ 137 w 150"/>
                <a:gd name="T99" fmla="*/ 100 h 136"/>
                <a:gd name="T100" fmla="*/ 139 w 150"/>
                <a:gd name="T101" fmla="*/ 87 h 136"/>
                <a:gd name="T102" fmla="*/ 134 w 150"/>
                <a:gd name="T103" fmla="*/ 88 h 136"/>
                <a:gd name="T104" fmla="*/ 129 w 150"/>
                <a:gd name="T105" fmla="*/ 101 h 136"/>
                <a:gd name="T106" fmla="*/ 118 w 150"/>
                <a:gd name="T107" fmla="*/ 117 h 136"/>
                <a:gd name="T108" fmla="*/ 107 w 150"/>
                <a:gd name="T109" fmla="*/ 126 h 136"/>
                <a:gd name="T110" fmla="*/ 97 w 150"/>
                <a:gd name="T111" fmla="*/ 129 h 136"/>
                <a:gd name="T112" fmla="*/ 85 w 150"/>
                <a:gd name="T113" fmla="*/ 128 h 136"/>
                <a:gd name="T114" fmla="*/ 77 w 150"/>
                <a:gd name="T115" fmla="*/ 117 h 136"/>
                <a:gd name="T116" fmla="*/ 76 w 150"/>
                <a:gd name="T117" fmla="*/ 105 h 136"/>
                <a:gd name="T118" fmla="*/ 79 w 150"/>
                <a:gd name="T119" fmla="*/ 92 h 136"/>
                <a:gd name="T120" fmla="*/ 92 w 150"/>
                <a:gd name="T121" fmla="*/ 4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36">
                  <a:moveTo>
                    <a:pt x="92" y="42"/>
                  </a:moveTo>
                  <a:lnTo>
                    <a:pt x="92" y="38"/>
                  </a:lnTo>
                  <a:lnTo>
                    <a:pt x="94" y="33"/>
                  </a:lnTo>
                  <a:lnTo>
                    <a:pt x="96" y="27"/>
                  </a:lnTo>
                  <a:lnTo>
                    <a:pt x="99" y="21"/>
                  </a:lnTo>
                  <a:lnTo>
                    <a:pt x="103" y="16"/>
                  </a:lnTo>
                  <a:lnTo>
                    <a:pt x="108" y="11"/>
                  </a:lnTo>
                  <a:lnTo>
                    <a:pt x="114" y="8"/>
                  </a:lnTo>
                  <a:lnTo>
                    <a:pt x="121" y="6"/>
                  </a:lnTo>
                  <a:lnTo>
                    <a:pt x="123" y="6"/>
                  </a:lnTo>
                  <a:lnTo>
                    <a:pt x="127" y="7"/>
                  </a:lnTo>
                  <a:lnTo>
                    <a:pt x="131" y="8"/>
                  </a:lnTo>
                  <a:lnTo>
                    <a:pt x="136" y="10"/>
                  </a:lnTo>
                  <a:lnTo>
                    <a:pt x="130" y="13"/>
                  </a:lnTo>
                  <a:lnTo>
                    <a:pt x="126" y="16"/>
                  </a:lnTo>
                  <a:lnTo>
                    <a:pt x="123" y="21"/>
                  </a:lnTo>
                  <a:lnTo>
                    <a:pt x="122" y="27"/>
                  </a:lnTo>
                  <a:lnTo>
                    <a:pt x="122" y="30"/>
                  </a:lnTo>
                  <a:lnTo>
                    <a:pt x="124" y="34"/>
                  </a:lnTo>
                  <a:lnTo>
                    <a:pt x="128" y="36"/>
                  </a:lnTo>
                  <a:lnTo>
                    <a:pt x="133" y="37"/>
                  </a:lnTo>
                  <a:lnTo>
                    <a:pt x="139" y="36"/>
                  </a:lnTo>
                  <a:lnTo>
                    <a:pt x="144" y="33"/>
                  </a:lnTo>
                  <a:lnTo>
                    <a:pt x="148" y="28"/>
                  </a:lnTo>
                  <a:lnTo>
                    <a:pt x="150" y="20"/>
                  </a:lnTo>
                  <a:lnTo>
                    <a:pt x="146" y="10"/>
                  </a:lnTo>
                  <a:lnTo>
                    <a:pt x="139" y="4"/>
                  </a:lnTo>
                  <a:lnTo>
                    <a:pt x="130" y="1"/>
                  </a:lnTo>
                  <a:lnTo>
                    <a:pt x="121" y="0"/>
                  </a:lnTo>
                  <a:lnTo>
                    <a:pt x="110" y="2"/>
                  </a:lnTo>
                  <a:lnTo>
                    <a:pt x="100" y="9"/>
                  </a:lnTo>
                  <a:lnTo>
                    <a:pt x="94" y="16"/>
                  </a:lnTo>
                  <a:lnTo>
                    <a:pt x="90" y="23"/>
                  </a:lnTo>
                  <a:lnTo>
                    <a:pt x="83" y="11"/>
                  </a:lnTo>
                  <a:lnTo>
                    <a:pt x="74" y="4"/>
                  </a:lnTo>
                  <a:lnTo>
                    <a:pt x="65" y="1"/>
                  </a:lnTo>
                  <a:lnTo>
                    <a:pt x="57" y="0"/>
                  </a:lnTo>
                  <a:lnTo>
                    <a:pt x="37" y="6"/>
                  </a:lnTo>
                  <a:lnTo>
                    <a:pt x="22" y="20"/>
                  </a:lnTo>
                  <a:lnTo>
                    <a:pt x="12" y="36"/>
                  </a:lnTo>
                  <a:lnTo>
                    <a:pt x="9" y="46"/>
                  </a:lnTo>
                  <a:lnTo>
                    <a:pt x="11" y="49"/>
                  </a:lnTo>
                  <a:lnTo>
                    <a:pt x="13" y="49"/>
                  </a:lnTo>
                  <a:lnTo>
                    <a:pt x="15" y="49"/>
                  </a:lnTo>
                  <a:lnTo>
                    <a:pt x="17" y="46"/>
                  </a:lnTo>
                  <a:lnTo>
                    <a:pt x="21" y="35"/>
                  </a:lnTo>
                  <a:lnTo>
                    <a:pt x="26" y="26"/>
                  </a:lnTo>
                  <a:lnTo>
                    <a:pt x="31" y="19"/>
                  </a:lnTo>
                  <a:lnTo>
                    <a:pt x="37" y="14"/>
                  </a:lnTo>
                  <a:lnTo>
                    <a:pt x="42" y="10"/>
                  </a:lnTo>
                  <a:lnTo>
                    <a:pt x="48" y="8"/>
                  </a:lnTo>
                  <a:lnTo>
                    <a:pt x="53" y="7"/>
                  </a:lnTo>
                  <a:lnTo>
                    <a:pt x="57" y="6"/>
                  </a:lnTo>
                  <a:lnTo>
                    <a:pt x="62" y="7"/>
                  </a:lnTo>
                  <a:lnTo>
                    <a:pt x="67" y="10"/>
                  </a:lnTo>
                  <a:lnTo>
                    <a:pt x="71" y="16"/>
                  </a:lnTo>
                  <a:lnTo>
                    <a:pt x="73" y="27"/>
                  </a:lnTo>
                  <a:lnTo>
                    <a:pt x="72" y="36"/>
                  </a:lnTo>
                  <a:lnTo>
                    <a:pt x="69" y="50"/>
                  </a:lnTo>
                  <a:lnTo>
                    <a:pt x="64" y="71"/>
                  </a:lnTo>
                  <a:lnTo>
                    <a:pt x="57" y="98"/>
                  </a:lnTo>
                  <a:lnTo>
                    <a:pt x="52" y="111"/>
                  </a:lnTo>
                  <a:lnTo>
                    <a:pt x="46" y="121"/>
                  </a:lnTo>
                  <a:lnTo>
                    <a:pt x="38" y="128"/>
                  </a:lnTo>
                  <a:lnTo>
                    <a:pt x="28" y="130"/>
                  </a:lnTo>
                  <a:lnTo>
                    <a:pt x="26" y="130"/>
                  </a:lnTo>
                  <a:lnTo>
                    <a:pt x="23" y="129"/>
                  </a:lnTo>
                  <a:lnTo>
                    <a:pt x="18" y="128"/>
                  </a:lnTo>
                  <a:lnTo>
                    <a:pt x="13" y="126"/>
                  </a:lnTo>
                  <a:lnTo>
                    <a:pt x="19" y="124"/>
                  </a:lnTo>
                  <a:lnTo>
                    <a:pt x="23" y="120"/>
                  </a:lnTo>
                  <a:lnTo>
                    <a:pt x="26" y="115"/>
                  </a:lnTo>
                  <a:lnTo>
                    <a:pt x="27" y="109"/>
                  </a:lnTo>
                  <a:lnTo>
                    <a:pt x="26" y="104"/>
                  </a:lnTo>
                  <a:lnTo>
                    <a:pt x="24" y="101"/>
                  </a:lnTo>
                  <a:lnTo>
                    <a:pt x="20" y="100"/>
                  </a:lnTo>
                  <a:lnTo>
                    <a:pt x="16" y="99"/>
                  </a:lnTo>
                  <a:lnTo>
                    <a:pt x="10" y="100"/>
                  </a:lnTo>
                  <a:lnTo>
                    <a:pt x="5" y="104"/>
                  </a:lnTo>
                  <a:lnTo>
                    <a:pt x="1" y="110"/>
                  </a:lnTo>
                  <a:lnTo>
                    <a:pt x="0" y="117"/>
                  </a:lnTo>
                  <a:lnTo>
                    <a:pt x="2" y="126"/>
                  </a:lnTo>
                  <a:lnTo>
                    <a:pt x="9" y="132"/>
                  </a:lnTo>
                  <a:lnTo>
                    <a:pt x="18" y="135"/>
                  </a:lnTo>
                  <a:lnTo>
                    <a:pt x="28" y="136"/>
                  </a:lnTo>
                  <a:lnTo>
                    <a:pt x="35" y="135"/>
                  </a:lnTo>
                  <a:lnTo>
                    <a:pt x="41" y="133"/>
                  </a:lnTo>
                  <a:lnTo>
                    <a:pt x="47" y="130"/>
                  </a:lnTo>
                  <a:lnTo>
                    <a:pt x="51" y="126"/>
                  </a:lnTo>
                  <a:lnTo>
                    <a:pt x="54" y="121"/>
                  </a:lnTo>
                  <a:lnTo>
                    <a:pt x="57" y="118"/>
                  </a:lnTo>
                  <a:lnTo>
                    <a:pt x="59" y="115"/>
                  </a:lnTo>
                  <a:lnTo>
                    <a:pt x="60" y="114"/>
                  </a:lnTo>
                  <a:lnTo>
                    <a:pt x="64" y="122"/>
                  </a:lnTo>
                  <a:lnTo>
                    <a:pt x="70" y="129"/>
                  </a:lnTo>
                  <a:lnTo>
                    <a:pt x="80" y="134"/>
                  </a:lnTo>
                  <a:lnTo>
                    <a:pt x="92" y="136"/>
                  </a:lnTo>
                  <a:lnTo>
                    <a:pt x="113" y="130"/>
                  </a:lnTo>
                  <a:lnTo>
                    <a:pt x="128" y="116"/>
                  </a:lnTo>
                  <a:lnTo>
                    <a:pt x="137" y="100"/>
                  </a:lnTo>
                  <a:lnTo>
                    <a:pt x="140" y="90"/>
                  </a:lnTo>
                  <a:lnTo>
                    <a:pt x="139" y="87"/>
                  </a:lnTo>
                  <a:lnTo>
                    <a:pt x="137" y="87"/>
                  </a:lnTo>
                  <a:lnTo>
                    <a:pt x="134" y="88"/>
                  </a:lnTo>
                  <a:lnTo>
                    <a:pt x="133" y="90"/>
                  </a:lnTo>
                  <a:lnTo>
                    <a:pt x="129" y="101"/>
                  </a:lnTo>
                  <a:lnTo>
                    <a:pt x="123" y="110"/>
                  </a:lnTo>
                  <a:lnTo>
                    <a:pt x="118" y="117"/>
                  </a:lnTo>
                  <a:lnTo>
                    <a:pt x="113" y="122"/>
                  </a:lnTo>
                  <a:lnTo>
                    <a:pt x="107" y="126"/>
                  </a:lnTo>
                  <a:lnTo>
                    <a:pt x="102" y="128"/>
                  </a:lnTo>
                  <a:lnTo>
                    <a:pt x="97" y="129"/>
                  </a:lnTo>
                  <a:lnTo>
                    <a:pt x="93" y="130"/>
                  </a:lnTo>
                  <a:lnTo>
                    <a:pt x="85" y="128"/>
                  </a:lnTo>
                  <a:lnTo>
                    <a:pt x="80" y="124"/>
                  </a:lnTo>
                  <a:lnTo>
                    <a:pt x="77" y="117"/>
                  </a:lnTo>
                  <a:lnTo>
                    <a:pt x="76" y="110"/>
                  </a:lnTo>
                  <a:lnTo>
                    <a:pt x="76" y="105"/>
                  </a:lnTo>
                  <a:lnTo>
                    <a:pt x="77" y="99"/>
                  </a:lnTo>
                  <a:lnTo>
                    <a:pt x="79" y="92"/>
                  </a:lnTo>
                  <a:lnTo>
                    <a:pt x="81" y="83"/>
                  </a:lnTo>
                  <a:lnTo>
                    <a:pt x="92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9" name="Freeform 74"/>
            <p:cNvSpPr>
              <a:spLocks noChangeAspect="1"/>
            </p:cNvSpPr>
            <p:nvPr/>
          </p:nvSpPr>
          <p:spPr bwMode="auto">
            <a:xfrm>
              <a:off x="3882" y="185"/>
              <a:ext cx="70" cy="301"/>
            </a:xfrm>
            <a:custGeom>
              <a:avLst/>
              <a:gdLst>
                <a:gd name="T0" fmla="*/ 70 w 70"/>
                <a:gd name="T1" fmla="*/ 151 h 301"/>
                <a:gd name="T2" fmla="*/ 69 w 70"/>
                <a:gd name="T3" fmla="*/ 131 h 301"/>
                <a:gd name="T4" fmla="*/ 66 w 70"/>
                <a:gd name="T5" fmla="*/ 108 h 301"/>
                <a:gd name="T6" fmla="*/ 60 w 70"/>
                <a:gd name="T7" fmla="*/ 82 h 301"/>
                <a:gd name="T8" fmla="*/ 50 w 70"/>
                <a:gd name="T9" fmla="*/ 57 h 301"/>
                <a:gd name="T10" fmla="*/ 36 w 70"/>
                <a:gd name="T11" fmla="*/ 32 h 301"/>
                <a:gd name="T12" fmla="*/ 21 w 70"/>
                <a:gd name="T13" fmla="*/ 14 h 301"/>
                <a:gd name="T14" fmla="*/ 9 w 70"/>
                <a:gd name="T15" fmla="*/ 3 h 301"/>
                <a:gd name="T16" fmla="*/ 3 w 70"/>
                <a:gd name="T17" fmla="*/ 0 h 301"/>
                <a:gd name="T18" fmla="*/ 1 w 70"/>
                <a:gd name="T19" fmla="*/ 1 h 301"/>
                <a:gd name="T20" fmla="*/ 0 w 70"/>
                <a:gd name="T21" fmla="*/ 3 h 301"/>
                <a:gd name="T22" fmla="*/ 0 w 70"/>
                <a:gd name="T23" fmla="*/ 3 h 301"/>
                <a:gd name="T24" fmla="*/ 1 w 70"/>
                <a:gd name="T25" fmla="*/ 5 h 301"/>
                <a:gd name="T26" fmla="*/ 2 w 70"/>
                <a:gd name="T27" fmla="*/ 7 h 301"/>
                <a:gd name="T28" fmla="*/ 6 w 70"/>
                <a:gd name="T29" fmla="*/ 10 h 301"/>
                <a:gd name="T30" fmla="*/ 25 w 70"/>
                <a:gd name="T31" fmla="*/ 36 h 301"/>
                <a:gd name="T32" fmla="*/ 40 w 70"/>
                <a:gd name="T33" fmla="*/ 68 h 301"/>
                <a:gd name="T34" fmla="*/ 49 w 70"/>
                <a:gd name="T35" fmla="*/ 106 h 301"/>
                <a:gd name="T36" fmla="*/ 52 w 70"/>
                <a:gd name="T37" fmla="*/ 151 h 301"/>
                <a:gd name="T38" fmla="*/ 50 w 70"/>
                <a:gd name="T39" fmla="*/ 189 h 301"/>
                <a:gd name="T40" fmla="*/ 42 w 70"/>
                <a:gd name="T41" fmla="*/ 227 h 301"/>
                <a:gd name="T42" fmla="*/ 27 w 70"/>
                <a:gd name="T43" fmla="*/ 262 h 301"/>
                <a:gd name="T44" fmla="*/ 4 w 70"/>
                <a:gd name="T45" fmla="*/ 293 h 301"/>
                <a:gd name="T46" fmla="*/ 1 w 70"/>
                <a:gd name="T47" fmla="*/ 297 h 301"/>
                <a:gd name="T48" fmla="*/ 0 w 70"/>
                <a:gd name="T49" fmla="*/ 298 h 301"/>
                <a:gd name="T50" fmla="*/ 1 w 70"/>
                <a:gd name="T51" fmla="*/ 301 h 301"/>
                <a:gd name="T52" fmla="*/ 3 w 70"/>
                <a:gd name="T53" fmla="*/ 301 h 301"/>
                <a:gd name="T54" fmla="*/ 9 w 70"/>
                <a:gd name="T55" fmla="*/ 298 h 301"/>
                <a:gd name="T56" fmla="*/ 21 w 70"/>
                <a:gd name="T57" fmla="*/ 286 h 301"/>
                <a:gd name="T58" fmla="*/ 36 w 70"/>
                <a:gd name="T59" fmla="*/ 268 h 301"/>
                <a:gd name="T60" fmla="*/ 51 w 70"/>
                <a:gd name="T61" fmla="*/ 243 h 301"/>
                <a:gd name="T62" fmla="*/ 60 w 70"/>
                <a:gd name="T63" fmla="*/ 218 h 301"/>
                <a:gd name="T64" fmla="*/ 66 w 70"/>
                <a:gd name="T65" fmla="*/ 194 h 301"/>
                <a:gd name="T66" fmla="*/ 69 w 70"/>
                <a:gd name="T67" fmla="*/ 171 h 301"/>
                <a:gd name="T68" fmla="*/ 70 w 70"/>
                <a:gd name="T69" fmla="*/ 15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301">
                  <a:moveTo>
                    <a:pt x="70" y="151"/>
                  </a:moveTo>
                  <a:lnTo>
                    <a:pt x="69" y="131"/>
                  </a:lnTo>
                  <a:lnTo>
                    <a:pt x="66" y="108"/>
                  </a:lnTo>
                  <a:lnTo>
                    <a:pt x="60" y="82"/>
                  </a:lnTo>
                  <a:lnTo>
                    <a:pt x="50" y="57"/>
                  </a:lnTo>
                  <a:lnTo>
                    <a:pt x="36" y="32"/>
                  </a:lnTo>
                  <a:lnTo>
                    <a:pt x="21" y="14"/>
                  </a:lnTo>
                  <a:lnTo>
                    <a:pt x="9" y="3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5"/>
                  </a:lnTo>
                  <a:lnTo>
                    <a:pt x="2" y="7"/>
                  </a:lnTo>
                  <a:lnTo>
                    <a:pt x="6" y="10"/>
                  </a:lnTo>
                  <a:lnTo>
                    <a:pt x="25" y="36"/>
                  </a:lnTo>
                  <a:lnTo>
                    <a:pt x="40" y="68"/>
                  </a:lnTo>
                  <a:lnTo>
                    <a:pt x="49" y="106"/>
                  </a:lnTo>
                  <a:lnTo>
                    <a:pt x="52" y="151"/>
                  </a:lnTo>
                  <a:lnTo>
                    <a:pt x="50" y="189"/>
                  </a:lnTo>
                  <a:lnTo>
                    <a:pt x="42" y="227"/>
                  </a:lnTo>
                  <a:lnTo>
                    <a:pt x="27" y="262"/>
                  </a:lnTo>
                  <a:lnTo>
                    <a:pt x="4" y="293"/>
                  </a:lnTo>
                  <a:lnTo>
                    <a:pt x="1" y="297"/>
                  </a:lnTo>
                  <a:lnTo>
                    <a:pt x="0" y="298"/>
                  </a:lnTo>
                  <a:lnTo>
                    <a:pt x="1" y="301"/>
                  </a:lnTo>
                  <a:lnTo>
                    <a:pt x="3" y="301"/>
                  </a:lnTo>
                  <a:lnTo>
                    <a:pt x="9" y="298"/>
                  </a:lnTo>
                  <a:lnTo>
                    <a:pt x="21" y="286"/>
                  </a:lnTo>
                  <a:lnTo>
                    <a:pt x="36" y="268"/>
                  </a:lnTo>
                  <a:lnTo>
                    <a:pt x="51" y="243"/>
                  </a:lnTo>
                  <a:lnTo>
                    <a:pt x="60" y="218"/>
                  </a:lnTo>
                  <a:lnTo>
                    <a:pt x="66" y="194"/>
                  </a:lnTo>
                  <a:lnTo>
                    <a:pt x="69" y="171"/>
                  </a:lnTo>
                  <a:lnTo>
                    <a:pt x="70" y="1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0" name="Freeform 75"/>
            <p:cNvSpPr>
              <a:spLocks noChangeAspect="1"/>
            </p:cNvSpPr>
            <p:nvPr/>
          </p:nvSpPr>
          <p:spPr bwMode="auto">
            <a:xfrm>
              <a:off x="3999" y="185"/>
              <a:ext cx="70" cy="301"/>
            </a:xfrm>
            <a:custGeom>
              <a:avLst/>
              <a:gdLst>
                <a:gd name="T0" fmla="*/ 70 w 70"/>
                <a:gd name="T1" fmla="*/ 151 h 301"/>
                <a:gd name="T2" fmla="*/ 69 w 70"/>
                <a:gd name="T3" fmla="*/ 131 h 301"/>
                <a:gd name="T4" fmla="*/ 66 w 70"/>
                <a:gd name="T5" fmla="*/ 108 h 301"/>
                <a:gd name="T6" fmla="*/ 60 w 70"/>
                <a:gd name="T7" fmla="*/ 82 h 301"/>
                <a:gd name="T8" fmla="*/ 50 w 70"/>
                <a:gd name="T9" fmla="*/ 57 h 301"/>
                <a:gd name="T10" fmla="*/ 36 w 70"/>
                <a:gd name="T11" fmla="*/ 32 h 301"/>
                <a:gd name="T12" fmla="*/ 21 w 70"/>
                <a:gd name="T13" fmla="*/ 14 h 301"/>
                <a:gd name="T14" fmla="*/ 9 w 70"/>
                <a:gd name="T15" fmla="*/ 3 h 301"/>
                <a:gd name="T16" fmla="*/ 3 w 70"/>
                <a:gd name="T17" fmla="*/ 0 h 301"/>
                <a:gd name="T18" fmla="*/ 1 w 70"/>
                <a:gd name="T19" fmla="*/ 1 h 301"/>
                <a:gd name="T20" fmla="*/ 0 w 70"/>
                <a:gd name="T21" fmla="*/ 3 h 301"/>
                <a:gd name="T22" fmla="*/ 0 w 70"/>
                <a:gd name="T23" fmla="*/ 3 h 301"/>
                <a:gd name="T24" fmla="*/ 1 w 70"/>
                <a:gd name="T25" fmla="*/ 5 h 301"/>
                <a:gd name="T26" fmla="*/ 2 w 70"/>
                <a:gd name="T27" fmla="*/ 7 h 301"/>
                <a:gd name="T28" fmla="*/ 6 w 70"/>
                <a:gd name="T29" fmla="*/ 10 h 301"/>
                <a:gd name="T30" fmla="*/ 26 w 70"/>
                <a:gd name="T31" fmla="*/ 36 h 301"/>
                <a:gd name="T32" fmla="*/ 40 w 70"/>
                <a:gd name="T33" fmla="*/ 68 h 301"/>
                <a:gd name="T34" fmla="*/ 49 w 70"/>
                <a:gd name="T35" fmla="*/ 106 h 301"/>
                <a:gd name="T36" fmla="*/ 52 w 70"/>
                <a:gd name="T37" fmla="*/ 151 h 301"/>
                <a:gd name="T38" fmla="*/ 50 w 70"/>
                <a:gd name="T39" fmla="*/ 189 h 301"/>
                <a:gd name="T40" fmla="*/ 42 w 70"/>
                <a:gd name="T41" fmla="*/ 227 h 301"/>
                <a:gd name="T42" fmla="*/ 27 w 70"/>
                <a:gd name="T43" fmla="*/ 262 h 301"/>
                <a:gd name="T44" fmla="*/ 4 w 70"/>
                <a:gd name="T45" fmla="*/ 293 h 301"/>
                <a:gd name="T46" fmla="*/ 1 w 70"/>
                <a:gd name="T47" fmla="*/ 297 h 301"/>
                <a:gd name="T48" fmla="*/ 0 w 70"/>
                <a:gd name="T49" fmla="*/ 298 h 301"/>
                <a:gd name="T50" fmla="*/ 1 w 70"/>
                <a:gd name="T51" fmla="*/ 301 h 301"/>
                <a:gd name="T52" fmla="*/ 3 w 70"/>
                <a:gd name="T53" fmla="*/ 301 h 301"/>
                <a:gd name="T54" fmla="*/ 9 w 70"/>
                <a:gd name="T55" fmla="*/ 298 h 301"/>
                <a:gd name="T56" fmla="*/ 21 w 70"/>
                <a:gd name="T57" fmla="*/ 286 h 301"/>
                <a:gd name="T58" fmla="*/ 36 w 70"/>
                <a:gd name="T59" fmla="*/ 268 h 301"/>
                <a:gd name="T60" fmla="*/ 51 w 70"/>
                <a:gd name="T61" fmla="*/ 243 h 301"/>
                <a:gd name="T62" fmla="*/ 60 w 70"/>
                <a:gd name="T63" fmla="*/ 218 h 301"/>
                <a:gd name="T64" fmla="*/ 66 w 70"/>
                <a:gd name="T65" fmla="*/ 194 h 301"/>
                <a:gd name="T66" fmla="*/ 69 w 70"/>
                <a:gd name="T67" fmla="*/ 171 h 301"/>
                <a:gd name="T68" fmla="*/ 70 w 70"/>
                <a:gd name="T69" fmla="*/ 15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301">
                  <a:moveTo>
                    <a:pt x="70" y="151"/>
                  </a:moveTo>
                  <a:lnTo>
                    <a:pt x="69" y="131"/>
                  </a:lnTo>
                  <a:lnTo>
                    <a:pt x="66" y="108"/>
                  </a:lnTo>
                  <a:lnTo>
                    <a:pt x="60" y="82"/>
                  </a:lnTo>
                  <a:lnTo>
                    <a:pt x="50" y="57"/>
                  </a:lnTo>
                  <a:lnTo>
                    <a:pt x="36" y="32"/>
                  </a:lnTo>
                  <a:lnTo>
                    <a:pt x="21" y="14"/>
                  </a:lnTo>
                  <a:lnTo>
                    <a:pt x="9" y="3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5"/>
                  </a:lnTo>
                  <a:lnTo>
                    <a:pt x="2" y="7"/>
                  </a:lnTo>
                  <a:lnTo>
                    <a:pt x="6" y="10"/>
                  </a:lnTo>
                  <a:lnTo>
                    <a:pt x="26" y="36"/>
                  </a:lnTo>
                  <a:lnTo>
                    <a:pt x="40" y="68"/>
                  </a:lnTo>
                  <a:lnTo>
                    <a:pt x="49" y="106"/>
                  </a:lnTo>
                  <a:lnTo>
                    <a:pt x="52" y="151"/>
                  </a:lnTo>
                  <a:lnTo>
                    <a:pt x="50" y="189"/>
                  </a:lnTo>
                  <a:lnTo>
                    <a:pt x="42" y="227"/>
                  </a:lnTo>
                  <a:lnTo>
                    <a:pt x="27" y="262"/>
                  </a:lnTo>
                  <a:lnTo>
                    <a:pt x="4" y="293"/>
                  </a:lnTo>
                  <a:lnTo>
                    <a:pt x="1" y="297"/>
                  </a:lnTo>
                  <a:lnTo>
                    <a:pt x="0" y="298"/>
                  </a:lnTo>
                  <a:lnTo>
                    <a:pt x="1" y="301"/>
                  </a:lnTo>
                  <a:lnTo>
                    <a:pt x="3" y="301"/>
                  </a:lnTo>
                  <a:lnTo>
                    <a:pt x="9" y="298"/>
                  </a:lnTo>
                  <a:lnTo>
                    <a:pt x="21" y="286"/>
                  </a:lnTo>
                  <a:lnTo>
                    <a:pt x="36" y="268"/>
                  </a:lnTo>
                  <a:lnTo>
                    <a:pt x="51" y="243"/>
                  </a:lnTo>
                  <a:lnTo>
                    <a:pt x="60" y="218"/>
                  </a:lnTo>
                  <a:lnTo>
                    <a:pt x="66" y="194"/>
                  </a:lnTo>
                  <a:lnTo>
                    <a:pt x="69" y="171"/>
                  </a:lnTo>
                  <a:lnTo>
                    <a:pt x="70" y="1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1" name="Freeform 76"/>
            <p:cNvSpPr>
              <a:spLocks noChangeAspect="1" noEditPoints="1"/>
            </p:cNvSpPr>
            <p:nvPr/>
          </p:nvSpPr>
          <p:spPr bwMode="auto">
            <a:xfrm>
              <a:off x="4090" y="278"/>
              <a:ext cx="156" cy="192"/>
            </a:xfrm>
            <a:custGeom>
              <a:avLst/>
              <a:gdLst>
                <a:gd name="T0" fmla="*/ 21 w 156"/>
                <a:gd name="T1" fmla="*/ 176 h 192"/>
                <a:gd name="T2" fmla="*/ 14 w 156"/>
                <a:gd name="T3" fmla="*/ 182 h 192"/>
                <a:gd name="T4" fmla="*/ 4 w 156"/>
                <a:gd name="T5" fmla="*/ 182 h 192"/>
                <a:gd name="T6" fmla="*/ 0 w 156"/>
                <a:gd name="T7" fmla="*/ 185 h 192"/>
                <a:gd name="T8" fmla="*/ 1 w 156"/>
                <a:gd name="T9" fmla="*/ 191 h 192"/>
                <a:gd name="T10" fmla="*/ 29 w 156"/>
                <a:gd name="T11" fmla="*/ 191 h 192"/>
                <a:gd name="T12" fmla="*/ 60 w 156"/>
                <a:gd name="T13" fmla="*/ 191 h 192"/>
                <a:gd name="T14" fmla="*/ 63 w 156"/>
                <a:gd name="T15" fmla="*/ 189 h 192"/>
                <a:gd name="T16" fmla="*/ 62 w 156"/>
                <a:gd name="T17" fmla="*/ 183 h 192"/>
                <a:gd name="T18" fmla="*/ 48 w 156"/>
                <a:gd name="T19" fmla="*/ 182 h 192"/>
                <a:gd name="T20" fmla="*/ 42 w 156"/>
                <a:gd name="T21" fmla="*/ 179 h 192"/>
                <a:gd name="T22" fmla="*/ 44 w 156"/>
                <a:gd name="T23" fmla="*/ 167 h 192"/>
                <a:gd name="T24" fmla="*/ 53 w 156"/>
                <a:gd name="T25" fmla="*/ 129 h 192"/>
                <a:gd name="T26" fmla="*/ 60 w 156"/>
                <a:gd name="T27" fmla="*/ 124 h 192"/>
                <a:gd name="T28" fmla="*/ 74 w 156"/>
                <a:gd name="T29" fmla="*/ 135 h 192"/>
                <a:gd name="T30" fmla="*/ 97 w 156"/>
                <a:gd name="T31" fmla="*/ 134 h 192"/>
                <a:gd name="T32" fmla="*/ 122 w 156"/>
                <a:gd name="T33" fmla="*/ 120 h 192"/>
                <a:gd name="T34" fmla="*/ 143 w 156"/>
                <a:gd name="T35" fmla="*/ 95 h 192"/>
                <a:gd name="T36" fmla="*/ 155 w 156"/>
                <a:gd name="T37" fmla="*/ 64 h 192"/>
                <a:gd name="T38" fmla="*/ 153 w 156"/>
                <a:gd name="T39" fmla="*/ 29 h 192"/>
                <a:gd name="T40" fmla="*/ 132 w 156"/>
                <a:gd name="T41" fmla="*/ 3 h 192"/>
                <a:gd name="T42" fmla="*/ 105 w 156"/>
                <a:gd name="T43" fmla="*/ 2 h 192"/>
                <a:gd name="T44" fmla="*/ 85 w 156"/>
                <a:gd name="T45" fmla="*/ 14 h 192"/>
                <a:gd name="T46" fmla="*/ 73 w 156"/>
                <a:gd name="T47" fmla="*/ 12 h 192"/>
                <a:gd name="T48" fmla="*/ 58 w 156"/>
                <a:gd name="T49" fmla="*/ 1 h 192"/>
                <a:gd name="T50" fmla="*/ 41 w 156"/>
                <a:gd name="T51" fmla="*/ 2 h 192"/>
                <a:gd name="T52" fmla="*/ 30 w 156"/>
                <a:gd name="T53" fmla="*/ 12 h 192"/>
                <a:gd name="T54" fmla="*/ 24 w 156"/>
                <a:gd name="T55" fmla="*/ 26 h 192"/>
                <a:gd name="T56" fmla="*/ 19 w 156"/>
                <a:gd name="T57" fmla="*/ 43 h 192"/>
                <a:gd name="T58" fmla="*/ 20 w 156"/>
                <a:gd name="T59" fmla="*/ 49 h 192"/>
                <a:gd name="T60" fmla="*/ 24 w 156"/>
                <a:gd name="T61" fmla="*/ 49 h 192"/>
                <a:gd name="T62" fmla="*/ 26 w 156"/>
                <a:gd name="T63" fmla="*/ 46 h 192"/>
                <a:gd name="T64" fmla="*/ 31 w 156"/>
                <a:gd name="T65" fmla="*/ 28 h 192"/>
                <a:gd name="T66" fmla="*/ 42 w 156"/>
                <a:gd name="T67" fmla="*/ 9 h 192"/>
                <a:gd name="T68" fmla="*/ 53 w 156"/>
                <a:gd name="T69" fmla="*/ 7 h 192"/>
                <a:gd name="T70" fmla="*/ 58 w 156"/>
                <a:gd name="T71" fmla="*/ 13 h 192"/>
                <a:gd name="T72" fmla="*/ 58 w 156"/>
                <a:gd name="T73" fmla="*/ 29 h 192"/>
                <a:gd name="T74" fmla="*/ 23 w 156"/>
                <a:gd name="T75" fmla="*/ 170 h 192"/>
                <a:gd name="T76" fmla="*/ 78 w 156"/>
                <a:gd name="T77" fmla="*/ 33 h 192"/>
                <a:gd name="T78" fmla="*/ 87 w 156"/>
                <a:gd name="T79" fmla="*/ 22 h 192"/>
                <a:gd name="T80" fmla="*/ 99 w 156"/>
                <a:gd name="T81" fmla="*/ 12 h 192"/>
                <a:gd name="T82" fmla="*/ 111 w 156"/>
                <a:gd name="T83" fmla="*/ 7 h 192"/>
                <a:gd name="T84" fmla="*/ 124 w 156"/>
                <a:gd name="T85" fmla="*/ 8 h 192"/>
                <a:gd name="T86" fmla="*/ 133 w 156"/>
                <a:gd name="T87" fmla="*/ 23 h 192"/>
                <a:gd name="T88" fmla="*/ 133 w 156"/>
                <a:gd name="T89" fmla="*/ 51 h 192"/>
                <a:gd name="T90" fmla="*/ 124 w 156"/>
                <a:gd name="T91" fmla="*/ 86 h 192"/>
                <a:gd name="T92" fmla="*/ 111 w 156"/>
                <a:gd name="T93" fmla="*/ 113 h 192"/>
                <a:gd name="T94" fmla="*/ 93 w 156"/>
                <a:gd name="T95" fmla="*/ 128 h 192"/>
                <a:gd name="T96" fmla="*/ 77 w 156"/>
                <a:gd name="T97" fmla="*/ 129 h 192"/>
                <a:gd name="T98" fmla="*/ 67 w 156"/>
                <a:gd name="T99" fmla="*/ 122 h 192"/>
                <a:gd name="T100" fmla="*/ 62 w 156"/>
                <a:gd name="T101" fmla="*/ 112 h 192"/>
                <a:gd name="T102" fmla="*/ 60 w 156"/>
                <a:gd name="T103" fmla="*/ 105 h 192"/>
                <a:gd name="T104" fmla="*/ 60 w 156"/>
                <a:gd name="T105" fmla="*/ 102 h 192"/>
                <a:gd name="T106" fmla="*/ 76 w 156"/>
                <a:gd name="T107" fmla="*/ 3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6" h="192">
                  <a:moveTo>
                    <a:pt x="23" y="170"/>
                  </a:moveTo>
                  <a:lnTo>
                    <a:pt x="21" y="176"/>
                  </a:lnTo>
                  <a:lnTo>
                    <a:pt x="19" y="180"/>
                  </a:lnTo>
                  <a:lnTo>
                    <a:pt x="14" y="182"/>
                  </a:lnTo>
                  <a:lnTo>
                    <a:pt x="6" y="182"/>
                  </a:lnTo>
                  <a:lnTo>
                    <a:pt x="4" y="182"/>
                  </a:lnTo>
                  <a:lnTo>
                    <a:pt x="2" y="183"/>
                  </a:lnTo>
                  <a:lnTo>
                    <a:pt x="0" y="185"/>
                  </a:lnTo>
                  <a:lnTo>
                    <a:pt x="0" y="188"/>
                  </a:lnTo>
                  <a:lnTo>
                    <a:pt x="1" y="191"/>
                  </a:lnTo>
                  <a:lnTo>
                    <a:pt x="3" y="192"/>
                  </a:lnTo>
                  <a:lnTo>
                    <a:pt x="29" y="191"/>
                  </a:lnTo>
                  <a:lnTo>
                    <a:pt x="58" y="192"/>
                  </a:lnTo>
                  <a:lnTo>
                    <a:pt x="60" y="191"/>
                  </a:lnTo>
                  <a:lnTo>
                    <a:pt x="62" y="191"/>
                  </a:lnTo>
                  <a:lnTo>
                    <a:pt x="63" y="189"/>
                  </a:lnTo>
                  <a:lnTo>
                    <a:pt x="64" y="186"/>
                  </a:lnTo>
                  <a:lnTo>
                    <a:pt x="62" y="183"/>
                  </a:lnTo>
                  <a:lnTo>
                    <a:pt x="57" y="182"/>
                  </a:lnTo>
                  <a:lnTo>
                    <a:pt x="48" y="182"/>
                  </a:lnTo>
                  <a:lnTo>
                    <a:pt x="44" y="181"/>
                  </a:lnTo>
                  <a:lnTo>
                    <a:pt x="42" y="179"/>
                  </a:lnTo>
                  <a:lnTo>
                    <a:pt x="42" y="177"/>
                  </a:lnTo>
                  <a:lnTo>
                    <a:pt x="44" y="167"/>
                  </a:lnTo>
                  <a:lnTo>
                    <a:pt x="48" y="149"/>
                  </a:lnTo>
                  <a:lnTo>
                    <a:pt x="53" y="129"/>
                  </a:lnTo>
                  <a:lnTo>
                    <a:pt x="56" y="117"/>
                  </a:lnTo>
                  <a:lnTo>
                    <a:pt x="60" y="124"/>
                  </a:lnTo>
                  <a:lnTo>
                    <a:pt x="66" y="130"/>
                  </a:lnTo>
                  <a:lnTo>
                    <a:pt x="74" y="135"/>
                  </a:lnTo>
                  <a:lnTo>
                    <a:pt x="84" y="136"/>
                  </a:lnTo>
                  <a:lnTo>
                    <a:pt x="97" y="134"/>
                  </a:lnTo>
                  <a:lnTo>
                    <a:pt x="110" y="129"/>
                  </a:lnTo>
                  <a:lnTo>
                    <a:pt x="122" y="120"/>
                  </a:lnTo>
                  <a:lnTo>
                    <a:pt x="133" y="109"/>
                  </a:lnTo>
                  <a:lnTo>
                    <a:pt x="143" y="95"/>
                  </a:lnTo>
                  <a:lnTo>
                    <a:pt x="150" y="80"/>
                  </a:lnTo>
                  <a:lnTo>
                    <a:pt x="155" y="64"/>
                  </a:lnTo>
                  <a:lnTo>
                    <a:pt x="156" y="48"/>
                  </a:lnTo>
                  <a:lnTo>
                    <a:pt x="153" y="29"/>
                  </a:lnTo>
                  <a:lnTo>
                    <a:pt x="145" y="13"/>
                  </a:lnTo>
                  <a:lnTo>
                    <a:pt x="132" y="3"/>
                  </a:lnTo>
                  <a:lnTo>
                    <a:pt x="116" y="0"/>
                  </a:lnTo>
                  <a:lnTo>
                    <a:pt x="105" y="2"/>
                  </a:lnTo>
                  <a:lnTo>
                    <a:pt x="95" y="7"/>
                  </a:lnTo>
                  <a:lnTo>
                    <a:pt x="85" y="14"/>
                  </a:lnTo>
                  <a:lnTo>
                    <a:pt x="77" y="22"/>
                  </a:lnTo>
                  <a:lnTo>
                    <a:pt x="73" y="12"/>
                  </a:lnTo>
                  <a:lnTo>
                    <a:pt x="67" y="5"/>
                  </a:lnTo>
                  <a:lnTo>
                    <a:pt x="58" y="1"/>
                  </a:lnTo>
                  <a:lnTo>
                    <a:pt x="50" y="0"/>
                  </a:lnTo>
                  <a:lnTo>
                    <a:pt x="41" y="2"/>
                  </a:lnTo>
                  <a:lnTo>
                    <a:pt x="35" y="6"/>
                  </a:lnTo>
                  <a:lnTo>
                    <a:pt x="30" y="12"/>
                  </a:lnTo>
                  <a:lnTo>
                    <a:pt x="28" y="17"/>
                  </a:lnTo>
                  <a:lnTo>
                    <a:pt x="24" y="26"/>
                  </a:lnTo>
                  <a:lnTo>
                    <a:pt x="21" y="35"/>
                  </a:lnTo>
                  <a:lnTo>
                    <a:pt x="19" y="43"/>
                  </a:lnTo>
                  <a:lnTo>
                    <a:pt x="18" y="46"/>
                  </a:lnTo>
                  <a:lnTo>
                    <a:pt x="20" y="49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5" y="48"/>
                  </a:lnTo>
                  <a:lnTo>
                    <a:pt x="26" y="46"/>
                  </a:lnTo>
                  <a:lnTo>
                    <a:pt x="27" y="42"/>
                  </a:lnTo>
                  <a:lnTo>
                    <a:pt x="31" y="28"/>
                  </a:lnTo>
                  <a:lnTo>
                    <a:pt x="36" y="16"/>
                  </a:lnTo>
                  <a:lnTo>
                    <a:pt x="42" y="9"/>
                  </a:lnTo>
                  <a:lnTo>
                    <a:pt x="49" y="6"/>
                  </a:lnTo>
                  <a:lnTo>
                    <a:pt x="53" y="7"/>
                  </a:lnTo>
                  <a:lnTo>
                    <a:pt x="56" y="9"/>
                  </a:lnTo>
                  <a:lnTo>
                    <a:pt x="58" y="13"/>
                  </a:lnTo>
                  <a:lnTo>
                    <a:pt x="58" y="20"/>
                  </a:lnTo>
                  <a:lnTo>
                    <a:pt x="58" y="29"/>
                  </a:lnTo>
                  <a:lnTo>
                    <a:pt x="56" y="36"/>
                  </a:lnTo>
                  <a:lnTo>
                    <a:pt x="23" y="170"/>
                  </a:lnTo>
                  <a:close/>
                  <a:moveTo>
                    <a:pt x="76" y="39"/>
                  </a:moveTo>
                  <a:lnTo>
                    <a:pt x="78" y="33"/>
                  </a:lnTo>
                  <a:lnTo>
                    <a:pt x="82" y="27"/>
                  </a:lnTo>
                  <a:lnTo>
                    <a:pt x="87" y="22"/>
                  </a:lnTo>
                  <a:lnTo>
                    <a:pt x="91" y="18"/>
                  </a:lnTo>
                  <a:lnTo>
                    <a:pt x="99" y="12"/>
                  </a:lnTo>
                  <a:lnTo>
                    <a:pt x="105" y="9"/>
                  </a:lnTo>
                  <a:lnTo>
                    <a:pt x="111" y="7"/>
                  </a:lnTo>
                  <a:lnTo>
                    <a:pt x="116" y="6"/>
                  </a:lnTo>
                  <a:lnTo>
                    <a:pt x="124" y="8"/>
                  </a:lnTo>
                  <a:lnTo>
                    <a:pt x="130" y="14"/>
                  </a:lnTo>
                  <a:lnTo>
                    <a:pt x="133" y="23"/>
                  </a:lnTo>
                  <a:lnTo>
                    <a:pt x="135" y="35"/>
                  </a:lnTo>
                  <a:lnTo>
                    <a:pt x="133" y="51"/>
                  </a:lnTo>
                  <a:lnTo>
                    <a:pt x="129" y="69"/>
                  </a:lnTo>
                  <a:lnTo>
                    <a:pt x="124" y="86"/>
                  </a:lnTo>
                  <a:lnTo>
                    <a:pt x="119" y="99"/>
                  </a:lnTo>
                  <a:lnTo>
                    <a:pt x="111" y="113"/>
                  </a:lnTo>
                  <a:lnTo>
                    <a:pt x="102" y="122"/>
                  </a:lnTo>
                  <a:lnTo>
                    <a:pt x="93" y="128"/>
                  </a:lnTo>
                  <a:lnTo>
                    <a:pt x="84" y="130"/>
                  </a:lnTo>
                  <a:lnTo>
                    <a:pt x="77" y="129"/>
                  </a:lnTo>
                  <a:lnTo>
                    <a:pt x="72" y="126"/>
                  </a:lnTo>
                  <a:lnTo>
                    <a:pt x="67" y="122"/>
                  </a:lnTo>
                  <a:lnTo>
                    <a:pt x="64" y="117"/>
                  </a:lnTo>
                  <a:lnTo>
                    <a:pt x="62" y="112"/>
                  </a:lnTo>
                  <a:lnTo>
                    <a:pt x="61" y="108"/>
                  </a:lnTo>
                  <a:lnTo>
                    <a:pt x="60" y="105"/>
                  </a:lnTo>
                  <a:lnTo>
                    <a:pt x="60" y="103"/>
                  </a:lnTo>
                  <a:lnTo>
                    <a:pt x="60" y="102"/>
                  </a:lnTo>
                  <a:lnTo>
                    <a:pt x="61" y="98"/>
                  </a:lnTo>
                  <a:lnTo>
                    <a:pt x="76" y="3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2" name="Freeform 77"/>
            <p:cNvSpPr>
              <a:spLocks noChangeAspect="1"/>
            </p:cNvSpPr>
            <p:nvPr/>
          </p:nvSpPr>
          <p:spPr bwMode="auto">
            <a:xfrm>
              <a:off x="4280" y="185"/>
              <a:ext cx="70" cy="301"/>
            </a:xfrm>
            <a:custGeom>
              <a:avLst/>
              <a:gdLst>
                <a:gd name="T0" fmla="*/ 70 w 70"/>
                <a:gd name="T1" fmla="*/ 298 h 301"/>
                <a:gd name="T2" fmla="*/ 70 w 70"/>
                <a:gd name="T3" fmla="*/ 298 h 301"/>
                <a:gd name="T4" fmla="*/ 69 w 70"/>
                <a:gd name="T5" fmla="*/ 297 h 301"/>
                <a:gd name="T6" fmla="*/ 68 w 70"/>
                <a:gd name="T7" fmla="*/ 295 h 301"/>
                <a:gd name="T8" fmla="*/ 65 w 70"/>
                <a:gd name="T9" fmla="*/ 292 h 301"/>
                <a:gd name="T10" fmla="*/ 42 w 70"/>
                <a:gd name="T11" fmla="*/ 260 h 301"/>
                <a:gd name="T12" fmla="*/ 27 w 70"/>
                <a:gd name="T13" fmla="*/ 224 h 301"/>
                <a:gd name="T14" fmla="*/ 20 w 70"/>
                <a:gd name="T15" fmla="*/ 187 h 301"/>
                <a:gd name="T16" fmla="*/ 18 w 70"/>
                <a:gd name="T17" fmla="*/ 151 h 301"/>
                <a:gd name="T18" fmla="*/ 20 w 70"/>
                <a:gd name="T19" fmla="*/ 112 h 301"/>
                <a:gd name="T20" fmla="*/ 28 w 70"/>
                <a:gd name="T21" fmla="*/ 74 h 301"/>
                <a:gd name="T22" fmla="*/ 43 w 70"/>
                <a:gd name="T23" fmla="*/ 39 h 301"/>
                <a:gd name="T24" fmla="*/ 66 w 70"/>
                <a:gd name="T25" fmla="*/ 8 h 301"/>
                <a:gd name="T26" fmla="*/ 69 w 70"/>
                <a:gd name="T27" fmla="*/ 4 h 301"/>
                <a:gd name="T28" fmla="*/ 70 w 70"/>
                <a:gd name="T29" fmla="*/ 3 h 301"/>
                <a:gd name="T30" fmla="*/ 69 w 70"/>
                <a:gd name="T31" fmla="*/ 0 h 301"/>
                <a:gd name="T32" fmla="*/ 67 w 70"/>
                <a:gd name="T33" fmla="*/ 0 h 301"/>
                <a:gd name="T34" fmla="*/ 61 w 70"/>
                <a:gd name="T35" fmla="*/ 4 h 301"/>
                <a:gd name="T36" fmla="*/ 49 w 70"/>
                <a:gd name="T37" fmla="*/ 15 h 301"/>
                <a:gd name="T38" fmla="*/ 34 w 70"/>
                <a:gd name="T39" fmla="*/ 33 h 301"/>
                <a:gd name="T40" fmla="*/ 19 w 70"/>
                <a:gd name="T41" fmla="*/ 59 h 301"/>
                <a:gd name="T42" fmla="*/ 10 w 70"/>
                <a:gd name="T43" fmla="*/ 83 h 301"/>
                <a:gd name="T44" fmla="*/ 4 w 70"/>
                <a:gd name="T45" fmla="*/ 108 h 301"/>
                <a:gd name="T46" fmla="*/ 1 w 70"/>
                <a:gd name="T47" fmla="*/ 130 h 301"/>
                <a:gd name="T48" fmla="*/ 0 w 70"/>
                <a:gd name="T49" fmla="*/ 151 h 301"/>
                <a:gd name="T50" fmla="*/ 1 w 70"/>
                <a:gd name="T51" fmla="*/ 170 h 301"/>
                <a:gd name="T52" fmla="*/ 4 w 70"/>
                <a:gd name="T53" fmla="*/ 194 h 301"/>
                <a:gd name="T54" fmla="*/ 10 w 70"/>
                <a:gd name="T55" fmla="*/ 219 h 301"/>
                <a:gd name="T56" fmla="*/ 20 w 70"/>
                <a:gd name="T57" fmla="*/ 245 h 301"/>
                <a:gd name="T58" fmla="*/ 35 w 70"/>
                <a:gd name="T59" fmla="*/ 269 h 301"/>
                <a:gd name="T60" fmla="*/ 49 w 70"/>
                <a:gd name="T61" fmla="*/ 287 h 301"/>
                <a:gd name="T62" fmla="*/ 61 w 70"/>
                <a:gd name="T63" fmla="*/ 298 h 301"/>
                <a:gd name="T64" fmla="*/ 67 w 70"/>
                <a:gd name="T65" fmla="*/ 301 h 301"/>
                <a:gd name="T66" fmla="*/ 69 w 70"/>
                <a:gd name="T67" fmla="*/ 301 h 301"/>
                <a:gd name="T68" fmla="*/ 70 w 70"/>
                <a:gd name="T69" fmla="*/ 29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301">
                  <a:moveTo>
                    <a:pt x="70" y="298"/>
                  </a:moveTo>
                  <a:lnTo>
                    <a:pt x="70" y="298"/>
                  </a:lnTo>
                  <a:lnTo>
                    <a:pt x="69" y="297"/>
                  </a:lnTo>
                  <a:lnTo>
                    <a:pt x="68" y="295"/>
                  </a:lnTo>
                  <a:lnTo>
                    <a:pt x="65" y="292"/>
                  </a:lnTo>
                  <a:lnTo>
                    <a:pt x="42" y="260"/>
                  </a:lnTo>
                  <a:lnTo>
                    <a:pt x="27" y="224"/>
                  </a:lnTo>
                  <a:lnTo>
                    <a:pt x="20" y="187"/>
                  </a:lnTo>
                  <a:lnTo>
                    <a:pt x="18" y="151"/>
                  </a:lnTo>
                  <a:lnTo>
                    <a:pt x="20" y="112"/>
                  </a:lnTo>
                  <a:lnTo>
                    <a:pt x="28" y="74"/>
                  </a:lnTo>
                  <a:lnTo>
                    <a:pt x="43" y="39"/>
                  </a:lnTo>
                  <a:lnTo>
                    <a:pt x="66" y="8"/>
                  </a:lnTo>
                  <a:lnTo>
                    <a:pt x="69" y="4"/>
                  </a:lnTo>
                  <a:lnTo>
                    <a:pt x="70" y="3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1" y="4"/>
                  </a:lnTo>
                  <a:lnTo>
                    <a:pt x="49" y="15"/>
                  </a:lnTo>
                  <a:lnTo>
                    <a:pt x="34" y="33"/>
                  </a:lnTo>
                  <a:lnTo>
                    <a:pt x="19" y="59"/>
                  </a:lnTo>
                  <a:lnTo>
                    <a:pt x="10" y="83"/>
                  </a:lnTo>
                  <a:lnTo>
                    <a:pt x="4" y="108"/>
                  </a:lnTo>
                  <a:lnTo>
                    <a:pt x="1" y="130"/>
                  </a:lnTo>
                  <a:lnTo>
                    <a:pt x="0" y="151"/>
                  </a:lnTo>
                  <a:lnTo>
                    <a:pt x="1" y="170"/>
                  </a:lnTo>
                  <a:lnTo>
                    <a:pt x="4" y="194"/>
                  </a:lnTo>
                  <a:lnTo>
                    <a:pt x="10" y="219"/>
                  </a:lnTo>
                  <a:lnTo>
                    <a:pt x="20" y="245"/>
                  </a:lnTo>
                  <a:lnTo>
                    <a:pt x="35" y="269"/>
                  </a:lnTo>
                  <a:lnTo>
                    <a:pt x="49" y="287"/>
                  </a:lnTo>
                  <a:lnTo>
                    <a:pt x="61" y="298"/>
                  </a:lnTo>
                  <a:lnTo>
                    <a:pt x="67" y="301"/>
                  </a:lnTo>
                  <a:lnTo>
                    <a:pt x="69" y="301"/>
                  </a:lnTo>
                  <a:lnTo>
                    <a:pt x="70" y="2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3" name="Freeform 78"/>
            <p:cNvSpPr>
              <a:spLocks noChangeAspect="1"/>
            </p:cNvSpPr>
            <p:nvPr/>
          </p:nvSpPr>
          <p:spPr bwMode="auto">
            <a:xfrm>
              <a:off x="4384" y="198"/>
              <a:ext cx="150" cy="275"/>
            </a:xfrm>
            <a:custGeom>
              <a:avLst/>
              <a:gdLst>
                <a:gd name="T0" fmla="*/ 120 w 150"/>
                <a:gd name="T1" fmla="*/ 92 h 275"/>
                <a:gd name="T2" fmla="*/ 127 w 150"/>
                <a:gd name="T3" fmla="*/ 92 h 275"/>
                <a:gd name="T4" fmla="*/ 129 w 150"/>
                <a:gd name="T5" fmla="*/ 86 h 275"/>
                <a:gd name="T6" fmla="*/ 121 w 150"/>
                <a:gd name="T7" fmla="*/ 83 h 275"/>
                <a:gd name="T8" fmla="*/ 102 w 150"/>
                <a:gd name="T9" fmla="*/ 49 h 275"/>
                <a:gd name="T10" fmla="*/ 105 w 150"/>
                <a:gd name="T11" fmla="*/ 32 h 275"/>
                <a:gd name="T12" fmla="*/ 109 w 150"/>
                <a:gd name="T13" fmla="*/ 17 h 275"/>
                <a:gd name="T14" fmla="*/ 123 w 150"/>
                <a:gd name="T15" fmla="*/ 7 h 275"/>
                <a:gd name="T16" fmla="*/ 129 w 150"/>
                <a:gd name="T17" fmla="*/ 8 h 275"/>
                <a:gd name="T18" fmla="*/ 138 w 150"/>
                <a:gd name="T19" fmla="*/ 12 h 275"/>
                <a:gd name="T20" fmla="*/ 125 w 150"/>
                <a:gd name="T21" fmla="*/ 19 h 275"/>
                <a:gd name="T22" fmla="*/ 122 w 150"/>
                <a:gd name="T23" fmla="*/ 29 h 275"/>
                <a:gd name="T24" fmla="*/ 125 w 150"/>
                <a:gd name="T25" fmla="*/ 37 h 275"/>
                <a:gd name="T26" fmla="*/ 133 w 150"/>
                <a:gd name="T27" fmla="*/ 39 h 275"/>
                <a:gd name="T28" fmla="*/ 144 w 150"/>
                <a:gd name="T29" fmla="*/ 35 h 275"/>
                <a:gd name="T30" fmla="*/ 150 w 150"/>
                <a:gd name="T31" fmla="*/ 21 h 275"/>
                <a:gd name="T32" fmla="*/ 141 w 150"/>
                <a:gd name="T33" fmla="*/ 6 h 275"/>
                <a:gd name="T34" fmla="*/ 123 w 150"/>
                <a:gd name="T35" fmla="*/ 0 h 275"/>
                <a:gd name="T36" fmla="*/ 114 w 150"/>
                <a:gd name="T37" fmla="*/ 2 h 275"/>
                <a:gd name="T38" fmla="*/ 104 w 150"/>
                <a:gd name="T39" fmla="*/ 7 h 275"/>
                <a:gd name="T40" fmla="*/ 94 w 150"/>
                <a:gd name="T41" fmla="*/ 18 h 275"/>
                <a:gd name="T42" fmla="*/ 85 w 150"/>
                <a:gd name="T43" fmla="*/ 36 h 275"/>
                <a:gd name="T44" fmla="*/ 82 w 150"/>
                <a:gd name="T45" fmla="*/ 47 h 275"/>
                <a:gd name="T46" fmla="*/ 75 w 150"/>
                <a:gd name="T47" fmla="*/ 83 h 275"/>
                <a:gd name="T48" fmla="*/ 51 w 150"/>
                <a:gd name="T49" fmla="*/ 83 h 275"/>
                <a:gd name="T50" fmla="*/ 46 w 150"/>
                <a:gd name="T51" fmla="*/ 85 h 275"/>
                <a:gd name="T52" fmla="*/ 48 w 150"/>
                <a:gd name="T53" fmla="*/ 92 h 275"/>
                <a:gd name="T54" fmla="*/ 74 w 150"/>
                <a:gd name="T55" fmla="*/ 92 h 275"/>
                <a:gd name="T56" fmla="*/ 47 w 150"/>
                <a:gd name="T57" fmla="*/ 233 h 275"/>
                <a:gd name="T58" fmla="*/ 35 w 150"/>
                <a:gd name="T59" fmla="*/ 264 h 275"/>
                <a:gd name="T60" fmla="*/ 23 w 150"/>
                <a:gd name="T61" fmla="*/ 268 h 275"/>
                <a:gd name="T62" fmla="*/ 15 w 150"/>
                <a:gd name="T63" fmla="*/ 266 h 275"/>
                <a:gd name="T64" fmla="*/ 19 w 150"/>
                <a:gd name="T65" fmla="*/ 261 h 275"/>
                <a:gd name="T66" fmla="*/ 27 w 150"/>
                <a:gd name="T67" fmla="*/ 251 h 275"/>
                <a:gd name="T68" fmla="*/ 26 w 150"/>
                <a:gd name="T69" fmla="*/ 242 h 275"/>
                <a:gd name="T70" fmla="*/ 20 w 150"/>
                <a:gd name="T71" fmla="*/ 237 h 275"/>
                <a:gd name="T72" fmla="*/ 10 w 150"/>
                <a:gd name="T73" fmla="*/ 237 h 275"/>
                <a:gd name="T74" fmla="*/ 1 w 150"/>
                <a:gd name="T75" fmla="*/ 246 h 275"/>
                <a:gd name="T76" fmla="*/ 2 w 150"/>
                <a:gd name="T77" fmla="*/ 263 h 275"/>
                <a:gd name="T78" fmla="*/ 16 w 150"/>
                <a:gd name="T79" fmla="*/ 274 h 275"/>
                <a:gd name="T80" fmla="*/ 37 w 150"/>
                <a:gd name="T81" fmla="*/ 272 h 275"/>
                <a:gd name="T82" fmla="*/ 54 w 150"/>
                <a:gd name="T83" fmla="*/ 255 h 275"/>
                <a:gd name="T84" fmla="*/ 66 w 150"/>
                <a:gd name="T85" fmla="*/ 229 h 275"/>
                <a:gd name="T86" fmla="*/ 74 w 150"/>
                <a:gd name="T87" fmla="*/ 195 h 275"/>
                <a:gd name="T88" fmla="*/ 94 w 150"/>
                <a:gd name="T89" fmla="*/ 9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0" h="275">
                  <a:moveTo>
                    <a:pt x="94" y="92"/>
                  </a:moveTo>
                  <a:lnTo>
                    <a:pt x="120" y="92"/>
                  </a:lnTo>
                  <a:lnTo>
                    <a:pt x="124" y="92"/>
                  </a:lnTo>
                  <a:lnTo>
                    <a:pt x="127" y="92"/>
                  </a:lnTo>
                  <a:lnTo>
                    <a:pt x="128" y="90"/>
                  </a:lnTo>
                  <a:lnTo>
                    <a:pt x="129" y="86"/>
                  </a:lnTo>
                  <a:lnTo>
                    <a:pt x="127" y="83"/>
                  </a:lnTo>
                  <a:lnTo>
                    <a:pt x="121" y="83"/>
                  </a:lnTo>
                  <a:lnTo>
                    <a:pt x="96" y="83"/>
                  </a:lnTo>
                  <a:lnTo>
                    <a:pt x="102" y="49"/>
                  </a:lnTo>
                  <a:lnTo>
                    <a:pt x="104" y="42"/>
                  </a:lnTo>
                  <a:lnTo>
                    <a:pt x="105" y="32"/>
                  </a:lnTo>
                  <a:lnTo>
                    <a:pt x="108" y="23"/>
                  </a:lnTo>
                  <a:lnTo>
                    <a:pt x="109" y="17"/>
                  </a:lnTo>
                  <a:lnTo>
                    <a:pt x="115" y="10"/>
                  </a:lnTo>
                  <a:lnTo>
                    <a:pt x="123" y="7"/>
                  </a:lnTo>
                  <a:lnTo>
                    <a:pt x="125" y="7"/>
                  </a:lnTo>
                  <a:lnTo>
                    <a:pt x="129" y="8"/>
                  </a:lnTo>
                  <a:lnTo>
                    <a:pt x="134" y="9"/>
                  </a:lnTo>
                  <a:lnTo>
                    <a:pt x="138" y="12"/>
                  </a:lnTo>
                  <a:lnTo>
                    <a:pt x="130" y="15"/>
                  </a:lnTo>
                  <a:lnTo>
                    <a:pt x="125" y="19"/>
                  </a:lnTo>
                  <a:lnTo>
                    <a:pt x="123" y="24"/>
                  </a:lnTo>
                  <a:lnTo>
                    <a:pt x="122" y="29"/>
                  </a:lnTo>
                  <a:lnTo>
                    <a:pt x="123" y="33"/>
                  </a:lnTo>
                  <a:lnTo>
                    <a:pt x="125" y="37"/>
                  </a:lnTo>
                  <a:lnTo>
                    <a:pt x="129" y="39"/>
                  </a:lnTo>
                  <a:lnTo>
                    <a:pt x="133" y="39"/>
                  </a:lnTo>
                  <a:lnTo>
                    <a:pt x="139" y="38"/>
                  </a:lnTo>
                  <a:lnTo>
                    <a:pt x="144" y="35"/>
                  </a:lnTo>
                  <a:lnTo>
                    <a:pt x="148" y="29"/>
                  </a:lnTo>
                  <a:lnTo>
                    <a:pt x="150" y="21"/>
                  </a:lnTo>
                  <a:lnTo>
                    <a:pt x="147" y="12"/>
                  </a:lnTo>
                  <a:lnTo>
                    <a:pt x="141" y="6"/>
                  </a:lnTo>
                  <a:lnTo>
                    <a:pt x="133" y="2"/>
                  </a:lnTo>
                  <a:lnTo>
                    <a:pt x="123" y="0"/>
                  </a:lnTo>
                  <a:lnTo>
                    <a:pt x="119" y="1"/>
                  </a:lnTo>
                  <a:lnTo>
                    <a:pt x="114" y="2"/>
                  </a:lnTo>
                  <a:lnTo>
                    <a:pt x="109" y="4"/>
                  </a:lnTo>
                  <a:lnTo>
                    <a:pt x="104" y="7"/>
                  </a:lnTo>
                  <a:lnTo>
                    <a:pt x="99" y="11"/>
                  </a:lnTo>
                  <a:lnTo>
                    <a:pt x="94" y="18"/>
                  </a:lnTo>
                  <a:lnTo>
                    <a:pt x="89" y="26"/>
                  </a:lnTo>
                  <a:lnTo>
                    <a:pt x="85" y="36"/>
                  </a:lnTo>
                  <a:lnTo>
                    <a:pt x="84" y="40"/>
                  </a:lnTo>
                  <a:lnTo>
                    <a:pt x="82" y="47"/>
                  </a:lnTo>
                  <a:lnTo>
                    <a:pt x="80" y="60"/>
                  </a:lnTo>
                  <a:lnTo>
                    <a:pt x="75" y="83"/>
                  </a:lnTo>
                  <a:lnTo>
                    <a:pt x="55" y="83"/>
                  </a:lnTo>
                  <a:lnTo>
                    <a:pt x="51" y="83"/>
                  </a:lnTo>
                  <a:lnTo>
                    <a:pt x="48" y="84"/>
                  </a:lnTo>
                  <a:lnTo>
                    <a:pt x="46" y="85"/>
                  </a:lnTo>
                  <a:lnTo>
                    <a:pt x="46" y="89"/>
                  </a:lnTo>
                  <a:lnTo>
                    <a:pt x="48" y="92"/>
                  </a:lnTo>
                  <a:lnTo>
                    <a:pt x="54" y="92"/>
                  </a:lnTo>
                  <a:lnTo>
                    <a:pt x="74" y="92"/>
                  </a:lnTo>
                  <a:lnTo>
                    <a:pt x="51" y="212"/>
                  </a:lnTo>
                  <a:lnTo>
                    <a:pt x="47" y="233"/>
                  </a:lnTo>
                  <a:lnTo>
                    <a:pt x="42" y="251"/>
                  </a:lnTo>
                  <a:lnTo>
                    <a:pt x="35" y="264"/>
                  </a:lnTo>
                  <a:lnTo>
                    <a:pt x="25" y="268"/>
                  </a:lnTo>
                  <a:lnTo>
                    <a:pt x="23" y="268"/>
                  </a:lnTo>
                  <a:lnTo>
                    <a:pt x="20" y="268"/>
                  </a:lnTo>
                  <a:lnTo>
                    <a:pt x="15" y="266"/>
                  </a:lnTo>
                  <a:lnTo>
                    <a:pt x="11" y="263"/>
                  </a:lnTo>
                  <a:lnTo>
                    <a:pt x="19" y="261"/>
                  </a:lnTo>
                  <a:lnTo>
                    <a:pt x="24" y="256"/>
                  </a:lnTo>
                  <a:lnTo>
                    <a:pt x="27" y="251"/>
                  </a:lnTo>
                  <a:lnTo>
                    <a:pt x="27" y="247"/>
                  </a:lnTo>
                  <a:lnTo>
                    <a:pt x="26" y="242"/>
                  </a:lnTo>
                  <a:lnTo>
                    <a:pt x="24" y="239"/>
                  </a:lnTo>
                  <a:lnTo>
                    <a:pt x="20" y="237"/>
                  </a:lnTo>
                  <a:lnTo>
                    <a:pt x="16" y="236"/>
                  </a:lnTo>
                  <a:lnTo>
                    <a:pt x="10" y="237"/>
                  </a:lnTo>
                  <a:lnTo>
                    <a:pt x="5" y="241"/>
                  </a:lnTo>
                  <a:lnTo>
                    <a:pt x="1" y="246"/>
                  </a:lnTo>
                  <a:lnTo>
                    <a:pt x="0" y="254"/>
                  </a:lnTo>
                  <a:lnTo>
                    <a:pt x="2" y="263"/>
                  </a:lnTo>
                  <a:lnTo>
                    <a:pt x="8" y="270"/>
                  </a:lnTo>
                  <a:lnTo>
                    <a:pt x="16" y="274"/>
                  </a:lnTo>
                  <a:lnTo>
                    <a:pt x="25" y="275"/>
                  </a:lnTo>
                  <a:lnTo>
                    <a:pt x="37" y="272"/>
                  </a:lnTo>
                  <a:lnTo>
                    <a:pt x="46" y="265"/>
                  </a:lnTo>
                  <a:lnTo>
                    <a:pt x="54" y="255"/>
                  </a:lnTo>
                  <a:lnTo>
                    <a:pt x="59" y="246"/>
                  </a:lnTo>
                  <a:lnTo>
                    <a:pt x="66" y="229"/>
                  </a:lnTo>
                  <a:lnTo>
                    <a:pt x="71" y="211"/>
                  </a:lnTo>
                  <a:lnTo>
                    <a:pt x="74" y="195"/>
                  </a:lnTo>
                  <a:lnTo>
                    <a:pt x="76" y="188"/>
                  </a:lnTo>
                  <a:lnTo>
                    <a:pt x="94" y="9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4" name="Freeform 79"/>
            <p:cNvSpPr>
              <a:spLocks noChangeAspect="1"/>
            </p:cNvSpPr>
            <p:nvPr/>
          </p:nvSpPr>
          <p:spPr bwMode="auto">
            <a:xfrm>
              <a:off x="4577" y="185"/>
              <a:ext cx="70" cy="301"/>
            </a:xfrm>
            <a:custGeom>
              <a:avLst/>
              <a:gdLst>
                <a:gd name="T0" fmla="*/ 70 w 70"/>
                <a:gd name="T1" fmla="*/ 298 h 301"/>
                <a:gd name="T2" fmla="*/ 70 w 70"/>
                <a:gd name="T3" fmla="*/ 298 h 301"/>
                <a:gd name="T4" fmla="*/ 69 w 70"/>
                <a:gd name="T5" fmla="*/ 297 h 301"/>
                <a:gd name="T6" fmla="*/ 68 w 70"/>
                <a:gd name="T7" fmla="*/ 295 h 301"/>
                <a:gd name="T8" fmla="*/ 65 w 70"/>
                <a:gd name="T9" fmla="*/ 292 h 301"/>
                <a:gd name="T10" fmla="*/ 41 w 70"/>
                <a:gd name="T11" fmla="*/ 260 h 301"/>
                <a:gd name="T12" fmla="*/ 27 w 70"/>
                <a:gd name="T13" fmla="*/ 224 h 301"/>
                <a:gd name="T14" fmla="*/ 19 w 70"/>
                <a:gd name="T15" fmla="*/ 187 h 301"/>
                <a:gd name="T16" fmla="*/ 17 w 70"/>
                <a:gd name="T17" fmla="*/ 151 h 301"/>
                <a:gd name="T18" fmla="*/ 20 w 70"/>
                <a:gd name="T19" fmla="*/ 112 h 301"/>
                <a:gd name="T20" fmla="*/ 28 w 70"/>
                <a:gd name="T21" fmla="*/ 74 h 301"/>
                <a:gd name="T22" fmla="*/ 43 w 70"/>
                <a:gd name="T23" fmla="*/ 39 h 301"/>
                <a:gd name="T24" fmla="*/ 66 w 70"/>
                <a:gd name="T25" fmla="*/ 8 h 301"/>
                <a:gd name="T26" fmla="*/ 69 w 70"/>
                <a:gd name="T27" fmla="*/ 4 h 301"/>
                <a:gd name="T28" fmla="*/ 70 w 70"/>
                <a:gd name="T29" fmla="*/ 3 h 301"/>
                <a:gd name="T30" fmla="*/ 69 w 70"/>
                <a:gd name="T31" fmla="*/ 0 h 301"/>
                <a:gd name="T32" fmla="*/ 67 w 70"/>
                <a:gd name="T33" fmla="*/ 0 h 301"/>
                <a:gd name="T34" fmla="*/ 61 w 70"/>
                <a:gd name="T35" fmla="*/ 4 h 301"/>
                <a:gd name="T36" fmla="*/ 48 w 70"/>
                <a:gd name="T37" fmla="*/ 15 h 301"/>
                <a:gd name="T38" fmla="*/ 33 w 70"/>
                <a:gd name="T39" fmla="*/ 33 h 301"/>
                <a:gd name="T40" fmla="*/ 19 w 70"/>
                <a:gd name="T41" fmla="*/ 59 h 301"/>
                <a:gd name="T42" fmla="*/ 9 w 70"/>
                <a:gd name="T43" fmla="*/ 83 h 301"/>
                <a:gd name="T44" fmla="*/ 4 w 70"/>
                <a:gd name="T45" fmla="*/ 108 h 301"/>
                <a:gd name="T46" fmla="*/ 1 w 70"/>
                <a:gd name="T47" fmla="*/ 130 h 301"/>
                <a:gd name="T48" fmla="*/ 0 w 70"/>
                <a:gd name="T49" fmla="*/ 151 h 301"/>
                <a:gd name="T50" fmla="*/ 1 w 70"/>
                <a:gd name="T51" fmla="*/ 170 h 301"/>
                <a:gd name="T52" fmla="*/ 4 w 70"/>
                <a:gd name="T53" fmla="*/ 194 h 301"/>
                <a:gd name="T54" fmla="*/ 10 w 70"/>
                <a:gd name="T55" fmla="*/ 219 h 301"/>
                <a:gd name="T56" fmla="*/ 20 w 70"/>
                <a:gd name="T57" fmla="*/ 245 h 301"/>
                <a:gd name="T58" fmla="*/ 34 w 70"/>
                <a:gd name="T59" fmla="*/ 269 h 301"/>
                <a:gd name="T60" fmla="*/ 49 w 70"/>
                <a:gd name="T61" fmla="*/ 287 h 301"/>
                <a:gd name="T62" fmla="*/ 61 w 70"/>
                <a:gd name="T63" fmla="*/ 298 h 301"/>
                <a:gd name="T64" fmla="*/ 67 w 70"/>
                <a:gd name="T65" fmla="*/ 301 h 301"/>
                <a:gd name="T66" fmla="*/ 69 w 70"/>
                <a:gd name="T67" fmla="*/ 301 h 301"/>
                <a:gd name="T68" fmla="*/ 70 w 70"/>
                <a:gd name="T69" fmla="*/ 29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301">
                  <a:moveTo>
                    <a:pt x="70" y="298"/>
                  </a:moveTo>
                  <a:lnTo>
                    <a:pt x="70" y="298"/>
                  </a:lnTo>
                  <a:lnTo>
                    <a:pt x="69" y="297"/>
                  </a:lnTo>
                  <a:lnTo>
                    <a:pt x="68" y="295"/>
                  </a:lnTo>
                  <a:lnTo>
                    <a:pt x="65" y="292"/>
                  </a:lnTo>
                  <a:lnTo>
                    <a:pt x="41" y="260"/>
                  </a:lnTo>
                  <a:lnTo>
                    <a:pt x="27" y="224"/>
                  </a:lnTo>
                  <a:lnTo>
                    <a:pt x="19" y="187"/>
                  </a:lnTo>
                  <a:lnTo>
                    <a:pt x="17" y="151"/>
                  </a:lnTo>
                  <a:lnTo>
                    <a:pt x="20" y="112"/>
                  </a:lnTo>
                  <a:lnTo>
                    <a:pt x="28" y="74"/>
                  </a:lnTo>
                  <a:lnTo>
                    <a:pt x="43" y="39"/>
                  </a:lnTo>
                  <a:lnTo>
                    <a:pt x="66" y="8"/>
                  </a:lnTo>
                  <a:lnTo>
                    <a:pt x="69" y="4"/>
                  </a:lnTo>
                  <a:lnTo>
                    <a:pt x="70" y="3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1" y="4"/>
                  </a:lnTo>
                  <a:lnTo>
                    <a:pt x="48" y="15"/>
                  </a:lnTo>
                  <a:lnTo>
                    <a:pt x="33" y="33"/>
                  </a:lnTo>
                  <a:lnTo>
                    <a:pt x="19" y="59"/>
                  </a:lnTo>
                  <a:lnTo>
                    <a:pt x="9" y="83"/>
                  </a:lnTo>
                  <a:lnTo>
                    <a:pt x="4" y="108"/>
                  </a:lnTo>
                  <a:lnTo>
                    <a:pt x="1" y="130"/>
                  </a:lnTo>
                  <a:lnTo>
                    <a:pt x="0" y="151"/>
                  </a:lnTo>
                  <a:lnTo>
                    <a:pt x="1" y="170"/>
                  </a:lnTo>
                  <a:lnTo>
                    <a:pt x="4" y="194"/>
                  </a:lnTo>
                  <a:lnTo>
                    <a:pt x="10" y="219"/>
                  </a:lnTo>
                  <a:lnTo>
                    <a:pt x="20" y="245"/>
                  </a:lnTo>
                  <a:lnTo>
                    <a:pt x="34" y="269"/>
                  </a:lnTo>
                  <a:lnTo>
                    <a:pt x="49" y="287"/>
                  </a:lnTo>
                  <a:lnTo>
                    <a:pt x="61" y="298"/>
                  </a:lnTo>
                  <a:lnTo>
                    <a:pt x="67" y="301"/>
                  </a:lnTo>
                  <a:lnTo>
                    <a:pt x="69" y="301"/>
                  </a:lnTo>
                  <a:lnTo>
                    <a:pt x="70" y="2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5" name="Freeform 80"/>
            <p:cNvSpPr>
              <a:spLocks noChangeAspect="1"/>
            </p:cNvSpPr>
            <p:nvPr/>
          </p:nvSpPr>
          <p:spPr bwMode="auto">
            <a:xfrm>
              <a:off x="4673" y="278"/>
              <a:ext cx="150" cy="136"/>
            </a:xfrm>
            <a:custGeom>
              <a:avLst/>
              <a:gdLst>
                <a:gd name="T0" fmla="*/ 93 w 150"/>
                <a:gd name="T1" fmla="*/ 38 h 136"/>
                <a:gd name="T2" fmla="*/ 96 w 150"/>
                <a:gd name="T3" fmla="*/ 27 h 136"/>
                <a:gd name="T4" fmla="*/ 103 w 150"/>
                <a:gd name="T5" fmla="*/ 16 h 136"/>
                <a:gd name="T6" fmla="*/ 114 w 150"/>
                <a:gd name="T7" fmla="*/ 8 h 136"/>
                <a:gd name="T8" fmla="*/ 124 w 150"/>
                <a:gd name="T9" fmla="*/ 6 h 136"/>
                <a:gd name="T10" fmla="*/ 132 w 150"/>
                <a:gd name="T11" fmla="*/ 8 h 136"/>
                <a:gd name="T12" fmla="*/ 131 w 150"/>
                <a:gd name="T13" fmla="*/ 13 h 136"/>
                <a:gd name="T14" fmla="*/ 123 w 150"/>
                <a:gd name="T15" fmla="*/ 21 h 136"/>
                <a:gd name="T16" fmla="*/ 123 w 150"/>
                <a:gd name="T17" fmla="*/ 30 h 136"/>
                <a:gd name="T18" fmla="*/ 128 w 150"/>
                <a:gd name="T19" fmla="*/ 36 h 136"/>
                <a:gd name="T20" fmla="*/ 139 w 150"/>
                <a:gd name="T21" fmla="*/ 36 h 136"/>
                <a:gd name="T22" fmla="*/ 148 w 150"/>
                <a:gd name="T23" fmla="*/ 28 h 136"/>
                <a:gd name="T24" fmla="*/ 147 w 150"/>
                <a:gd name="T25" fmla="*/ 10 h 136"/>
                <a:gd name="T26" fmla="*/ 130 w 150"/>
                <a:gd name="T27" fmla="*/ 1 h 136"/>
                <a:gd name="T28" fmla="*/ 110 w 150"/>
                <a:gd name="T29" fmla="*/ 2 h 136"/>
                <a:gd name="T30" fmla="*/ 94 w 150"/>
                <a:gd name="T31" fmla="*/ 16 h 136"/>
                <a:gd name="T32" fmla="*/ 83 w 150"/>
                <a:gd name="T33" fmla="*/ 11 h 136"/>
                <a:gd name="T34" fmla="*/ 65 w 150"/>
                <a:gd name="T35" fmla="*/ 1 h 136"/>
                <a:gd name="T36" fmla="*/ 37 w 150"/>
                <a:gd name="T37" fmla="*/ 6 h 136"/>
                <a:gd name="T38" fmla="*/ 12 w 150"/>
                <a:gd name="T39" fmla="*/ 36 h 136"/>
                <a:gd name="T40" fmla="*/ 11 w 150"/>
                <a:gd name="T41" fmla="*/ 49 h 136"/>
                <a:gd name="T42" fmla="*/ 16 w 150"/>
                <a:gd name="T43" fmla="*/ 49 h 136"/>
                <a:gd name="T44" fmla="*/ 21 w 150"/>
                <a:gd name="T45" fmla="*/ 35 h 136"/>
                <a:gd name="T46" fmla="*/ 31 w 150"/>
                <a:gd name="T47" fmla="*/ 19 h 136"/>
                <a:gd name="T48" fmla="*/ 43 w 150"/>
                <a:gd name="T49" fmla="*/ 10 h 136"/>
                <a:gd name="T50" fmla="*/ 53 w 150"/>
                <a:gd name="T51" fmla="*/ 7 h 136"/>
                <a:gd name="T52" fmla="*/ 62 w 150"/>
                <a:gd name="T53" fmla="*/ 7 h 136"/>
                <a:gd name="T54" fmla="*/ 72 w 150"/>
                <a:gd name="T55" fmla="*/ 16 h 136"/>
                <a:gd name="T56" fmla="*/ 72 w 150"/>
                <a:gd name="T57" fmla="*/ 36 h 136"/>
                <a:gd name="T58" fmla="*/ 64 w 150"/>
                <a:gd name="T59" fmla="*/ 71 h 136"/>
                <a:gd name="T60" fmla="*/ 53 w 150"/>
                <a:gd name="T61" fmla="*/ 111 h 136"/>
                <a:gd name="T62" fmla="*/ 38 w 150"/>
                <a:gd name="T63" fmla="*/ 128 h 136"/>
                <a:gd name="T64" fmla="*/ 26 w 150"/>
                <a:gd name="T65" fmla="*/ 130 h 136"/>
                <a:gd name="T66" fmla="*/ 18 w 150"/>
                <a:gd name="T67" fmla="*/ 128 h 136"/>
                <a:gd name="T68" fmla="*/ 19 w 150"/>
                <a:gd name="T69" fmla="*/ 124 h 136"/>
                <a:gd name="T70" fmla="*/ 27 w 150"/>
                <a:gd name="T71" fmla="*/ 115 h 136"/>
                <a:gd name="T72" fmla="*/ 27 w 150"/>
                <a:gd name="T73" fmla="*/ 104 h 136"/>
                <a:gd name="T74" fmla="*/ 20 w 150"/>
                <a:gd name="T75" fmla="*/ 100 h 136"/>
                <a:gd name="T76" fmla="*/ 10 w 150"/>
                <a:gd name="T77" fmla="*/ 100 h 136"/>
                <a:gd name="T78" fmla="*/ 1 w 150"/>
                <a:gd name="T79" fmla="*/ 110 h 136"/>
                <a:gd name="T80" fmla="*/ 2 w 150"/>
                <a:gd name="T81" fmla="*/ 126 h 136"/>
                <a:gd name="T82" fmla="*/ 18 w 150"/>
                <a:gd name="T83" fmla="*/ 135 h 136"/>
                <a:gd name="T84" fmla="*/ 35 w 150"/>
                <a:gd name="T85" fmla="*/ 135 h 136"/>
                <a:gd name="T86" fmla="*/ 47 w 150"/>
                <a:gd name="T87" fmla="*/ 130 h 136"/>
                <a:gd name="T88" fmla="*/ 55 w 150"/>
                <a:gd name="T89" fmla="*/ 121 h 136"/>
                <a:gd name="T90" fmla="*/ 59 w 150"/>
                <a:gd name="T91" fmla="*/ 115 h 136"/>
                <a:gd name="T92" fmla="*/ 64 w 150"/>
                <a:gd name="T93" fmla="*/ 122 h 136"/>
                <a:gd name="T94" fmla="*/ 80 w 150"/>
                <a:gd name="T95" fmla="*/ 134 h 136"/>
                <a:gd name="T96" fmla="*/ 113 w 150"/>
                <a:gd name="T97" fmla="*/ 130 h 136"/>
                <a:gd name="T98" fmla="*/ 137 w 150"/>
                <a:gd name="T99" fmla="*/ 100 h 136"/>
                <a:gd name="T100" fmla="*/ 139 w 150"/>
                <a:gd name="T101" fmla="*/ 87 h 136"/>
                <a:gd name="T102" fmla="*/ 134 w 150"/>
                <a:gd name="T103" fmla="*/ 88 h 136"/>
                <a:gd name="T104" fmla="*/ 129 w 150"/>
                <a:gd name="T105" fmla="*/ 101 h 136"/>
                <a:gd name="T106" fmla="*/ 118 w 150"/>
                <a:gd name="T107" fmla="*/ 117 h 136"/>
                <a:gd name="T108" fmla="*/ 107 w 150"/>
                <a:gd name="T109" fmla="*/ 126 h 136"/>
                <a:gd name="T110" fmla="*/ 97 w 150"/>
                <a:gd name="T111" fmla="*/ 129 h 136"/>
                <a:gd name="T112" fmla="*/ 85 w 150"/>
                <a:gd name="T113" fmla="*/ 128 h 136"/>
                <a:gd name="T114" fmla="*/ 77 w 150"/>
                <a:gd name="T115" fmla="*/ 117 h 136"/>
                <a:gd name="T116" fmla="*/ 77 w 150"/>
                <a:gd name="T117" fmla="*/ 105 h 136"/>
                <a:gd name="T118" fmla="*/ 79 w 150"/>
                <a:gd name="T119" fmla="*/ 92 h 136"/>
                <a:gd name="T120" fmla="*/ 92 w 150"/>
                <a:gd name="T121" fmla="*/ 4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36">
                  <a:moveTo>
                    <a:pt x="92" y="42"/>
                  </a:moveTo>
                  <a:lnTo>
                    <a:pt x="93" y="38"/>
                  </a:lnTo>
                  <a:lnTo>
                    <a:pt x="94" y="33"/>
                  </a:lnTo>
                  <a:lnTo>
                    <a:pt x="96" y="27"/>
                  </a:lnTo>
                  <a:lnTo>
                    <a:pt x="99" y="21"/>
                  </a:lnTo>
                  <a:lnTo>
                    <a:pt x="103" y="16"/>
                  </a:lnTo>
                  <a:lnTo>
                    <a:pt x="108" y="11"/>
                  </a:lnTo>
                  <a:lnTo>
                    <a:pt x="114" y="8"/>
                  </a:lnTo>
                  <a:lnTo>
                    <a:pt x="121" y="6"/>
                  </a:lnTo>
                  <a:lnTo>
                    <a:pt x="124" y="6"/>
                  </a:lnTo>
                  <a:lnTo>
                    <a:pt x="127" y="7"/>
                  </a:lnTo>
                  <a:lnTo>
                    <a:pt x="132" y="8"/>
                  </a:lnTo>
                  <a:lnTo>
                    <a:pt x="137" y="10"/>
                  </a:lnTo>
                  <a:lnTo>
                    <a:pt x="131" y="13"/>
                  </a:lnTo>
                  <a:lnTo>
                    <a:pt x="126" y="16"/>
                  </a:lnTo>
                  <a:lnTo>
                    <a:pt x="123" y="21"/>
                  </a:lnTo>
                  <a:lnTo>
                    <a:pt x="122" y="27"/>
                  </a:lnTo>
                  <a:lnTo>
                    <a:pt x="123" y="30"/>
                  </a:lnTo>
                  <a:lnTo>
                    <a:pt x="125" y="34"/>
                  </a:lnTo>
                  <a:lnTo>
                    <a:pt x="128" y="36"/>
                  </a:lnTo>
                  <a:lnTo>
                    <a:pt x="134" y="37"/>
                  </a:lnTo>
                  <a:lnTo>
                    <a:pt x="139" y="36"/>
                  </a:lnTo>
                  <a:lnTo>
                    <a:pt x="144" y="33"/>
                  </a:lnTo>
                  <a:lnTo>
                    <a:pt x="148" y="28"/>
                  </a:lnTo>
                  <a:lnTo>
                    <a:pt x="150" y="20"/>
                  </a:lnTo>
                  <a:lnTo>
                    <a:pt x="147" y="10"/>
                  </a:lnTo>
                  <a:lnTo>
                    <a:pt x="140" y="4"/>
                  </a:lnTo>
                  <a:lnTo>
                    <a:pt x="130" y="1"/>
                  </a:lnTo>
                  <a:lnTo>
                    <a:pt x="122" y="0"/>
                  </a:lnTo>
                  <a:lnTo>
                    <a:pt x="110" y="2"/>
                  </a:lnTo>
                  <a:lnTo>
                    <a:pt x="101" y="9"/>
                  </a:lnTo>
                  <a:lnTo>
                    <a:pt x="94" y="16"/>
                  </a:lnTo>
                  <a:lnTo>
                    <a:pt x="90" y="23"/>
                  </a:lnTo>
                  <a:lnTo>
                    <a:pt x="83" y="11"/>
                  </a:lnTo>
                  <a:lnTo>
                    <a:pt x="74" y="4"/>
                  </a:lnTo>
                  <a:lnTo>
                    <a:pt x="65" y="1"/>
                  </a:lnTo>
                  <a:lnTo>
                    <a:pt x="58" y="0"/>
                  </a:lnTo>
                  <a:lnTo>
                    <a:pt x="37" y="6"/>
                  </a:lnTo>
                  <a:lnTo>
                    <a:pt x="22" y="20"/>
                  </a:lnTo>
                  <a:lnTo>
                    <a:pt x="12" y="36"/>
                  </a:lnTo>
                  <a:lnTo>
                    <a:pt x="9" y="46"/>
                  </a:lnTo>
                  <a:lnTo>
                    <a:pt x="11" y="49"/>
                  </a:lnTo>
                  <a:lnTo>
                    <a:pt x="13" y="49"/>
                  </a:lnTo>
                  <a:lnTo>
                    <a:pt x="16" y="49"/>
                  </a:lnTo>
                  <a:lnTo>
                    <a:pt x="17" y="46"/>
                  </a:lnTo>
                  <a:lnTo>
                    <a:pt x="21" y="35"/>
                  </a:lnTo>
                  <a:lnTo>
                    <a:pt x="26" y="26"/>
                  </a:lnTo>
                  <a:lnTo>
                    <a:pt x="31" y="19"/>
                  </a:lnTo>
                  <a:lnTo>
                    <a:pt x="37" y="14"/>
                  </a:lnTo>
                  <a:lnTo>
                    <a:pt x="43" y="10"/>
                  </a:lnTo>
                  <a:lnTo>
                    <a:pt x="48" y="8"/>
                  </a:lnTo>
                  <a:lnTo>
                    <a:pt x="53" y="7"/>
                  </a:lnTo>
                  <a:lnTo>
                    <a:pt x="57" y="6"/>
                  </a:lnTo>
                  <a:lnTo>
                    <a:pt x="62" y="7"/>
                  </a:lnTo>
                  <a:lnTo>
                    <a:pt x="67" y="10"/>
                  </a:lnTo>
                  <a:lnTo>
                    <a:pt x="72" y="16"/>
                  </a:lnTo>
                  <a:lnTo>
                    <a:pt x="73" y="27"/>
                  </a:lnTo>
                  <a:lnTo>
                    <a:pt x="72" y="36"/>
                  </a:lnTo>
                  <a:lnTo>
                    <a:pt x="69" y="50"/>
                  </a:lnTo>
                  <a:lnTo>
                    <a:pt x="64" y="71"/>
                  </a:lnTo>
                  <a:lnTo>
                    <a:pt x="57" y="98"/>
                  </a:lnTo>
                  <a:lnTo>
                    <a:pt x="53" y="111"/>
                  </a:lnTo>
                  <a:lnTo>
                    <a:pt x="46" y="121"/>
                  </a:lnTo>
                  <a:lnTo>
                    <a:pt x="38" y="128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3" y="129"/>
                  </a:lnTo>
                  <a:lnTo>
                    <a:pt x="18" y="128"/>
                  </a:lnTo>
                  <a:lnTo>
                    <a:pt x="14" y="126"/>
                  </a:lnTo>
                  <a:lnTo>
                    <a:pt x="19" y="124"/>
                  </a:lnTo>
                  <a:lnTo>
                    <a:pt x="23" y="120"/>
                  </a:lnTo>
                  <a:lnTo>
                    <a:pt x="27" y="115"/>
                  </a:lnTo>
                  <a:lnTo>
                    <a:pt x="28" y="109"/>
                  </a:lnTo>
                  <a:lnTo>
                    <a:pt x="27" y="104"/>
                  </a:lnTo>
                  <a:lnTo>
                    <a:pt x="24" y="101"/>
                  </a:lnTo>
                  <a:lnTo>
                    <a:pt x="20" y="100"/>
                  </a:lnTo>
                  <a:lnTo>
                    <a:pt x="17" y="99"/>
                  </a:lnTo>
                  <a:lnTo>
                    <a:pt x="10" y="100"/>
                  </a:lnTo>
                  <a:lnTo>
                    <a:pt x="5" y="104"/>
                  </a:lnTo>
                  <a:lnTo>
                    <a:pt x="1" y="110"/>
                  </a:lnTo>
                  <a:lnTo>
                    <a:pt x="0" y="117"/>
                  </a:lnTo>
                  <a:lnTo>
                    <a:pt x="2" y="126"/>
                  </a:lnTo>
                  <a:lnTo>
                    <a:pt x="9" y="132"/>
                  </a:lnTo>
                  <a:lnTo>
                    <a:pt x="18" y="135"/>
                  </a:lnTo>
                  <a:lnTo>
                    <a:pt x="28" y="136"/>
                  </a:lnTo>
                  <a:lnTo>
                    <a:pt x="35" y="135"/>
                  </a:lnTo>
                  <a:lnTo>
                    <a:pt x="41" y="133"/>
                  </a:lnTo>
                  <a:lnTo>
                    <a:pt x="47" y="130"/>
                  </a:lnTo>
                  <a:lnTo>
                    <a:pt x="51" y="126"/>
                  </a:lnTo>
                  <a:lnTo>
                    <a:pt x="55" y="121"/>
                  </a:lnTo>
                  <a:lnTo>
                    <a:pt x="57" y="118"/>
                  </a:lnTo>
                  <a:lnTo>
                    <a:pt x="59" y="115"/>
                  </a:lnTo>
                  <a:lnTo>
                    <a:pt x="60" y="114"/>
                  </a:lnTo>
                  <a:lnTo>
                    <a:pt x="64" y="122"/>
                  </a:lnTo>
                  <a:lnTo>
                    <a:pt x="71" y="129"/>
                  </a:lnTo>
                  <a:lnTo>
                    <a:pt x="80" y="134"/>
                  </a:lnTo>
                  <a:lnTo>
                    <a:pt x="92" y="136"/>
                  </a:lnTo>
                  <a:lnTo>
                    <a:pt x="113" y="130"/>
                  </a:lnTo>
                  <a:lnTo>
                    <a:pt x="128" y="116"/>
                  </a:lnTo>
                  <a:lnTo>
                    <a:pt x="137" y="100"/>
                  </a:lnTo>
                  <a:lnTo>
                    <a:pt x="140" y="90"/>
                  </a:lnTo>
                  <a:lnTo>
                    <a:pt x="139" y="87"/>
                  </a:lnTo>
                  <a:lnTo>
                    <a:pt x="137" y="87"/>
                  </a:lnTo>
                  <a:lnTo>
                    <a:pt x="134" y="88"/>
                  </a:lnTo>
                  <a:lnTo>
                    <a:pt x="133" y="90"/>
                  </a:lnTo>
                  <a:lnTo>
                    <a:pt x="129" y="101"/>
                  </a:lnTo>
                  <a:lnTo>
                    <a:pt x="124" y="110"/>
                  </a:lnTo>
                  <a:lnTo>
                    <a:pt x="118" y="117"/>
                  </a:lnTo>
                  <a:lnTo>
                    <a:pt x="113" y="122"/>
                  </a:lnTo>
                  <a:lnTo>
                    <a:pt x="107" y="126"/>
                  </a:lnTo>
                  <a:lnTo>
                    <a:pt x="102" y="128"/>
                  </a:lnTo>
                  <a:lnTo>
                    <a:pt x="97" y="129"/>
                  </a:lnTo>
                  <a:lnTo>
                    <a:pt x="93" y="130"/>
                  </a:lnTo>
                  <a:lnTo>
                    <a:pt x="85" y="128"/>
                  </a:lnTo>
                  <a:lnTo>
                    <a:pt x="80" y="124"/>
                  </a:lnTo>
                  <a:lnTo>
                    <a:pt x="77" y="117"/>
                  </a:lnTo>
                  <a:lnTo>
                    <a:pt x="76" y="110"/>
                  </a:lnTo>
                  <a:lnTo>
                    <a:pt x="77" y="105"/>
                  </a:lnTo>
                  <a:lnTo>
                    <a:pt x="78" y="99"/>
                  </a:lnTo>
                  <a:lnTo>
                    <a:pt x="79" y="92"/>
                  </a:lnTo>
                  <a:lnTo>
                    <a:pt x="81" y="83"/>
                  </a:lnTo>
                  <a:lnTo>
                    <a:pt x="92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6" name="Freeform 81"/>
            <p:cNvSpPr>
              <a:spLocks noChangeAspect="1"/>
            </p:cNvSpPr>
            <p:nvPr/>
          </p:nvSpPr>
          <p:spPr bwMode="auto">
            <a:xfrm>
              <a:off x="4853" y="185"/>
              <a:ext cx="70" cy="301"/>
            </a:xfrm>
            <a:custGeom>
              <a:avLst/>
              <a:gdLst>
                <a:gd name="T0" fmla="*/ 70 w 70"/>
                <a:gd name="T1" fmla="*/ 151 h 301"/>
                <a:gd name="T2" fmla="*/ 69 w 70"/>
                <a:gd name="T3" fmla="*/ 131 h 301"/>
                <a:gd name="T4" fmla="*/ 66 w 70"/>
                <a:gd name="T5" fmla="*/ 108 h 301"/>
                <a:gd name="T6" fmla="*/ 60 w 70"/>
                <a:gd name="T7" fmla="*/ 82 h 301"/>
                <a:gd name="T8" fmla="*/ 50 w 70"/>
                <a:gd name="T9" fmla="*/ 57 h 301"/>
                <a:gd name="T10" fmla="*/ 36 w 70"/>
                <a:gd name="T11" fmla="*/ 32 h 301"/>
                <a:gd name="T12" fmla="*/ 21 w 70"/>
                <a:gd name="T13" fmla="*/ 14 h 301"/>
                <a:gd name="T14" fmla="*/ 9 w 70"/>
                <a:gd name="T15" fmla="*/ 3 h 301"/>
                <a:gd name="T16" fmla="*/ 3 w 70"/>
                <a:gd name="T17" fmla="*/ 0 h 301"/>
                <a:gd name="T18" fmla="*/ 1 w 70"/>
                <a:gd name="T19" fmla="*/ 1 h 301"/>
                <a:gd name="T20" fmla="*/ 0 w 70"/>
                <a:gd name="T21" fmla="*/ 3 h 301"/>
                <a:gd name="T22" fmla="*/ 0 w 70"/>
                <a:gd name="T23" fmla="*/ 3 h 301"/>
                <a:gd name="T24" fmla="*/ 1 w 70"/>
                <a:gd name="T25" fmla="*/ 5 h 301"/>
                <a:gd name="T26" fmla="*/ 3 w 70"/>
                <a:gd name="T27" fmla="*/ 7 h 301"/>
                <a:gd name="T28" fmla="*/ 6 w 70"/>
                <a:gd name="T29" fmla="*/ 10 h 301"/>
                <a:gd name="T30" fmla="*/ 26 w 70"/>
                <a:gd name="T31" fmla="*/ 36 h 301"/>
                <a:gd name="T32" fmla="*/ 40 w 70"/>
                <a:gd name="T33" fmla="*/ 68 h 301"/>
                <a:gd name="T34" fmla="*/ 49 w 70"/>
                <a:gd name="T35" fmla="*/ 106 h 301"/>
                <a:gd name="T36" fmla="*/ 53 w 70"/>
                <a:gd name="T37" fmla="*/ 151 h 301"/>
                <a:gd name="T38" fmla="*/ 50 w 70"/>
                <a:gd name="T39" fmla="*/ 189 h 301"/>
                <a:gd name="T40" fmla="*/ 42 w 70"/>
                <a:gd name="T41" fmla="*/ 227 h 301"/>
                <a:gd name="T42" fmla="*/ 27 w 70"/>
                <a:gd name="T43" fmla="*/ 262 h 301"/>
                <a:gd name="T44" fmla="*/ 4 w 70"/>
                <a:gd name="T45" fmla="*/ 293 h 301"/>
                <a:gd name="T46" fmla="*/ 1 w 70"/>
                <a:gd name="T47" fmla="*/ 297 h 301"/>
                <a:gd name="T48" fmla="*/ 0 w 70"/>
                <a:gd name="T49" fmla="*/ 298 h 301"/>
                <a:gd name="T50" fmla="*/ 1 w 70"/>
                <a:gd name="T51" fmla="*/ 301 h 301"/>
                <a:gd name="T52" fmla="*/ 3 w 70"/>
                <a:gd name="T53" fmla="*/ 301 h 301"/>
                <a:gd name="T54" fmla="*/ 10 w 70"/>
                <a:gd name="T55" fmla="*/ 298 h 301"/>
                <a:gd name="T56" fmla="*/ 22 w 70"/>
                <a:gd name="T57" fmla="*/ 286 h 301"/>
                <a:gd name="T58" fmla="*/ 37 w 70"/>
                <a:gd name="T59" fmla="*/ 268 h 301"/>
                <a:gd name="T60" fmla="*/ 51 w 70"/>
                <a:gd name="T61" fmla="*/ 243 h 301"/>
                <a:gd name="T62" fmla="*/ 60 w 70"/>
                <a:gd name="T63" fmla="*/ 218 h 301"/>
                <a:gd name="T64" fmla="*/ 66 w 70"/>
                <a:gd name="T65" fmla="*/ 194 h 301"/>
                <a:gd name="T66" fmla="*/ 69 w 70"/>
                <a:gd name="T67" fmla="*/ 171 h 301"/>
                <a:gd name="T68" fmla="*/ 70 w 70"/>
                <a:gd name="T69" fmla="*/ 15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301">
                  <a:moveTo>
                    <a:pt x="70" y="151"/>
                  </a:moveTo>
                  <a:lnTo>
                    <a:pt x="69" y="131"/>
                  </a:lnTo>
                  <a:lnTo>
                    <a:pt x="66" y="108"/>
                  </a:lnTo>
                  <a:lnTo>
                    <a:pt x="60" y="82"/>
                  </a:lnTo>
                  <a:lnTo>
                    <a:pt x="50" y="57"/>
                  </a:lnTo>
                  <a:lnTo>
                    <a:pt x="36" y="32"/>
                  </a:lnTo>
                  <a:lnTo>
                    <a:pt x="21" y="14"/>
                  </a:lnTo>
                  <a:lnTo>
                    <a:pt x="9" y="3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7"/>
                  </a:lnTo>
                  <a:lnTo>
                    <a:pt x="6" y="10"/>
                  </a:lnTo>
                  <a:lnTo>
                    <a:pt x="26" y="36"/>
                  </a:lnTo>
                  <a:lnTo>
                    <a:pt x="40" y="68"/>
                  </a:lnTo>
                  <a:lnTo>
                    <a:pt x="49" y="106"/>
                  </a:lnTo>
                  <a:lnTo>
                    <a:pt x="53" y="151"/>
                  </a:lnTo>
                  <a:lnTo>
                    <a:pt x="50" y="189"/>
                  </a:lnTo>
                  <a:lnTo>
                    <a:pt x="42" y="227"/>
                  </a:lnTo>
                  <a:lnTo>
                    <a:pt x="27" y="262"/>
                  </a:lnTo>
                  <a:lnTo>
                    <a:pt x="4" y="293"/>
                  </a:lnTo>
                  <a:lnTo>
                    <a:pt x="1" y="297"/>
                  </a:lnTo>
                  <a:lnTo>
                    <a:pt x="0" y="298"/>
                  </a:lnTo>
                  <a:lnTo>
                    <a:pt x="1" y="301"/>
                  </a:lnTo>
                  <a:lnTo>
                    <a:pt x="3" y="301"/>
                  </a:lnTo>
                  <a:lnTo>
                    <a:pt x="10" y="298"/>
                  </a:lnTo>
                  <a:lnTo>
                    <a:pt x="22" y="286"/>
                  </a:lnTo>
                  <a:lnTo>
                    <a:pt x="37" y="268"/>
                  </a:lnTo>
                  <a:lnTo>
                    <a:pt x="51" y="243"/>
                  </a:lnTo>
                  <a:lnTo>
                    <a:pt x="60" y="218"/>
                  </a:lnTo>
                  <a:lnTo>
                    <a:pt x="66" y="194"/>
                  </a:lnTo>
                  <a:lnTo>
                    <a:pt x="69" y="171"/>
                  </a:lnTo>
                  <a:lnTo>
                    <a:pt x="70" y="1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7" name="Freeform 82"/>
            <p:cNvSpPr>
              <a:spLocks noChangeAspect="1"/>
            </p:cNvSpPr>
            <p:nvPr/>
          </p:nvSpPr>
          <p:spPr bwMode="auto">
            <a:xfrm>
              <a:off x="5072" y="185"/>
              <a:ext cx="12" cy="301"/>
            </a:xfrm>
            <a:custGeom>
              <a:avLst/>
              <a:gdLst>
                <a:gd name="T0" fmla="*/ 12 w 12"/>
                <a:gd name="T1" fmla="*/ 11 h 301"/>
                <a:gd name="T2" fmla="*/ 12 w 12"/>
                <a:gd name="T3" fmla="*/ 7 h 301"/>
                <a:gd name="T4" fmla="*/ 12 w 12"/>
                <a:gd name="T5" fmla="*/ 3 h 301"/>
                <a:gd name="T6" fmla="*/ 10 w 12"/>
                <a:gd name="T7" fmla="*/ 1 h 301"/>
                <a:gd name="T8" fmla="*/ 6 w 12"/>
                <a:gd name="T9" fmla="*/ 0 h 301"/>
                <a:gd name="T10" fmla="*/ 3 w 12"/>
                <a:gd name="T11" fmla="*/ 1 h 301"/>
                <a:gd name="T12" fmla="*/ 1 w 12"/>
                <a:gd name="T13" fmla="*/ 3 h 301"/>
                <a:gd name="T14" fmla="*/ 0 w 12"/>
                <a:gd name="T15" fmla="*/ 7 h 301"/>
                <a:gd name="T16" fmla="*/ 0 w 12"/>
                <a:gd name="T17" fmla="*/ 11 h 301"/>
                <a:gd name="T18" fmla="*/ 0 w 12"/>
                <a:gd name="T19" fmla="*/ 291 h 301"/>
                <a:gd name="T20" fmla="*/ 0 w 12"/>
                <a:gd name="T21" fmla="*/ 295 h 301"/>
                <a:gd name="T22" fmla="*/ 1 w 12"/>
                <a:gd name="T23" fmla="*/ 298 h 301"/>
                <a:gd name="T24" fmla="*/ 3 w 12"/>
                <a:gd name="T25" fmla="*/ 301 h 301"/>
                <a:gd name="T26" fmla="*/ 6 w 12"/>
                <a:gd name="T27" fmla="*/ 301 h 301"/>
                <a:gd name="T28" fmla="*/ 10 w 12"/>
                <a:gd name="T29" fmla="*/ 301 h 301"/>
                <a:gd name="T30" fmla="*/ 12 w 12"/>
                <a:gd name="T31" fmla="*/ 298 h 301"/>
                <a:gd name="T32" fmla="*/ 12 w 12"/>
                <a:gd name="T33" fmla="*/ 295 h 301"/>
                <a:gd name="T34" fmla="*/ 12 w 12"/>
                <a:gd name="T35" fmla="*/ 291 h 301"/>
                <a:gd name="T36" fmla="*/ 12 w 12"/>
                <a:gd name="T37" fmla="*/ 1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01">
                  <a:moveTo>
                    <a:pt x="12" y="11"/>
                  </a:moveTo>
                  <a:lnTo>
                    <a:pt x="12" y="7"/>
                  </a:lnTo>
                  <a:lnTo>
                    <a:pt x="12" y="3"/>
                  </a:lnTo>
                  <a:lnTo>
                    <a:pt x="10" y="1"/>
                  </a:lnTo>
                  <a:lnTo>
                    <a:pt x="6" y="0"/>
                  </a:lnTo>
                  <a:lnTo>
                    <a:pt x="3" y="1"/>
                  </a:lnTo>
                  <a:lnTo>
                    <a:pt x="1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91"/>
                  </a:lnTo>
                  <a:lnTo>
                    <a:pt x="0" y="295"/>
                  </a:lnTo>
                  <a:lnTo>
                    <a:pt x="1" y="298"/>
                  </a:lnTo>
                  <a:lnTo>
                    <a:pt x="3" y="301"/>
                  </a:lnTo>
                  <a:lnTo>
                    <a:pt x="6" y="301"/>
                  </a:lnTo>
                  <a:lnTo>
                    <a:pt x="10" y="301"/>
                  </a:lnTo>
                  <a:lnTo>
                    <a:pt x="12" y="298"/>
                  </a:lnTo>
                  <a:lnTo>
                    <a:pt x="12" y="295"/>
                  </a:lnTo>
                  <a:lnTo>
                    <a:pt x="12" y="291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8" name="Freeform 83"/>
            <p:cNvSpPr>
              <a:spLocks noChangeAspect="1" noEditPoints="1"/>
            </p:cNvSpPr>
            <p:nvPr/>
          </p:nvSpPr>
          <p:spPr bwMode="auto">
            <a:xfrm>
              <a:off x="5216" y="205"/>
              <a:ext cx="229" cy="206"/>
            </a:xfrm>
            <a:custGeom>
              <a:avLst/>
              <a:gdLst>
                <a:gd name="T0" fmla="*/ 34 w 229"/>
                <a:gd name="T1" fmla="*/ 187 h 206"/>
                <a:gd name="T2" fmla="*/ 32 w 229"/>
                <a:gd name="T3" fmla="*/ 192 h 206"/>
                <a:gd name="T4" fmla="*/ 26 w 229"/>
                <a:gd name="T5" fmla="*/ 195 h 206"/>
                <a:gd name="T6" fmla="*/ 16 w 229"/>
                <a:gd name="T7" fmla="*/ 197 h 206"/>
                <a:gd name="T8" fmla="*/ 5 w 229"/>
                <a:gd name="T9" fmla="*/ 197 h 206"/>
                <a:gd name="T10" fmla="*/ 0 w 229"/>
                <a:gd name="T11" fmla="*/ 199 h 206"/>
                <a:gd name="T12" fmla="*/ 2 w 229"/>
                <a:gd name="T13" fmla="*/ 206 h 206"/>
                <a:gd name="T14" fmla="*/ 108 w 229"/>
                <a:gd name="T15" fmla="*/ 206 h 206"/>
                <a:gd name="T16" fmla="*/ 153 w 229"/>
                <a:gd name="T17" fmla="*/ 195 h 206"/>
                <a:gd name="T18" fmla="*/ 192 w 229"/>
                <a:gd name="T19" fmla="*/ 166 h 206"/>
                <a:gd name="T20" fmla="*/ 219 w 229"/>
                <a:gd name="T21" fmla="*/ 124 h 206"/>
                <a:gd name="T22" fmla="*/ 229 w 229"/>
                <a:gd name="T23" fmla="*/ 76 h 206"/>
                <a:gd name="T24" fmla="*/ 211 w 229"/>
                <a:gd name="T25" fmla="*/ 22 h 206"/>
                <a:gd name="T26" fmla="*/ 159 w 229"/>
                <a:gd name="T27" fmla="*/ 0 h 206"/>
                <a:gd name="T28" fmla="*/ 54 w 229"/>
                <a:gd name="T29" fmla="*/ 0 h 206"/>
                <a:gd name="T30" fmla="*/ 49 w 229"/>
                <a:gd name="T31" fmla="*/ 2 h 206"/>
                <a:gd name="T32" fmla="*/ 51 w 229"/>
                <a:gd name="T33" fmla="*/ 9 h 206"/>
                <a:gd name="T34" fmla="*/ 64 w 229"/>
                <a:gd name="T35" fmla="*/ 10 h 206"/>
                <a:gd name="T36" fmla="*/ 75 w 229"/>
                <a:gd name="T37" fmla="*/ 11 h 206"/>
                <a:gd name="T38" fmla="*/ 77 w 229"/>
                <a:gd name="T39" fmla="*/ 17 h 206"/>
                <a:gd name="T40" fmla="*/ 35 w 229"/>
                <a:gd name="T41" fmla="*/ 182 h 206"/>
                <a:gd name="T42" fmla="*/ 102 w 229"/>
                <a:gd name="T43" fmla="*/ 15 h 206"/>
                <a:gd name="T44" fmla="*/ 109 w 229"/>
                <a:gd name="T45" fmla="*/ 10 h 206"/>
                <a:gd name="T46" fmla="*/ 149 w 229"/>
                <a:gd name="T47" fmla="*/ 9 h 206"/>
                <a:gd name="T48" fmla="*/ 187 w 229"/>
                <a:gd name="T49" fmla="*/ 22 h 206"/>
                <a:gd name="T50" fmla="*/ 203 w 229"/>
                <a:gd name="T51" fmla="*/ 65 h 206"/>
                <a:gd name="T52" fmla="*/ 197 w 229"/>
                <a:gd name="T53" fmla="*/ 107 h 206"/>
                <a:gd name="T54" fmla="*/ 172 w 229"/>
                <a:gd name="T55" fmla="*/ 163 h 206"/>
                <a:gd name="T56" fmla="*/ 147 w 229"/>
                <a:gd name="T57" fmla="*/ 184 h 206"/>
                <a:gd name="T58" fmla="*/ 102 w 229"/>
                <a:gd name="T59" fmla="*/ 197 h 206"/>
                <a:gd name="T60" fmla="*/ 64 w 229"/>
                <a:gd name="T61" fmla="*/ 197 h 206"/>
                <a:gd name="T62" fmla="*/ 58 w 229"/>
                <a:gd name="T63" fmla="*/ 196 h 206"/>
                <a:gd name="T64" fmla="*/ 58 w 229"/>
                <a:gd name="T65" fmla="*/ 192 h 206"/>
                <a:gd name="T66" fmla="*/ 100 w 229"/>
                <a:gd name="T67" fmla="*/ 2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9" h="206">
                  <a:moveTo>
                    <a:pt x="35" y="182"/>
                  </a:moveTo>
                  <a:lnTo>
                    <a:pt x="34" y="187"/>
                  </a:lnTo>
                  <a:lnTo>
                    <a:pt x="33" y="190"/>
                  </a:lnTo>
                  <a:lnTo>
                    <a:pt x="32" y="192"/>
                  </a:lnTo>
                  <a:lnTo>
                    <a:pt x="30" y="194"/>
                  </a:lnTo>
                  <a:lnTo>
                    <a:pt x="26" y="195"/>
                  </a:lnTo>
                  <a:lnTo>
                    <a:pt x="22" y="196"/>
                  </a:lnTo>
                  <a:lnTo>
                    <a:pt x="16" y="197"/>
                  </a:lnTo>
                  <a:lnTo>
                    <a:pt x="8" y="197"/>
                  </a:lnTo>
                  <a:lnTo>
                    <a:pt x="5" y="197"/>
                  </a:lnTo>
                  <a:lnTo>
                    <a:pt x="2" y="197"/>
                  </a:lnTo>
                  <a:lnTo>
                    <a:pt x="0" y="199"/>
                  </a:lnTo>
                  <a:lnTo>
                    <a:pt x="0" y="203"/>
                  </a:lnTo>
                  <a:lnTo>
                    <a:pt x="2" y="206"/>
                  </a:lnTo>
                  <a:lnTo>
                    <a:pt x="8" y="206"/>
                  </a:lnTo>
                  <a:lnTo>
                    <a:pt x="108" y="206"/>
                  </a:lnTo>
                  <a:lnTo>
                    <a:pt x="131" y="203"/>
                  </a:lnTo>
                  <a:lnTo>
                    <a:pt x="153" y="195"/>
                  </a:lnTo>
                  <a:lnTo>
                    <a:pt x="173" y="182"/>
                  </a:lnTo>
                  <a:lnTo>
                    <a:pt x="192" y="166"/>
                  </a:lnTo>
                  <a:lnTo>
                    <a:pt x="207" y="146"/>
                  </a:lnTo>
                  <a:lnTo>
                    <a:pt x="219" y="124"/>
                  </a:lnTo>
                  <a:lnTo>
                    <a:pt x="227" y="101"/>
                  </a:lnTo>
                  <a:lnTo>
                    <a:pt x="229" y="76"/>
                  </a:lnTo>
                  <a:lnTo>
                    <a:pt x="225" y="47"/>
                  </a:lnTo>
                  <a:lnTo>
                    <a:pt x="211" y="22"/>
                  </a:lnTo>
                  <a:lnTo>
                    <a:pt x="189" y="6"/>
                  </a:lnTo>
                  <a:lnTo>
                    <a:pt x="159" y="0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51" y="1"/>
                  </a:lnTo>
                  <a:lnTo>
                    <a:pt x="49" y="2"/>
                  </a:lnTo>
                  <a:lnTo>
                    <a:pt x="49" y="6"/>
                  </a:lnTo>
                  <a:lnTo>
                    <a:pt x="51" y="9"/>
                  </a:lnTo>
                  <a:lnTo>
                    <a:pt x="57" y="9"/>
                  </a:lnTo>
                  <a:lnTo>
                    <a:pt x="64" y="10"/>
                  </a:lnTo>
                  <a:lnTo>
                    <a:pt x="70" y="10"/>
                  </a:lnTo>
                  <a:lnTo>
                    <a:pt x="75" y="11"/>
                  </a:lnTo>
                  <a:lnTo>
                    <a:pt x="77" y="15"/>
                  </a:lnTo>
                  <a:lnTo>
                    <a:pt x="77" y="17"/>
                  </a:lnTo>
                  <a:lnTo>
                    <a:pt x="76" y="21"/>
                  </a:lnTo>
                  <a:lnTo>
                    <a:pt x="35" y="182"/>
                  </a:lnTo>
                  <a:close/>
                  <a:moveTo>
                    <a:pt x="100" y="21"/>
                  </a:moveTo>
                  <a:lnTo>
                    <a:pt x="102" y="15"/>
                  </a:lnTo>
                  <a:lnTo>
                    <a:pt x="105" y="11"/>
                  </a:lnTo>
                  <a:lnTo>
                    <a:pt x="109" y="10"/>
                  </a:lnTo>
                  <a:lnTo>
                    <a:pt x="117" y="9"/>
                  </a:lnTo>
                  <a:lnTo>
                    <a:pt x="149" y="9"/>
                  </a:lnTo>
                  <a:lnTo>
                    <a:pt x="170" y="13"/>
                  </a:lnTo>
                  <a:lnTo>
                    <a:pt x="187" y="22"/>
                  </a:lnTo>
                  <a:lnTo>
                    <a:pt x="199" y="40"/>
                  </a:lnTo>
                  <a:lnTo>
                    <a:pt x="203" y="65"/>
                  </a:lnTo>
                  <a:lnTo>
                    <a:pt x="202" y="82"/>
                  </a:lnTo>
                  <a:lnTo>
                    <a:pt x="197" y="107"/>
                  </a:lnTo>
                  <a:lnTo>
                    <a:pt x="187" y="135"/>
                  </a:lnTo>
                  <a:lnTo>
                    <a:pt x="172" y="163"/>
                  </a:lnTo>
                  <a:lnTo>
                    <a:pt x="162" y="173"/>
                  </a:lnTo>
                  <a:lnTo>
                    <a:pt x="147" y="184"/>
                  </a:lnTo>
                  <a:lnTo>
                    <a:pt x="127" y="193"/>
                  </a:lnTo>
                  <a:lnTo>
                    <a:pt x="102" y="197"/>
                  </a:lnTo>
                  <a:lnTo>
                    <a:pt x="68" y="197"/>
                  </a:lnTo>
                  <a:lnTo>
                    <a:pt x="64" y="197"/>
                  </a:lnTo>
                  <a:lnTo>
                    <a:pt x="62" y="196"/>
                  </a:lnTo>
                  <a:lnTo>
                    <a:pt x="58" y="196"/>
                  </a:lnTo>
                  <a:lnTo>
                    <a:pt x="58" y="193"/>
                  </a:lnTo>
                  <a:lnTo>
                    <a:pt x="58" y="192"/>
                  </a:lnTo>
                  <a:lnTo>
                    <a:pt x="59" y="187"/>
                  </a:lnTo>
                  <a:lnTo>
                    <a:pt x="100" y="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9" name="Freeform 84"/>
            <p:cNvSpPr>
              <a:spLocks noChangeAspect="1"/>
            </p:cNvSpPr>
            <p:nvPr/>
          </p:nvSpPr>
          <p:spPr bwMode="auto">
            <a:xfrm>
              <a:off x="5463" y="363"/>
              <a:ext cx="128" cy="96"/>
            </a:xfrm>
            <a:custGeom>
              <a:avLst/>
              <a:gdLst>
                <a:gd name="T0" fmla="*/ 14 w 128"/>
                <a:gd name="T1" fmla="*/ 85 h 96"/>
                <a:gd name="T2" fmla="*/ 16 w 128"/>
                <a:gd name="T3" fmla="*/ 94 h 96"/>
                <a:gd name="T4" fmla="*/ 26 w 128"/>
                <a:gd name="T5" fmla="*/ 94 h 96"/>
                <a:gd name="T6" fmla="*/ 31 w 128"/>
                <a:gd name="T7" fmla="*/ 85 h 96"/>
                <a:gd name="T8" fmla="*/ 35 w 128"/>
                <a:gd name="T9" fmla="*/ 69 h 96"/>
                <a:gd name="T10" fmla="*/ 41 w 128"/>
                <a:gd name="T11" fmla="*/ 45 h 96"/>
                <a:gd name="T12" fmla="*/ 44 w 128"/>
                <a:gd name="T13" fmla="*/ 35 h 96"/>
                <a:gd name="T14" fmla="*/ 50 w 128"/>
                <a:gd name="T15" fmla="*/ 26 h 96"/>
                <a:gd name="T16" fmla="*/ 62 w 128"/>
                <a:gd name="T17" fmla="*/ 13 h 96"/>
                <a:gd name="T18" fmla="*/ 81 w 128"/>
                <a:gd name="T19" fmla="*/ 6 h 96"/>
                <a:gd name="T20" fmla="*/ 92 w 128"/>
                <a:gd name="T21" fmla="*/ 12 h 96"/>
                <a:gd name="T22" fmla="*/ 94 w 128"/>
                <a:gd name="T23" fmla="*/ 21 h 96"/>
                <a:gd name="T24" fmla="*/ 89 w 128"/>
                <a:gd name="T25" fmla="*/ 45 h 96"/>
                <a:gd name="T26" fmla="*/ 81 w 128"/>
                <a:gd name="T27" fmla="*/ 66 h 96"/>
                <a:gd name="T28" fmla="*/ 78 w 128"/>
                <a:gd name="T29" fmla="*/ 77 h 96"/>
                <a:gd name="T30" fmla="*/ 84 w 128"/>
                <a:gd name="T31" fmla="*/ 91 h 96"/>
                <a:gd name="T32" fmla="*/ 98 w 128"/>
                <a:gd name="T33" fmla="*/ 96 h 96"/>
                <a:gd name="T34" fmla="*/ 112 w 128"/>
                <a:gd name="T35" fmla="*/ 91 h 96"/>
                <a:gd name="T36" fmla="*/ 121 w 128"/>
                <a:gd name="T37" fmla="*/ 81 h 96"/>
                <a:gd name="T38" fmla="*/ 127 w 128"/>
                <a:gd name="T39" fmla="*/ 70 h 96"/>
                <a:gd name="T40" fmla="*/ 128 w 128"/>
                <a:gd name="T41" fmla="*/ 63 h 96"/>
                <a:gd name="T42" fmla="*/ 125 w 128"/>
                <a:gd name="T43" fmla="*/ 61 h 96"/>
                <a:gd name="T44" fmla="*/ 121 w 128"/>
                <a:gd name="T45" fmla="*/ 64 h 96"/>
                <a:gd name="T46" fmla="*/ 111 w 128"/>
                <a:gd name="T47" fmla="*/ 83 h 96"/>
                <a:gd name="T48" fmla="*/ 99 w 128"/>
                <a:gd name="T49" fmla="*/ 90 h 96"/>
                <a:gd name="T50" fmla="*/ 93 w 128"/>
                <a:gd name="T51" fmla="*/ 82 h 96"/>
                <a:gd name="T52" fmla="*/ 94 w 128"/>
                <a:gd name="T53" fmla="*/ 76 h 96"/>
                <a:gd name="T54" fmla="*/ 98 w 128"/>
                <a:gd name="T55" fmla="*/ 65 h 96"/>
                <a:gd name="T56" fmla="*/ 105 w 128"/>
                <a:gd name="T57" fmla="*/ 47 h 96"/>
                <a:gd name="T58" fmla="*/ 109 w 128"/>
                <a:gd name="T59" fmla="*/ 24 h 96"/>
                <a:gd name="T60" fmla="*/ 107 w 128"/>
                <a:gd name="T61" fmla="*/ 12 h 96"/>
                <a:gd name="T62" fmla="*/ 100 w 128"/>
                <a:gd name="T63" fmla="*/ 5 h 96"/>
                <a:gd name="T64" fmla="*/ 91 w 128"/>
                <a:gd name="T65" fmla="*/ 1 h 96"/>
                <a:gd name="T66" fmla="*/ 82 w 128"/>
                <a:gd name="T67" fmla="*/ 0 h 96"/>
                <a:gd name="T68" fmla="*/ 60 w 128"/>
                <a:gd name="T69" fmla="*/ 7 h 96"/>
                <a:gd name="T70" fmla="*/ 46 w 128"/>
                <a:gd name="T71" fmla="*/ 20 h 96"/>
                <a:gd name="T72" fmla="*/ 38 w 128"/>
                <a:gd name="T73" fmla="*/ 5 h 96"/>
                <a:gd name="T74" fmla="*/ 24 w 128"/>
                <a:gd name="T75" fmla="*/ 0 h 96"/>
                <a:gd name="T76" fmla="*/ 13 w 128"/>
                <a:gd name="T77" fmla="*/ 4 h 96"/>
                <a:gd name="T78" fmla="*/ 7 w 128"/>
                <a:gd name="T79" fmla="*/ 12 h 96"/>
                <a:gd name="T80" fmla="*/ 2 w 128"/>
                <a:gd name="T81" fmla="*/ 25 h 96"/>
                <a:gd name="T82" fmla="*/ 0 w 128"/>
                <a:gd name="T83" fmla="*/ 33 h 96"/>
                <a:gd name="T84" fmla="*/ 3 w 128"/>
                <a:gd name="T85" fmla="*/ 35 h 96"/>
                <a:gd name="T86" fmla="*/ 6 w 128"/>
                <a:gd name="T87" fmla="*/ 34 h 96"/>
                <a:gd name="T88" fmla="*/ 8 w 128"/>
                <a:gd name="T89" fmla="*/ 29 h 96"/>
                <a:gd name="T90" fmla="*/ 14 w 128"/>
                <a:gd name="T91" fmla="*/ 13 h 96"/>
                <a:gd name="T92" fmla="*/ 23 w 128"/>
                <a:gd name="T93" fmla="*/ 6 h 96"/>
                <a:gd name="T94" fmla="*/ 29 w 128"/>
                <a:gd name="T95" fmla="*/ 9 h 96"/>
                <a:gd name="T96" fmla="*/ 30 w 128"/>
                <a:gd name="T97" fmla="*/ 17 h 96"/>
                <a:gd name="T98" fmla="*/ 27 w 128"/>
                <a:gd name="T99" fmla="*/ 34 h 96"/>
                <a:gd name="T100" fmla="*/ 22 w 128"/>
                <a:gd name="T101" fmla="*/ 5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8" h="96">
                  <a:moveTo>
                    <a:pt x="15" y="80"/>
                  </a:moveTo>
                  <a:lnTo>
                    <a:pt x="14" y="85"/>
                  </a:lnTo>
                  <a:lnTo>
                    <a:pt x="13" y="89"/>
                  </a:lnTo>
                  <a:lnTo>
                    <a:pt x="16" y="94"/>
                  </a:lnTo>
                  <a:lnTo>
                    <a:pt x="21" y="96"/>
                  </a:lnTo>
                  <a:lnTo>
                    <a:pt x="26" y="94"/>
                  </a:lnTo>
                  <a:lnTo>
                    <a:pt x="29" y="91"/>
                  </a:lnTo>
                  <a:lnTo>
                    <a:pt x="31" y="85"/>
                  </a:lnTo>
                  <a:lnTo>
                    <a:pt x="33" y="78"/>
                  </a:lnTo>
                  <a:lnTo>
                    <a:pt x="35" y="69"/>
                  </a:lnTo>
                  <a:lnTo>
                    <a:pt x="37" y="59"/>
                  </a:lnTo>
                  <a:lnTo>
                    <a:pt x="41" y="45"/>
                  </a:lnTo>
                  <a:lnTo>
                    <a:pt x="42" y="39"/>
                  </a:lnTo>
                  <a:lnTo>
                    <a:pt x="44" y="35"/>
                  </a:lnTo>
                  <a:lnTo>
                    <a:pt x="46" y="31"/>
                  </a:lnTo>
                  <a:lnTo>
                    <a:pt x="50" y="26"/>
                  </a:lnTo>
                  <a:lnTo>
                    <a:pt x="55" y="19"/>
                  </a:lnTo>
                  <a:lnTo>
                    <a:pt x="62" y="13"/>
                  </a:lnTo>
                  <a:lnTo>
                    <a:pt x="70" y="8"/>
                  </a:lnTo>
                  <a:lnTo>
                    <a:pt x="81" y="6"/>
                  </a:lnTo>
                  <a:lnTo>
                    <a:pt x="88" y="8"/>
                  </a:lnTo>
                  <a:lnTo>
                    <a:pt x="92" y="12"/>
                  </a:lnTo>
                  <a:lnTo>
                    <a:pt x="93" y="17"/>
                  </a:lnTo>
                  <a:lnTo>
                    <a:pt x="94" y="21"/>
                  </a:lnTo>
                  <a:lnTo>
                    <a:pt x="92" y="32"/>
                  </a:lnTo>
                  <a:lnTo>
                    <a:pt x="89" y="45"/>
                  </a:lnTo>
                  <a:lnTo>
                    <a:pt x="85" y="57"/>
                  </a:lnTo>
                  <a:lnTo>
                    <a:pt x="81" y="66"/>
                  </a:lnTo>
                  <a:lnTo>
                    <a:pt x="79" y="73"/>
                  </a:lnTo>
                  <a:lnTo>
                    <a:pt x="78" y="77"/>
                  </a:lnTo>
                  <a:lnTo>
                    <a:pt x="80" y="85"/>
                  </a:lnTo>
                  <a:lnTo>
                    <a:pt x="84" y="91"/>
                  </a:lnTo>
                  <a:lnTo>
                    <a:pt x="90" y="94"/>
                  </a:lnTo>
                  <a:lnTo>
                    <a:pt x="98" y="96"/>
                  </a:lnTo>
                  <a:lnTo>
                    <a:pt x="105" y="94"/>
                  </a:lnTo>
                  <a:lnTo>
                    <a:pt x="112" y="91"/>
                  </a:lnTo>
                  <a:lnTo>
                    <a:pt x="117" y="86"/>
                  </a:lnTo>
                  <a:lnTo>
                    <a:pt x="121" y="81"/>
                  </a:lnTo>
                  <a:lnTo>
                    <a:pt x="124" y="75"/>
                  </a:lnTo>
                  <a:lnTo>
                    <a:pt x="127" y="70"/>
                  </a:lnTo>
                  <a:lnTo>
                    <a:pt x="128" y="66"/>
                  </a:lnTo>
                  <a:lnTo>
                    <a:pt x="128" y="63"/>
                  </a:lnTo>
                  <a:lnTo>
                    <a:pt x="127" y="61"/>
                  </a:lnTo>
                  <a:lnTo>
                    <a:pt x="125" y="61"/>
                  </a:lnTo>
                  <a:lnTo>
                    <a:pt x="122" y="62"/>
                  </a:lnTo>
                  <a:lnTo>
                    <a:pt x="121" y="64"/>
                  </a:lnTo>
                  <a:lnTo>
                    <a:pt x="117" y="75"/>
                  </a:lnTo>
                  <a:lnTo>
                    <a:pt x="111" y="83"/>
                  </a:lnTo>
                  <a:lnTo>
                    <a:pt x="105" y="88"/>
                  </a:lnTo>
                  <a:lnTo>
                    <a:pt x="99" y="90"/>
                  </a:lnTo>
                  <a:lnTo>
                    <a:pt x="94" y="88"/>
                  </a:lnTo>
                  <a:lnTo>
                    <a:pt x="93" y="82"/>
                  </a:lnTo>
                  <a:lnTo>
                    <a:pt x="94" y="79"/>
                  </a:lnTo>
                  <a:lnTo>
                    <a:pt x="94" y="76"/>
                  </a:lnTo>
                  <a:lnTo>
                    <a:pt x="96" y="71"/>
                  </a:lnTo>
                  <a:lnTo>
                    <a:pt x="98" y="65"/>
                  </a:lnTo>
                  <a:lnTo>
                    <a:pt x="101" y="58"/>
                  </a:lnTo>
                  <a:lnTo>
                    <a:pt x="105" y="47"/>
                  </a:lnTo>
                  <a:lnTo>
                    <a:pt x="108" y="35"/>
                  </a:lnTo>
                  <a:lnTo>
                    <a:pt x="109" y="24"/>
                  </a:lnTo>
                  <a:lnTo>
                    <a:pt x="109" y="18"/>
                  </a:lnTo>
                  <a:lnTo>
                    <a:pt x="107" y="12"/>
                  </a:lnTo>
                  <a:lnTo>
                    <a:pt x="104" y="8"/>
                  </a:lnTo>
                  <a:lnTo>
                    <a:pt x="100" y="5"/>
                  </a:lnTo>
                  <a:lnTo>
                    <a:pt x="96" y="3"/>
                  </a:lnTo>
                  <a:lnTo>
                    <a:pt x="91" y="1"/>
                  </a:lnTo>
                  <a:lnTo>
                    <a:pt x="86" y="1"/>
                  </a:lnTo>
                  <a:lnTo>
                    <a:pt x="82" y="0"/>
                  </a:lnTo>
                  <a:lnTo>
                    <a:pt x="70" y="2"/>
                  </a:lnTo>
                  <a:lnTo>
                    <a:pt x="60" y="7"/>
                  </a:lnTo>
                  <a:lnTo>
                    <a:pt x="52" y="13"/>
                  </a:lnTo>
                  <a:lnTo>
                    <a:pt x="46" y="20"/>
                  </a:lnTo>
                  <a:lnTo>
                    <a:pt x="44" y="10"/>
                  </a:lnTo>
                  <a:lnTo>
                    <a:pt x="38" y="5"/>
                  </a:lnTo>
                  <a:lnTo>
                    <a:pt x="31" y="1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3" y="4"/>
                  </a:lnTo>
                  <a:lnTo>
                    <a:pt x="10" y="8"/>
                  </a:lnTo>
                  <a:lnTo>
                    <a:pt x="7" y="12"/>
                  </a:lnTo>
                  <a:lnTo>
                    <a:pt x="4" y="18"/>
                  </a:lnTo>
                  <a:lnTo>
                    <a:pt x="2" y="25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1" y="35"/>
                  </a:lnTo>
                  <a:lnTo>
                    <a:pt x="3" y="35"/>
                  </a:lnTo>
                  <a:lnTo>
                    <a:pt x="5" y="35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29"/>
                  </a:lnTo>
                  <a:lnTo>
                    <a:pt x="10" y="20"/>
                  </a:lnTo>
                  <a:lnTo>
                    <a:pt x="14" y="13"/>
                  </a:lnTo>
                  <a:lnTo>
                    <a:pt x="18" y="8"/>
                  </a:lnTo>
                  <a:lnTo>
                    <a:pt x="23" y="6"/>
                  </a:lnTo>
                  <a:lnTo>
                    <a:pt x="27" y="7"/>
                  </a:lnTo>
                  <a:lnTo>
                    <a:pt x="29" y="9"/>
                  </a:lnTo>
                  <a:lnTo>
                    <a:pt x="30" y="13"/>
                  </a:lnTo>
                  <a:lnTo>
                    <a:pt x="30" y="17"/>
                  </a:lnTo>
                  <a:lnTo>
                    <a:pt x="29" y="25"/>
                  </a:lnTo>
                  <a:lnTo>
                    <a:pt x="27" y="34"/>
                  </a:lnTo>
                  <a:lnTo>
                    <a:pt x="24" y="44"/>
                  </a:lnTo>
                  <a:lnTo>
                    <a:pt x="22" y="53"/>
                  </a:lnTo>
                  <a:lnTo>
                    <a:pt x="15" y="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0" name="Freeform 85"/>
            <p:cNvSpPr>
              <a:spLocks noChangeAspect="1"/>
            </p:cNvSpPr>
            <p:nvPr/>
          </p:nvSpPr>
          <p:spPr bwMode="auto">
            <a:xfrm>
              <a:off x="5642" y="379"/>
              <a:ext cx="36" cy="90"/>
            </a:xfrm>
            <a:custGeom>
              <a:avLst/>
              <a:gdLst>
                <a:gd name="T0" fmla="*/ 36 w 36"/>
                <a:gd name="T1" fmla="*/ 32 h 90"/>
                <a:gd name="T2" fmla="*/ 34 w 36"/>
                <a:gd name="T3" fmla="*/ 18 h 90"/>
                <a:gd name="T4" fmla="*/ 30 w 36"/>
                <a:gd name="T5" fmla="*/ 8 h 90"/>
                <a:gd name="T6" fmla="*/ 24 w 36"/>
                <a:gd name="T7" fmla="*/ 2 h 90"/>
                <a:gd name="T8" fmla="*/ 16 w 36"/>
                <a:gd name="T9" fmla="*/ 0 h 90"/>
                <a:gd name="T10" fmla="*/ 10 w 36"/>
                <a:gd name="T11" fmla="*/ 1 h 90"/>
                <a:gd name="T12" fmla="*/ 5 w 36"/>
                <a:gd name="T13" fmla="*/ 5 h 90"/>
                <a:gd name="T14" fmla="*/ 2 w 36"/>
                <a:gd name="T15" fmla="*/ 10 h 90"/>
                <a:gd name="T16" fmla="*/ 0 w 36"/>
                <a:gd name="T17" fmla="*/ 16 h 90"/>
                <a:gd name="T18" fmla="*/ 2 w 36"/>
                <a:gd name="T19" fmla="*/ 22 h 90"/>
                <a:gd name="T20" fmla="*/ 5 w 36"/>
                <a:gd name="T21" fmla="*/ 27 h 90"/>
                <a:gd name="T22" fmla="*/ 10 w 36"/>
                <a:gd name="T23" fmla="*/ 31 h 90"/>
                <a:gd name="T24" fmla="*/ 16 w 36"/>
                <a:gd name="T25" fmla="*/ 32 h 90"/>
                <a:gd name="T26" fmla="*/ 22 w 36"/>
                <a:gd name="T27" fmla="*/ 31 h 90"/>
                <a:gd name="T28" fmla="*/ 27 w 36"/>
                <a:gd name="T29" fmla="*/ 28 h 90"/>
                <a:gd name="T30" fmla="*/ 28 w 36"/>
                <a:gd name="T31" fmla="*/ 27 h 90"/>
                <a:gd name="T32" fmla="*/ 29 w 36"/>
                <a:gd name="T33" fmla="*/ 28 h 90"/>
                <a:gd name="T34" fmla="*/ 29 w 36"/>
                <a:gd name="T35" fmla="*/ 32 h 90"/>
                <a:gd name="T36" fmla="*/ 27 w 36"/>
                <a:gd name="T37" fmla="*/ 48 h 90"/>
                <a:gd name="T38" fmla="*/ 23 w 36"/>
                <a:gd name="T39" fmla="*/ 62 h 90"/>
                <a:gd name="T40" fmla="*/ 16 w 36"/>
                <a:gd name="T41" fmla="*/ 73 h 90"/>
                <a:gd name="T42" fmla="*/ 9 w 36"/>
                <a:gd name="T43" fmla="*/ 82 h 90"/>
                <a:gd name="T44" fmla="*/ 6 w 36"/>
                <a:gd name="T45" fmla="*/ 86 h 90"/>
                <a:gd name="T46" fmla="*/ 5 w 36"/>
                <a:gd name="T47" fmla="*/ 87 h 90"/>
                <a:gd name="T48" fmla="*/ 6 w 36"/>
                <a:gd name="T49" fmla="*/ 89 h 90"/>
                <a:gd name="T50" fmla="*/ 8 w 36"/>
                <a:gd name="T51" fmla="*/ 90 h 90"/>
                <a:gd name="T52" fmla="*/ 14 w 36"/>
                <a:gd name="T53" fmla="*/ 86 h 90"/>
                <a:gd name="T54" fmla="*/ 23 w 36"/>
                <a:gd name="T55" fmla="*/ 74 h 90"/>
                <a:gd name="T56" fmla="*/ 32 w 36"/>
                <a:gd name="T57" fmla="*/ 56 h 90"/>
                <a:gd name="T58" fmla="*/ 36 w 36"/>
                <a:gd name="T59" fmla="*/ 3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90">
                  <a:moveTo>
                    <a:pt x="36" y="32"/>
                  </a:moveTo>
                  <a:lnTo>
                    <a:pt x="34" y="18"/>
                  </a:lnTo>
                  <a:lnTo>
                    <a:pt x="30" y="8"/>
                  </a:lnTo>
                  <a:lnTo>
                    <a:pt x="24" y="2"/>
                  </a:lnTo>
                  <a:lnTo>
                    <a:pt x="16" y="0"/>
                  </a:lnTo>
                  <a:lnTo>
                    <a:pt x="10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5" y="27"/>
                  </a:lnTo>
                  <a:lnTo>
                    <a:pt x="10" y="31"/>
                  </a:lnTo>
                  <a:lnTo>
                    <a:pt x="16" y="32"/>
                  </a:lnTo>
                  <a:lnTo>
                    <a:pt x="22" y="31"/>
                  </a:lnTo>
                  <a:lnTo>
                    <a:pt x="27" y="28"/>
                  </a:lnTo>
                  <a:lnTo>
                    <a:pt x="28" y="27"/>
                  </a:lnTo>
                  <a:lnTo>
                    <a:pt x="29" y="28"/>
                  </a:lnTo>
                  <a:lnTo>
                    <a:pt x="29" y="32"/>
                  </a:lnTo>
                  <a:lnTo>
                    <a:pt x="27" y="48"/>
                  </a:lnTo>
                  <a:lnTo>
                    <a:pt x="23" y="62"/>
                  </a:lnTo>
                  <a:lnTo>
                    <a:pt x="16" y="73"/>
                  </a:lnTo>
                  <a:lnTo>
                    <a:pt x="9" y="82"/>
                  </a:lnTo>
                  <a:lnTo>
                    <a:pt x="6" y="86"/>
                  </a:lnTo>
                  <a:lnTo>
                    <a:pt x="5" y="87"/>
                  </a:lnTo>
                  <a:lnTo>
                    <a:pt x="6" y="89"/>
                  </a:lnTo>
                  <a:lnTo>
                    <a:pt x="8" y="90"/>
                  </a:lnTo>
                  <a:lnTo>
                    <a:pt x="14" y="86"/>
                  </a:lnTo>
                  <a:lnTo>
                    <a:pt x="23" y="74"/>
                  </a:lnTo>
                  <a:lnTo>
                    <a:pt x="32" y="56"/>
                  </a:lnTo>
                  <a:lnTo>
                    <a:pt x="36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1" name="Freeform 86"/>
            <p:cNvSpPr>
              <a:spLocks noChangeAspect="1"/>
            </p:cNvSpPr>
            <p:nvPr/>
          </p:nvSpPr>
          <p:spPr bwMode="auto">
            <a:xfrm>
              <a:off x="5759" y="278"/>
              <a:ext cx="150" cy="136"/>
            </a:xfrm>
            <a:custGeom>
              <a:avLst/>
              <a:gdLst>
                <a:gd name="T0" fmla="*/ 93 w 150"/>
                <a:gd name="T1" fmla="*/ 38 h 136"/>
                <a:gd name="T2" fmla="*/ 96 w 150"/>
                <a:gd name="T3" fmla="*/ 27 h 136"/>
                <a:gd name="T4" fmla="*/ 103 w 150"/>
                <a:gd name="T5" fmla="*/ 16 h 136"/>
                <a:gd name="T6" fmla="*/ 114 w 150"/>
                <a:gd name="T7" fmla="*/ 8 h 136"/>
                <a:gd name="T8" fmla="*/ 124 w 150"/>
                <a:gd name="T9" fmla="*/ 6 h 136"/>
                <a:gd name="T10" fmla="*/ 132 w 150"/>
                <a:gd name="T11" fmla="*/ 8 h 136"/>
                <a:gd name="T12" fmla="*/ 131 w 150"/>
                <a:gd name="T13" fmla="*/ 13 h 136"/>
                <a:gd name="T14" fmla="*/ 123 w 150"/>
                <a:gd name="T15" fmla="*/ 21 h 136"/>
                <a:gd name="T16" fmla="*/ 123 w 150"/>
                <a:gd name="T17" fmla="*/ 30 h 136"/>
                <a:gd name="T18" fmla="*/ 128 w 150"/>
                <a:gd name="T19" fmla="*/ 36 h 136"/>
                <a:gd name="T20" fmla="*/ 139 w 150"/>
                <a:gd name="T21" fmla="*/ 36 h 136"/>
                <a:gd name="T22" fmla="*/ 148 w 150"/>
                <a:gd name="T23" fmla="*/ 28 h 136"/>
                <a:gd name="T24" fmla="*/ 147 w 150"/>
                <a:gd name="T25" fmla="*/ 10 h 136"/>
                <a:gd name="T26" fmla="*/ 130 w 150"/>
                <a:gd name="T27" fmla="*/ 1 h 136"/>
                <a:gd name="T28" fmla="*/ 110 w 150"/>
                <a:gd name="T29" fmla="*/ 2 h 136"/>
                <a:gd name="T30" fmla="*/ 94 w 150"/>
                <a:gd name="T31" fmla="*/ 16 h 136"/>
                <a:gd name="T32" fmla="*/ 83 w 150"/>
                <a:gd name="T33" fmla="*/ 11 h 136"/>
                <a:gd name="T34" fmla="*/ 65 w 150"/>
                <a:gd name="T35" fmla="*/ 1 h 136"/>
                <a:gd name="T36" fmla="*/ 37 w 150"/>
                <a:gd name="T37" fmla="*/ 6 h 136"/>
                <a:gd name="T38" fmla="*/ 13 w 150"/>
                <a:gd name="T39" fmla="*/ 36 h 136"/>
                <a:gd name="T40" fmla="*/ 11 w 150"/>
                <a:gd name="T41" fmla="*/ 49 h 136"/>
                <a:gd name="T42" fmla="*/ 16 w 150"/>
                <a:gd name="T43" fmla="*/ 49 h 136"/>
                <a:gd name="T44" fmla="*/ 21 w 150"/>
                <a:gd name="T45" fmla="*/ 35 h 136"/>
                <a:gd name="T46" fmla="*/ 31 w 150"/>
                <a:gd name="T47" fmla="*/ 19 h 136"/>
                <a:gd name="T48" fmla="*/ 43 w 150"/>
                <a:gd name="T49" fmla="*/ 10 h 136"/>
                <a:gd name="T50" fmla="*/ 53 w 150"/>
                <a:gd name="T51" fmla="*/ 7 h 136"/>
                <a:gd name="T52" fmla="*/ 62 w 150"/>
                <a:gd name="T53" fmla="*/ 7 h 136"/>
                <a:gd name="T54" fmla="*/ 72 w 150"/>
                <a:gd name="T55" fmla="*/ 16 h 136"/>
                <a:gd name="T56" fmla="*/ 72 w 150"/>
                <a:gd name="T57" fmla="*/ 36 h 136"/>
                <a:gd name="T58" fmla="*/ 64 w 150"/>
                <a:gd name="T59" fmla="*/ 71 h 136"/>
                <a:gd name="T60" fmla="*/ 53 w 150"/>
                <a:gd name="T61" fmla="*/ 111 h 136"/>
                <a:gd name="T62" fmla="*/ 38 w 150"/>
                <a:gd name="T63" fmla="*/ 128 h 136"/>
                <a:gd name="T64" fmla="*/ 26 w 150"/>
                <a:gd name="T65" fmla="*/ 130 h 136"/>
                <a:gd name="T66" fmla="*/ 18 w 150"/>
                <a:gd name="T67" fmla="*/ 128 h 136"/>
                <a:gd name="T68" fmla="*/ 19 w 150"/>
                <a:gd name="T69" fmla="*/ 124 h 136"/>
                <a:gd name="T70" fmla="*/ 27 w 150"/>
                <a:gd name="T71" fmla="*/ 115 h 136"/>
                <a:gd name="T72" fmla="*/ 27 w 150"/>
                <a:gd name="T73" fmla="*/ 104 h 136"/>
                <a:gd name="T74" fmla="*/ 20 w 150"/>
                <a:gd name="T75" fmla="*/ 100 h 136"/>
                <a:gd name="T76" fmla="*/ 10 w 150"/>
                <a:gd name="T77" fmla="*/ 100 h 136"/>
                <a:gd name="T78" fmla="*/ 1 w 150"/>
                <a:gd name="T79" fmla="*/ 110 h 136"/>
                <a:gd name="T80" fmla="*/ 3 w 150"/>
                <a:gd name="T81" fmla="*/ 126 h 136"/>
                <a:gd name="T82" fmla="*/ 18 w 150"/>
                <a:gd name="T83" fmla="*/ 135 h 136"/>
                <a:gd name="T84" fmla="*/ 35 w 150"/>
                <a:gd name="T85" fmla="*/ 135 h 136"/>
                <a:gd name="T86" fmla="*/ 47 w 150"/>
                <a:gd name="T87" fmla="*/ 130 h 136"/>
                <a:gd name="T88" fmla="*/ 55 w 150"/>
                <a:gd name="T89" fmla="*/ 121 h 136"/>
                <a:gd name="T90" fmla="*/ 59 w 150"/>
                <a:gd name="T91" fmla="*/ 115 h 136"/>
                <a:gd name="T92" fmla="*/ 64 w 150"/>
                <a:gd name="T93" fmla="*/ 122 h 136"/>
                <a:gd name="T94" fmla="*/ 80 w 150"/>
                <a:gd name="T95" fmla="*/ 134 h 136"/>
                <a:gd name="T96" fmla="*/ 113 w 150"/>
                <a:gd name="T97" fmla="*/ 130 h 136"/>
                <a:gd name="T98" fmla="*/ 137 w 150"/>
                <a:gd name="T99" fmla="*/ 100 h 136"/>
                <a:gd name="T100" fmla="*/ 139 w 150"/>
                <a:gd name="T101" fmla="*/ 87 h 136"/>
                <a:gd name="T102" fmla="*/ 134 w 150"/>
                <a:gd name="T103" fmla="*/ 88 h 136"/>
                <a:gd name="T104" fmla="*/ 129 w 150"/>
                <a:gd name="T105" fmla="*/ 101 h 136"/>
                <a:gd name="T106" fmla="*/ 118 w 150"/>
                <a:gd name="T107" fmla="*/ 117 h 136"/>
                <a:gd name="T108" fmla="*/ 107 w 150"/>
                <a:gd name="T109" fmla="*/ 126 h 136"/>
                <a:gd name="T110" fmla="*/ 97 w 150"/>
                <a:gd name="T111" fmla="*/ 129 h 136"/>
                <a:gd name="T112" fmla="*/ 85 w 150"/>
                <a:gd name="T113" fmla="*/ 128 h 136"/>
                <a:gd name="T114" fmla="*/ 77 w 150"/>
                <a:gd name="T115" fmla="*/ 117 h 136"/>
                <a:gd name="T116" fmla="*/ 77 w 150"/>
                <a:gd name="T117" fmla="*/ 105 h 136"/>
                <a:gd name="T118" fmla="*/ 79 w 150"/>
                <a:gd name="T119" fmla="*/ 92 h 136"/>
                <a:gd name="T120" fmla="*/ 92 w 150"/>
                <a:gd name="T121" fmla="*/ 4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36">
                  <a:moveTo>
                    <a:pt x="92" y="42"/>
                  </a:moveTo>
                  <a:lnTo>
                    <a:pt x="93" y="38"/>
                  </a:lnTo>
                  <a:lnTo>
                    <a:pt x="94" y="33"/>
                  </a:lnTo>
                  <a:lnTo>
                    <a:pt x="96" y="27"/>
                  </a:lnTo>
                  <a:lnTo>
                    <a:pt x="99" y="21"/>
                  </a:lnTo>
                  <a:lnTo>
                    <a:pt x="103" y="16"/>
                  </a:lnTo>
                  <a:lnTo>
                    <a:pt x="108" y="11"/>
                  </a:lnTo>
                  <a:lnTo>
                    <a:pt x="114" y="8"/>
                  </a:lnTo>
                  <a:lnTo>
                    <a:pt x="121" y="6"/>
                  </a:lnTo>
                  <a:lnTo>
                    <a:pt x="124" y="6"/>
                  </a:lnTo>
                  <a:lnTo>
                    <a:pt x="127" y="7"/>
                  </a:lnTo>
                  <a:lnTo>
                    <a:pt x="132" y="8"/>
                  </a:lnTo>
                  <a:lnTo>
                    <a:pt x="137" y="10"/>
                  </a:lnTo>
                  <a:lnTo>
                    <a:pt x="131" y="13"/>
                  </a:lnTo>
                  <a:lnTo>
                    <a:pt x="126" y="16"/>
                  </a:lnTo>
                  <a:lnTo>
                    <a:pt x="123" y="21"/>
                  </a:lnTo>
                  <a:lnTo>
                    <a:pt x="122" y="27"/>
                  </a:lnTo>
                  <a:lnTo>
                    <a:pt x="123" y="30"/>
                  </a:lnTo>
                  <a:lnTo>
                    <a:pt x="125" y="34"/>
                  </a:lnTo>
                  <a:lnTo>
                    <a:pt x="128" y="36"/>
                  </a:lnTo>
                  <a:lnTo>
                    <a:pt x="134" y="37"/>
                  </a:lnTo>
                  <a:lnTo>
                    <a:pt x="139" y="36"/>
                  </a:lnTo>
                  <a:lnTo>
                    <a:pt x="144" y="33"/>
                  </a:lnTo>
                  <a:lnTo>
                    <a:pt x="148" y="28"/>
                  </a:lnTo>
                  <a:lnTo>
                    <a:pt x="150" y="20"/>
                  </a:lnTo>
                  <a:lnTo>
                    <a:pt x="147" y="10"/>
                  </a:lnTo>
                  <a:lnTo>
                    <a:pt x="140" y="4"/>
                  </a:lnTo>
                  <a:lnTo>
                    <a:pt x="130" y="1"/>
                  </a:lnTo>
                  <a:lnTo>
                    <a:pt x="122" y="0"/>
                  </a:lnTo>
                  <a:lnTo>
                    <a:pt x="110" y="2"/>
                  </a:lnTo>
                  <a:lnTo>
                    <a:pt x="101" y="9"/>
                  </a:lnTo>
                  <a:lnTo>
                    <a:pt x="94" y="16"/>
                  </a:lnTo>
                  <a:lnTo>
                    <a:pt x="90" y="23"/>
                  </a:lnTo>
                  <a:lnTo>
                    <a:pt x="83" y="11"/>
                  </a:lnTo>
                  <a:lnTo>
                    <a:pt x="74" y="4"/>
                  </a:lnTo>
                  <a:lnTo>
                    <a:pt x="65" y="1"/>
                  </a:lnTo>
                  <a:lnTo>
                    <a:pt x="58" y="0"/>
                  </a:lnTo>
                  <a:lnTo>
                    <a:pt x="37" y="6"/>
                  </a:lnTo>
                  <a:lnTo>
                    <a:pt x="22" y="20"/>
                  </a:lnTo>
                  <a:lnTo>
                    <a:pt x="13" y="36"/>
                  </a:lnTo>
                  <a:lnTo>
                    <a:pt x="9" y="46"/>
                  </a:lnTo>
                  <a:lnTo>
                    <a:pt x="11" y="49"/>
                  </a:lnTo>
                  <a:lnTo>
                    <a:pt x="13" y="49"/>
                  </a:lnTo>
                  <a:lnTo>
                    <a:pt x="16" y="49"/>
                  </a:lnTo>
                  <a:lnTo>
                    <a:pt x="17" y="46"/>
                  </a:lnTo>
                  <a:lnTo>
                    <a:pt x="21" y="35"/>
                  </a:lnTo>
                  <a:lnTo>
                    <a:pt x="26" y="26"/>
                  </a:lnTo>
                  <a:lnTo>
                    <a:pt x="31" y="19"/>
                  </a:lnTo>
                  <a:lnTo>
                    <a:pt x="37" y="14"/>
                  </a:lnTo>
                  <a:lnTo>
                    <a:pt x="43" y="10"/>
                  </a:lnTo>
                  <a:lnTo>
                    <a:pt x="48" y="8"/>
                  </a:lnTo>
                  <a:lnTo>
                    <a:pt x="53" y="7"/>
                  </a:lnTo>
                  <a:lnTo>
                    <a:pt x="57" y="6"/>
                  </a:lnTo>
                  <a:lnTo>
                    <a:pt x="62" y="7"/>
                  </a:lnTo>
                  <a:lnTo>
                    <a:pt x="67" y="10"/>
                  </a:lnTo>
                  <a:lnTo>
                    <a:pt x="72" y="16"/>
                  </a:lnTo>
                  <a:lnTo>
                    <a:pt x="73" y="27"/>
                  </a:lnTo>
                  <a:lnTo>
                    <a:pt x="72" y="36"/>
                  </a:lnTo>
                  <a:lnTo>
                    <a:pt x="69" y="50"/>
                  </a:lnTo>
                  <a:lnTo>
                    <a:pt x="64" y="71"/>
                  </a:lnTo>
                  <a:lnTo>
                    <a:pt x="57" y="98"/>
                  </a:lnTo>
                  <a:lnTo>
                    <a:pt x="53" y="111"/>
                  </a:lnTo>
                  <a:lnTo>
                    <a:pt x="46" y="121"/>
                  </a:lnTo>
                  <a:lnTo>
                    <a:pt x="38" y="128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3" y="129"/>
                  </a:lnTo>
                  <a:lnTo>
                    <a:pt x="18" y="128"/>
                  </a:lnTo>
                  <a:lnTo>
                    <a:pt x="14" y="126"/>
                  </a:lnTo>
                  <a:lnTo>
                    <a:pt x="19" y="124"/>
                  </a:lnTo>
                  <a:lnTo>
                    <a:pt x="23" y="120"/>
                  </a:lnTo>
                  <a:lnTo>
                    <a:pt x="27" y="115"/>
                  </a:lnTo>
                  <a:lnTo>
                    <a:pt x="28" y="109"/>
                  </a:lnTo>
                  <a:lnTo>
                    <a:pt x="27" y="104"/>
                  </a:lnTo>
                  <a:lnTo>
                    <a:pt x="24" y="101"/>
                  </a:lnTo>
                  <a:lnTo>
                    <a:pt x="20" y="100"/>
                  </a:lnTo>
                  <a:lnTo>
                    <a:pt x="17" y="99"/>
                  </a:lnTo>
                  <a:lnTo>
                    <a:pt x="10" y="100"/>
                  </a:lnTo>
                  <a:lnTo>
                    <a:pt x="5" y="104"/>
                  </a:lnTo>
                  <a:lnTo>
                    <a:pt x="1" y="110"/>
                  </a:lnTo>
                  <a:lnTo>
                    <a:pt x="0" y="117"/>
                  </a:lnTo>
                  <a:lnTo>
                    <a:pt x="3" y="126"/>
                  </a:lnTo>
                  <a:lnTo>
                    <a:pt x="9" y="132"/>
                  </a:lnTo>
                  <a:lnTo>
                    <a:pt x="18" y="135"/>
                  </a:lnTo>
                  <a:lnTo>
                    <a:pt x="28" y="136"/>
                  </a:lnTo>
                  <a:lnTo>
                    <a:pt x="35" y="135"/>
                  </a:lnTo>
                  <a:lnTo>
                    <a:pt x="41" y="133"/>
                  </a:lnTo>
                  <a:lnTo>
                    <a:pt x="47" y="130"/>
                  </a:lnTo>
                  <a:lnTo>
                    <a:pt x="51" y="126"/>
                  </a:lnTo>
                  <a:lnTo>
                    <a:pt x="55" y="121"/>
                  </a:lnTo>
                  <a:lnTo>
                    <a:pt x="57" y="118"/>
                  </a:lnTo>
                  <a:lnTo>
                    <a:pt x="59" y="115"/>
                  </a:lnTo>
                  <a:lnTo>
                    <a:pt x="60" y="114"/>
                  </a:lnTo>
                  <a:lnTo>
                    <a:pt x="64" y="122"/>
                  </a:lnTo>
                  <a:lnTo>
                    <a:pt x="71" y="129"/>
                  </a:lnTo>
                  <a:lnTo>
                    <a:pt x="80" y="134"/>
                  </a:lnTo>
                  <a:lnTo>
                    <a:pt x="92" y="136"/>
                  </a:lnTo>
                  <a:lnTo>
                    <a:pt x="113" y="130"/>
                  </a:lnTo>
                  <a:lnTo>
                    <a:pt x="128" y="116"/>
                  </a:lnTo>
                  <a:lnTo>
                    <a:pt x="137" y="100"/>
                  </a:lnTo>
                  <a:lnTo>
                    <a:pt x="140" y="90"/>
                  </a:lnTo>
                  <a:lnTo>
                    <a:pt x="139" y="87"/>
                  </a:lnTo>
                  <a:lnTo>
                    <a:pt x="137" y="87"/>
                  </a:lnTo>
                  <a:lnTo>
                    <a:pt x="134" y="88"/>
                  </a:lnTo>
                  <a:lnTo>
                    <a:pt x="133" y="90"/>
                  </a:lnTo>
                  <a:lnTo>
                    <a:pt x="129" y="101"/>
                  </a:lnTo>
                  <a:lnTo>
                    <a:pt x="124" y="110"/>
                  </a:lnTo>
                  <a:lnTo>
                    <a:pt x="118" y="117"/>
                  </a:lnTo>
                  <a:lnTo>
                    <a:pt x="113" y="122"/>
                  </a:lnTo>
                  <a:lnTo>
                    <a:pt x="107" y="126"/>
                  </a:lnTo>
                  <a:lnTo>
                    <a:pt x="102" y="128"/>
                  </a:lnTo>
                  <a:lnTo>
                    <a:pt x="97" y="129"/>
                  </a:lnTo>
                  <a:lnTo>
                    <a:pt x="93" y="130"/>
                  </a:lnTo>
                  <a:lnTo>
                    <a:pt x="85" y="128"/>
                  </a:lnTo>
                  <a:lnTo>
                    <a:pt x="80" y="124"/>
                  </a:lnTo>
                  <a:lnTo>
                    <a:pt x="77" y="117"/>
                  </a:lnTo>
                  <a:lnTo>
                    <a:pt x="76" y="110"/>
                  </a:lnTo>
                  <a:lnTo>
                    <a:pt x="77" y="105"/>
                  </a:lnTo>
                  <a:lnTo>
                    <a:pt x="78" y="99"/>
                  </a:lnTo>
                  <a:lnTo>
                    <a:pt x="79" y="92"/>
                  </a:lnTo>
                  <a:lnTo>
                    <a:pt x="81" y="83"/>
                  </a:lnTo>
                  <a:lnTo>
                    <a:pt x="92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2" name="Freeform 87"/>
            <p:cNvSpPr>
              <a:spLocks noChangeAspect="1"/>
            </p:cNvSpPr>
            <p:nvPr/>
          </p:nvSpPr>
          <p:spPr bwMode="auto">
            <a:xfrm>
              <a:off x="5941" y="358"/>
              <a:ext cx="85" cy="91"/>
            </a:xfrm>
            <a:custGeom>
              <a:avLst/>
              <a:gdLst>
                <a:gd name="T0" fmla="*/ 61 w 85"/>
                <a:gd name="T1" fmla="*/ 41 h 91"/>
                <a:gd name="T2" fmla="*/ 75 w 85"/>
                <a:gd name="T3" fmla="*/ 35 h 91"/>
                <a:gd name="T4" fmla="*/ 84 w 85"/>
                <a:gd name="T5" fmla="*/ 30 h 91"/>
                <a:gd name="T6" fmla="*/ 84 w 85"/>
                <a:gd name="T7" fmla="*/ 22 h 91"/>
                <a:gd name="T8" fmla="*/ 77 w 85"/>
                <a:gd name="T9" fmla="*/ 20 h 91"/>
                <a:gd name="T10" fmla="*/ 46 w 85"/>
                <a:gd name="T11" fmla="*/ 41 h 91"/>
                <a:gd name="T12" fmla="*/ 49 w 85"/>
                <a:gd name="T13" fmla="*/ 6 h 91"/>
                <a:gd name="T14" fmla="*/ 46 w 85"/>
                <a:gd name="T15" fmla="*/ 1 h 91"/>
                <a:gd name="T16" fmla="*/ 39 w 85"/>
                <a:gd name="T17" fmla="*/ 2 h 91"/>
                <a:gd name="T18" fmla="*/ 37 w 85"/>
                <a:gd name="T19" fmla="*/ 12 h 91"/>
                <a:gd name="T20" fmla="*/ 38 w 85"/>
                <a:gd name="T21" fmla="*/ 22 h 91"/>
                <a:gd name="T22" fmla="*/ 39 w 85"/>
                <a:gd name="T23" fmla="*/ 35 h 91"/>
                <a:gd name="T24" fmla="*/ 11 w 85"/>
                <a:gd name="T25" fmla="*/ 21 h 91"/>
                <a:gd name="T26" fmla="*/ 6 w 85"/>
                <a:gd name="T27" fmla="*/ 20 h 91"/>
                <a:gd name="T28" fmla="*/ 0 w 85"/>
                <a:gd name="T29" fmla="*/ 26 h 91"/>
                <a:gd name="T30" fmla="*/ 4 w 85"/>
                <a:gd name="T31" fmla="*/ 32 h 91"/>
                <a:gd name="T32" fmla="*/ 25 w 85"/>
                <a:gd name="T33" fmla="*/ 51 h 91"/>
                <a:gd name="T34" fmla="*/ 10 w 85"/>
                <a:gd name="T35" fmla="*/ 57 h 91"/>
                <a:gd name="T36" fmla="*/ 1 w 85"/>
                <a:gd name="T37" fmla="*/ 61 h 91"/>
                <a:gd name="T38" fmla="*/ 2 w 85"/>
                <a:gd name="T39" fmla="*/ 70 h 91"/>
                <a:gd name="T40" fmla="*/ 8 w 85"/>
                <a:gd name="T41" fmla="*/ 72 h 91"/>
                <a:gd name="T42" fmla="*/ 40 w 85"/>
                <a:gd name="T43" fmla="*/ 51 h 91"/>
                <a:gd name="T44" fmla="*/ 39 w 85"/>
                <a:gd name="T45" fmla="*/ 90 h 91"/>
                <a:gd name="T46" fmla="*/ 47 w 85"/>
                <a:gd name="T47" fmla="*/ 90 h 91"/>
                <a:gd name="T48" fmla="*/ 49 w 85"/>
                <a:gd name="T49" fmla="*/ 80 h 91"/>
                <a:gd name="T50" fmla="*/ 48 w 85"/>
                <a:gd name="T51" fmla="*/ 70 h 91"/>
                <a:gd name="T52" fmla="*/ 46 w 85"/>
                <a:gd name="T53" fmla="*/ 56 h 91"/>
                <a:gd name="T54" fmla="*/ 71 w 85"/>
                <a:gd name="T55" fmla="*/ 68 h 91"/>
                <a:gd name="T56" fmla="*/ 76 w 85"/>
                <a:gd name="T57" fmla="*/ 72 h 91"/>
                <a:gd name="T58" fmla="*/ 79 w 85"/>
                <a:gd name="T59" fmla="*/ 72 h 91"/>
                <a:gd name="T60" fmla="*/ 85 w 85"/>
                <a:gd name="T61" fmla="*/ 65 h 91"/>
                <a:gd name="T62" fmla="*/ 81 w 85"/>
                <a:gd name="T63" fmla="*/ 5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5" h="91">
                  <a:moveTo>
                    <a:pt x="49" y="46"/>
                  </a:moveTo>
                  <a:lnTo>
                    <a:pt x="61" y="41"/>
                  </a:lnTo>
                  <a:lnTo>
                    <a:pt x="69" y="37"/>
                  </a:lnTo>
                  <a:lnTo>
                    <a:pt x="75" y="35"/>
                  </a:lnTo>
                  <a:lnTo>
                    <a:pt x="79" y="33"/>
                  </a:lnTo>
                  <a:lnTo>
                    <a:pt x="84" y="30"/>
                  </a:lnTo>
                  <a:lnTo>
                    <a:pt x="85" y="26"/>
                  </a:lnTo>
                  <a:lnTo>
                    <a:pt x="84" y="22"/>
                  </a:lnTo>
                  <a:lnTo>
                    <a:pt x="79" y="20"/>
                  </a:lnTo>
                  <a:lnTo>
                    <a:pt x="77" y="20"/>
                  </a:lnTo>
                  <a:lnTo>
                    <a:pt x="74" y="21"/>
                  </a:lnTo>
                  <a:lnTo>
                    <a:pt x="46" y="41"/>
                  </a:lnTo>
                  <a:lnTo>
                    <a:pt x="49" y="9"/>
                  </a:lnTo>
                  <a:lnTo>
                    <a:pt x="49" y="6"/>
                  </a:lnTo>
                  <a:lnTo>
                    <a:pt x="48" y="3"/>
                  </a:lnTo>
                  <a:lnTo>
                    <a:pt x="46" y="1"/>
                  </a:lnTo>
                  <a:lnTo>
                    <a:pt x="43" y="0"/>
                  </a:lnTo>
                  <a:lnTo>
                    <a:pt x="39" y="2"/>
                  </a:lnTo>
                  <a:lnTo>
                    <a:pt x="36" y="7"/>
                  </a:lnTo>
                  <a:lnTo>
                    <a:pt x="37" y="12"/>
                  </a:lnTo>
                  <a:lnTo>
                    <a:pt x="37" y="17"/>
                  </a:lnTo>
                  <a:lnTo>
                    <a:pt x="38" y="22"/>
                  </a:lnTo>
                  <a:lnTo>
                    <a:pt x="38" y="28"/>
                  </a:lnTo>
                  <a:lnTo>
                    <a:pt x="39" y="35"/>
                  </a:lnTo>
                  <a:lnTo>
                    <a:pt x="40" y="41"/>
                  </a:lnTo>
                  <a:lnTo>
                    <a:pt x="11" y="21"/>
                  </a:lnTo>
                  <a:lnTo>
                    <a:pt x="9" y="20"/>
                  </a:lnTo>
                  <a:lnTo>
                    <a:pt x="6" y="20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1" y="31"/>
                  </a:lnTo>
                  <a:lnTo>
                    <a:pt x="4" y="32"/>
                  </a:lnTo>
                  <a:lnTo>
                    <a:pt x="36" y="46"/>
                  </a:lnTo>
                  <a:lnTo>
                    <a:pt x="25" y="51"/>
                  </a:lnTo>
                  <a:lnTo>
                    <a:pt x="17" y="54"/>
                  </a:lnTo>
                  <a:lnTo>
                    <a:pt x="10" y="57"/>
                  </a:lnTo>
                  <a:lnTo>
                    <a:pt x="6" y="59"/>
                  </a:lnTo>
                  <a:lnTo>
                    <a:pt x="1" y="61"/>
                  </a:lnTo>
                  <a:lnTo>
                    <a:pt x="0" y="65"/>
                  </a:lnTo>
                  <a:lnTo>
                    <a:pt x="2" y="70"/>
                  </a:lnTo>
                  <a:lnTo>
                    <a:pt x="6" y="72"/>
                  </a:lnTo>
                  <a:lnTo>
                    <a:pt x="8" y="72"/>
                  </a:lnTo>
                  <a:lnTo>
                    <a:pt x="11" y="70"/>
                  </a:lnTo>
                  <a:lnTo>
                    <a:pt x="40" y="51"/>
                  </a:lnTo>
                  <a:lnTo>
                    <a:pt x="36" y="85"/>
                  </a:lnTo>
                  <a:lnTo>
                    <a:pt x="39" y="90"/>
                  </a:lnTo>
                  <a:lnTo>
                    <a:pt x="43" y="91"/>
                  </a:lnTo>
                  <a:lnTo>
                    <a:pt x="47" y="90"/>
                  </a:lnTo>
                  <a:lnTo>
                    <a:pt x="49" y="85"/>
                  </a:lnTo>
                  <a:lnTo>
                    <a:pt x="49" y="80"/>
                  </a:lnTo>
                  <a:lnTo>
                    <a:pt x="48" y="75"/>
                  </a:lnTo>
                  <a:lnTo>
                    <a:pt x="48" y="70"/>
                  </a:lnTo>
                  <a:lnTo>
                    <a:pt x="47" y="63"/>
                  </a:lnTo>
                  <a:lnTo>
                    <a:pt x="46" y="56"/>
                  </a:lnTo>
                  <a:lnTo>
                    <a:pt x="46" y="51"/>
                  </a:lnTo>
                  <a:lnTo>
                    <a:pt x="71" y="68"/>
                  </a:lnTo>
                  <a:lnTo>
                    <a:pt x="74" y="70"/>
                  </a:lnTo>
                  <a:lnTo>
                    <a:pt x="76" y="72"/>
                  </a:lnTo>
                  <a:lnTo>
                    <a:pt x="78" y="72"/>
                  </a:lnTo>
                  <a:lnTo>
                    <a:pt x="79" y="72"/>
                  </a:lnTo>
                  <a:lnTo>
                    <a:pt x="84" y="70"/>
                  </a:lnTo>
                  <a:lnTo>
                    <a:pt x="85" y="65"/>
                  </a:lnTo>
                  <a:lnTo>
                    <a:pt x="84" y="61"/>
                  </a:lnTo>
                  <a:lnTo>
                    <a:pt x="81" y="59"/>
                  </a:lnTo>
                  <a:lnTo>
                    <a:pt x="49" y="4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3" name="Freeform 88"/>
            <p:cNvSpPr>
              <a:spLocks noChangeAspect="1"/>
            </p:cNvSpPr>
            <p:nvPr/>
          </p:nvSpPr>
          <p:spPr bwMode="auto">
            <a:xfrm>
              <a:off x="6078" y="185"/>
              <a:ext cx="69" cy="301"/>
            </a:xfrm>
            <a:custGeom>
              <a:avLst/>
              <a:gdLst>
                <a:gd name="T0" fmla="*/ 69 w 69"/>
                <a:gd name="T1" fmla="*/ 151 h 301"/>
                <a:gd name="T2" fmla="*/ 69 w 69"/>
                <a:gd name="T3" fmla="*/ 131 h 301"/>
                <a:gd name="T4" fmla="*/ 66 w 69"/>
                <a:gd name="T5" fmla="*/ 108 h 301"/>
                <a:gd name="T6" fmla="*/ 60 w 69"/>
                <a:gd name="T7" fmla="*/ 82 h 301"/>
                <a:gd name="T8" fmla="*/ 50 w 69"/>
                <a:gd name="T9" fmla="*/ 57 h 301"/>
                <a:gd name="T10" fmla="*/ 35 w 69"/>
                <a:gd name="T11" fmla="*/ 32 h 301"/>
                <a:gd name="T12" fmla="*/ 20 w 69"/>
                <a:gd name="T13" fmla="*/ 14 h 301"/>
                <a:gd name="T14" fmla="*/ 9 w 69"/>
                <a:gd name="T15" fmla="*/ 3 h 301"/>
                <a:gd name="T16" fmla="*/ 3 w 69"/>
                <a:gd name="T17" fmla="*/ 0 h 301"/>
                <a:gd name="T18" fmla="*/ 0 w 69"/>
                <a:gd name="T19" fmla="*/ 1 h 301"/>
                <a:gd name="T20" fmla="*/ 0 w 69"/>
                <a:gd name="T21" fmla="*/ 3 h 301"/>
                <a:gd name="T22" fmla="*/ 0 w 69"/>
                <a:gd name="T23" fmla="*/ 3 h 301"/>
                <a:gd name="T24" fmla="*/ 0 w 69"/>
                <a:gd name="T25" fmla="*/ 5 h 301"/>
                <a:gd name="T26" fmla="*/ 2 w 69"/>
                <a:gd name="T27" fmla="*/ 7 h 301"/>
                <a:gd name="T28" fmla="*/ 5 w 69"/>
                <a:gd name="T29" fmla="*/ 10 h 301"/>
                <a:gd name="T30" fmla="*/ 25 w 69"/>
                <a:gd name="T31" fmla="*/ 36 h 301"/>
                <a:gd name="T32" fmla="*/ 40 w 69"/>
                <a:gd name="T33" fmla="*/ 68 h 301"/>
                <a:gd name="T34" fmla="*/ 49 w 69"/>
                <a:gd name="T35" fmla="*/ 106 h 301"/>
                <a:gd name="T36" fmla="*/ 52 w 69"/>
                <a:gd name="T37" fmla="*/ 151 h 301"/>
                <a:gd name="T38" fmla="*/ 50 w 69"/>
                <a:gd name="T39" fmla="*/ 189 h 301"/>
                <a:gd name="T40" fmla="*/ 42 w 69"/>
                <a:gd name="T41" fmla="*/ 227 h 301"/>
                <a:gd name="T42" fmla="*/ 27 w 69"/>
                <a:gd name="T43" fmla="*/ 262 h 301"/>
                <a:gd name="T44" fmla="*/ 4 w 69"/>
                <a:gd name="T45" fmla="*/ 293 h 301"/>
                <a:gd name="T46" fmla="*/ 0 w 69"/>
                <a:gd name="T47" fmla="*/ 297 h 301"/>
                <a:gd name="T48" fmla="*/ 0 w 69"/>
                <a:gd name="T49" fmla="*/ 298 h 301"/>
                <a:gd name="T50" fmla="*/ 0 w 69"/>
                <a:gd name="T51" fmla="*/ 301 h 301"/>
                <a:gd name="T52" fmla="*/ 3 w 69"/>
                <a:gd name="T53" fmla="*/ 301 h 301"/>
                <a:gd name="T54" fmla="*/ 9 w 69"/>
                <a:gd name="T55" fmla="*/ 298 h 301"/>
                <a:gd name="T56" fmla="*/ 21 w 69"/>
                <a:gd name="T57" fmla="*/ 286 h 301"/>
                <a:gd name="T58" fmla="*/ 36 w 69"/>
                <a:gd name="T59" fmla="*/ 268 h 301"/>
                <a:gd name="T60" fmla="*/ 50 w 69"/>
                <a:gd name="T61" fmla="*/ 243 h 301"/>
                <a:gd name="T62" fmla="*/ 60 w 69"/>
                <a:gd name="T63" fmla="*/ 218 h 301"/>
                <a:gd name="T64" fmla="*/ 66 w 69"/>
                <a:gd name="T65" fmla="*/ 194 h 301"/>
                <a:gd name="T66" fmla="*/ 69 w 69"/>
                <a:gd name="T67" fmla="*/ 171 h 301"/>
                <a:gd name="T68" fmla="*/ 69 w 69"/>
                <a:gd name="T69" fmla="*/ 15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301">
                  <a:moveTo>
                    <a:pt x="69" y="151"/>
                  </a:moveTo>
                  <a:lnTo>
                    <a:pt x="69" y="131"/>
                  </a:lnTo>
                  <a:lnTo>
                    <a:pt x="66" y="108"/>
                  </a:lnTo>
                  <a:lnTo>
                    <a:pt x="60" y="82"/>
                  </a:lnTo>
                  <a:lnTo>
                    <a:pt x="50" y="57"/>
                  </a:lnTo>
                  <a:lnTo>
                    <a:pt x="35" y="32"/>
                  </a:lnTo>
                  <a:lnTo>
                    <a:pt x="20" y="14"/>
                  </a:lnTo>
                  <a:lnTo>
                    <a:pt x="9" y="3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5" y="10"/>
                  </a:lnTo>
                  <a:lnTo>
                    <a:pt x="25" y="36"/>
                  </a:lnTo>
                  <a:lnTo>
                    <a:pt x="40" y="68"/>
                  </a:lnTo>
                  <a:lnTo>
                    <a:pt x="49" y="106"/>
                  </a:lnTo>
                  <a:lnTo>
                    <a:pt x="52" y="151"/>
                  </a:lnTo>
                  <a:lnTo>
                    <a:pt x="50" y="189"/>
                  </a:lnTo>
                  <a:lnTo>
                    <a:pt x="42" y="227"/>
                  </a:lnTo>
                  <a:lnTo>
                    <a:pt x="27" y="262"/>
                  </a:lnTo>
                  <a:lnTo>
                    <a:pt x="4" y="293"/>
                  </a:lnTo>
                  <a:lnTo>
                    <a:pt x="0" y="297"/>
                  </a:lnTo>
                  <a:lnTo>
                    <a:pt x="0" y="298"/>
                  </a:lnTo>
                  <a:lnTo>
                    <a:pt x="0" y="301"/>
                  </a:lnTo>
                  <a:lnTo>
                    <a:pt x="3" y="301"/>
                  </a:lnTo>
                  <a:lnTo>
                    <a:pt x="9" y="298"/>
                  </a:lnTo>
                  <a:lnTo>
                    <a:pt x="21" y="286"/>
                  </a:lnTo>
                  <a:lnTo>
                    <a:pt x="36" y="268"/>
                  </a:lnTo>
                  <a:lnTo>
                    <a:pt x="50" y="243"/>
                  </a:lnTo>
                  <a:lnTo>
                    <a:pt x="60" y="218"/>
                  </a:lnTo>
                  <a:lnTo>
                    <a:pt x="66" y="194"/>
                  </a:lnTo>
                  <a:lnTo>
                    <a:pt x="69" y="171"/>
                  </a:lnTo>
                  <a:lnTo>
                    <a:pt x="69" y="1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4" name="Freeform 89"/>
            <p:cNvSpPr>
              <a:spLocks noChangeAspect="1" noEditPoints="1"/>
            </p:cNvSpPr>
            <p:nvPr/>
          </p:nvSpPr>
          <p:spPr bwMode="auto">
            <a:xfrm>
              <a:off x="6190" y="202"/>
              <a:ext cx="143" cy="212"/>
            </a:xfrm>
            <a:custGeom>
              <a:avLst/>
              <a:gdLst>
                <a:gd name="T0" fmla="*/ 142 w 143"/>
                <a:gd name="T1" fmla="*/ 1 h 212"/>
                <a:gd name="T2" fmla="*/ 132 w 143"/>
                <a:gd name="T3" fmla="*/ 0 h 212"/>
                <a:gd name="T4" fmla="*/ 108 w 143"/>
                <a:gd name="T5" fmla="*/ 2 h 212"/>
                <a:gd name="T6" fmla="*/ 98 w 143"/>
                <a:gd name="T7" fmla="*/ 5 h 212"/>
                <a:gd name="T8" fmla="*/ 98 w 143"/>
                <a:gd name="T9" fmla="*/ 12 h 212"/>
                <a:gd name="T10" fmla="*/ 112 w 143"/>
                <a:gd name="T11" fmla="*/ 13 h 212"/>
                <a:gd name="T12" fmla="*/ 118 w 143"/>
                <a:gd name="T13" fmla="*/ 16 h 212"/>
                <a:gd name="T14" fmla="*/ 118 w 143"/>
                <a:gd name="T15" fmla="*/ 24 h 212"/>
                <a:gd name="T16" fmla="*/ 95 w 143"/>
                <a:gd name="T17" fmla="*/ 87 h 212"/>
                <a:gd name="T18" fmla="*/ 81 w 143"/>
                <a:gd name="T19" fmla="*/ 77 h 212"/>
                <a:gd name="T20" fmla="*/ 59 w 143"/>
                <a:gd name="T21" fmla="*/ 78 h 212"/>
                <a:gd name="T22" fmla="*/ 34 w 143"/>
                <a:gd name="T23" fmla="*/ 92 h 212"/>
                <a:gd name="T24" fmla="*/ 13 w 143"/>
                <a:gd name="T25" fmla="*/ 117 h 212"/>
                <a:gd name="T26" fmla="*/ 1 w 143"/>
                <a:gd name="T27" fmla="*/ 148 h 212"/>
                <a:gd name="T28" fmla="*/ 3 w 143"/>
                <a:gd name="T29" fmla="*/ 184 h 212"/>
                <a:gd name="T30" fmla="*/ 23 w 143"/>
                <a:gd name="T31" fmla="*/ 209 h 212"/>
                <a:gd name="T32" fmla="*/ 46 w 143"/>
                <a:gd name="T33" fmla="*/ 212 h 212"/>
                <a:gd name="T34" fmla="*/ 66 w 143"/>
                <a:gd name="T35" fmla="*/ 202 h 212"/>
                <a:gd name="T36" fmla="*/ 82 w 143"/>
                <a:gd name="T37" fmla="*/ 199 h 212"/>
                <a:gd name="T38" fmla="*/ 96 w 143"/>
                <a:gd name="T39" fmla="*/ 211 h 212"/>
                <a:gd name="T40" fmla="*/ 113 w 143"/>
                <a:gd name="T41" fmla="*/ 211 h 212"/>
                <a:gd name="T42" fmla="*/ 124 w 143"/>
                <a:gd name="T43" fmla="*/ 203 h 212"/>
                <a:gd name="T44" fmla="*/ 132 w 143"/>
                <a:gd name="T45" fmla="*/ 187 h 212"/>
                <a:gd name="T46" fmla="*/ 137 w 143"/>
                <a:gd name="T47" fmla="*/ 169 h 212"/>
                <a:gd name="T48" fmla="*/ 136 w 143"/>
                <a:gd name="T49" fmla="*/ 163 h 212"/>
                <a:gd name="T50" fmla="*/ 131 w 143"/>
                <a:gd name="T51" fmla="*/ 164 h 212"/>
                <a:gd name="T52" fmla="*/ 126 w 143"/>
                <a:gd name="T53" fmla="*/ 182 h 212"/>
                <a:gd name="T54" fmla="*/ 115 w 143"/>
                <a:gd name="T55" fmla="*/ 203 h 212"/>
                <a:gd name="T56" fmla="*/ 102 w 143"/>
                <a:gd name="T57" fmla="*/ 204 h 212"/>
                <a:gd name="T58" fmla="*/ 98 w 143"/>
                <a:gd name="T59" fmla="*/ 197 h 212"/>
                <a:gd name="T60" fmla="*/ 98 w 143"/>
                <a:gd name="T61" fmla="*/ 184 h 212"/>
                <a:gd name="T62" fmla="*/ 143 w 143"/>
                <a:gd name="T63" fmla="*/ 3 h 212"/>
                <a:gd name="T64" fmla="*/ 79 w 143"/>
                <a:gd name="T65" fmla="*/ 177 h 212"/>
                <a:gd name="T66" fmla="*/ 77 w 143"/>
                <a:gd name="T67" fmla="*/ 181 h 212"/>
                <a:gd name="T68" fmla="*/ 64 w 143"/>
                <a:gd name="T69" fmla="*/ 195 h 212"/>
                <a:gd name="T70" fmla="*/ 47 w 143"/>
                <a:gd name="T71" fmla="*/ 205 h 212"/>
                <a:gd name="T72" fmla="*/ 31 w 143"/>
                <a:gd name="T73" fmla="*/ 203 h 212"/>
                <a:gd name="T74" fmla="*/ 22 w 143"/>
                <a:gd name="T75" fmla="*/ 187 h 212"/>
                <a:gd name="T76" fmla="*/ 23 w 143"/>
                <a:gd name="T77" fmla="*/ 163 h 212"/>
                <a:gd name="T78" fmla="*/ 32 w 143"/>
                <a:gd name="T79" fmla="*/ 125 h 212"/>
                <a:gd name="T80" fmla="*/ 45 w 143"/>
                <a:gd name="T81" fmla="*/ 99 h 212"/>
                <a:gd name="T82" fmla="*/ 63 w 143"/>
                <a:gd name="T83" fmla="*/ 84 h 212"/>
                <a:gd name="T84" fmla="*/ 79 w 143"/>
                <a:gd name="T85" fmla="*/ 83 h 212"/>
                <a:gd name="T86" fmla="*/ 88 w 143"/>
                <a:gd name="T87" fmla="*/ 90 h 212"/>
                <a:gd name="T88" fmla="*/ 94 w 143"/>
                <a:gd name="T89" fmla="*/ 100 h 212"/>
                <a:gd name="T90" fmla="*/ 96 w 143"/>
                <a:gd name="T91" fmla="*/ 107 h 212"/>
                <a:gd name="T92" fmla="*/ 95 w 143"/>
                <a:gd name="T93" fmla="*/ 11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3" h="212">
                  <a:moveTo>
                    <a:pt x="143" y="3"/>
                  </a:moveTo>
                  <a:lnTo>
                    <a:pt x="142" y="1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20" y="1"/>
                  </a:lnTo>
                  <a:lnTo>
                    <a:pt x="108" y="2"/>
                  </a:lnTo>
                  <a:lnTo>
                    <a:pt x="101" y="3"/>
                  </a:lnTo>
                  <a:lnTo>
                    <a:pt x="98" y="5"/>
                  </a:lnTo>
                  <a:lnTo>
                    <a:pt x="97" y="9"/>
                  </a:lnTo>
                  <a:lnTo>
                    <a:pt x="98" y="12"/>
                  </a:lnTo>
                  <a:lnTo>
                    <a:pt x="104" y="12"/>
                  </a:lnTo>
                  <a:lnTo>
                    <a:pt x="112" y="13"/>
                  </a:lnTo>
                  <a:lnTo>
                    <a:pt x="117" y="14"/>
                  </a:lnTo>
                  <a:lnTo>
                    <a:pt x="118" y="16"/>
                  </a:lnTo>
                  <a:lnTo>
                    <a:pt x="119" y="18"/>
                  </a:lnTo>
                  <a:lnTo>
                    <a:pt x="118" y="24"/>
                  </a:lnTo>
                  <a:lnTo>
                    <a:pt x="100" y="95"/>
                  </a:lnTo>
                  <a:lnTo>
                    <a:pt x="95" y="87"/>
                  </a:lnTo>
                  <a:lnTo>
                    <a:pt x="89" y="81"/>
                  </a:lnTo>
                  <a:lnTo>
                    <a:pt x="81" y="77"/>
                  </a:lnTo>
                  <a:lnTo>
                    <a:pt x="72" y="76"/>
                  </a:lnTo>
                  <a:lnTo>
                    <a:pt x="59" y="78"/>
                  </a:lnTo>
                  <a:lnTo>
                    <a:pt x="46" y="83"/>
                  </a:lnTo>
                  <a:lnTo>
                    <a:pt x="34" y="92"/>
                  </a:lnTo>
                  <a:lnTo>
                    <a:pt x="23" y="103"/>
                  </a:lnTo>
                  <a:lnTo>
                    <a:pt x="13" y="117"/>
                  </a:lnTo>
                  <a:lnTo>
                    <a:pt x="6" y="132"/>
                  </a:lnTo>
                  <a:lnTo>
                    <a:pt x="1" y="148"/>
                  </a:lnTo>
                  <a:lnTo>
                    <a:pt x="0" y="164"/>
                  </a:lnTo>
                  <a:lnTo>
                    <a:pt x="3" y="184"/>
                  </a:lnTo>
                  <a:lnTo>
                    <a:pt x="11" y="199"/>
                  </a:lnTo>
                  <a:lnTo>
                    <a:pt x="23" y="209"/>
                  </a:lnTo>
                  <a:lnTo>
                    <a:pt x="40" y="212"/>
                  </a:lnTo>
                  <a:lnTo>
                    <a:pt x="46" y="212"/>
                  </a:lnTo>
                  <a:lnTo>
                    <a:pt x="55" y="209"/>
                  </a:lnTo>
                  <a:lnTo>
                    <a:pt x="66" y="202"/>
                  </a:lnTo>
                  <a:lnTo>
                    <a:pt x="79" y="190"/>
                  </a:lnTo>
                  <a:lnTo>
                    <a:pt x="82" y="199"/>
                  </a:lnTo>
                  <a:lnTo>
                    <a:pt x="88" y="206"/>
                  </a:lnTo>
                  <a:lnTo>
                    <a:pt x="96" y="211"/>
                  </a:lnTo>
                  <a:lnTo>
                    <a:pt x="106" y="212"/>
                  </a:lnTo>
                  <a:lnTo>
                    <a:pt x="113" y="211"/>
                  </a:lnTo>
                  <a:lnTo>
                    <a:pt x="119" y="208"/>
                  </a:lnTo>
                  <a:lnTo>
                    <a:pt x="124" y="203"/>
                  </a:lnTo>
                  <a:lnTo>
                    <a:pt x="128" y="196"/>
                  </a:lnTo>
                  <a:lnTo>
                    <a:pt x="132" y="187"/>
                  </a:lnTo>
                  <a:lnTo>
                    <a:pt x="135" y="177"/>
                  </a:lnTo>
                  <a:lnTo>
                    <a:pt x="137" y="169"/>
                  </a:lnTo>
                  <a:lnTo>
                    <a:pt x="137" y="166"/>
                  </a:lnTo>
                  <a:lnTo>
                    <a:pt x="136" y="163"/>
                  </a:lnTo>
                  <a:lnTo>
                    <a:pt x="134" y="163"/>
                  </a:lnTo>
                  <a:lnTo>
                    <a:pt x="131" y="164"/>
                  </a:lnTo>
                  <a:lnTo>
                    <a:pt x="130" y="168"/>
                  </a:lnTo>
                  <a:lnTo>
                    <a:pt x="126" y="182"/>
                  </a:lnTo>
                  <a:lnTo>
                    <a:pt x="121" y="194"/>
                  </a:lnTo>
                  <a:lnTo>
                    <a:pt x="115" y="203"/>
                  </a:lnTo>
                  <a:lnTo>
                    <a:pt x="107" y="206"/>
                  </a:lnTo>
                  <a:lnTo>
                    <a:pt x="102" y="204"/>
                  </a:lnTo>
                  <a:lnTo>
                    <a:pt x="99" y="201"/>
                  </a:lnTo>
                  <a:lnTo>
                    <a:pt x="98" y="197"/>
                  </a:lnTo>
                  <a:lnTo>
                    <a:pt x="98" y="192"/>
                  </a:lnTo>
                  <a:lnTo>
                    <a:pt x="98" y="184"/>
                  </a:lnTo>
                  <a:lnTo>
                    <a:pt x="99" y="177"/>
                  </a:lnTo>
                  <a:lnTo>
                    <a:pt x="143" y="3"/>
                  </a:lnTo>
                  <a:close/>
                  <a:moveTo>
                    <a:pt x="80" y="173"/>
                  </a:moveTo>
                  <a:lnTo>
                    <a:pt x="79" y="177"/>
                  </a:lnTo>
                  <a:lnTo>
                    <a:pt x="78" y="179"/>
                  </a:lnTo>
                  <a:lnTo>
                    <a:pt x="77" y="181"/>
                  </a:lnTo>
                  <a:lnTo>
                    <a:pt x="74" y="184"/>
                  </a:lnTo>
                  <a:lnTo>
                    <a:pt x="64" y="195"/>
                  </a:lnTo>
                  <a:lnTo>
                    <a:pt x="55" y="201"/>
                  </a:lnTo>
                  <a:lnTo>
                    <a:pt x="47" y="205"/>
                  </a:lnTo>
                  <a:lnTo>
                    <a:pt x="40" y="206"/>
                  </a:lnTo>
                  <a:lnTo>
                    <a:pt x="31" y="203"/>
                  </a:lnTo>
                  <a:lnTo>
                    <a:pt x="25" y="196"/>
                  </a:lnTo>
                  <a:lnTo>
                    <a:pt x="22" y="187"/>
                  </a:lnTo>
                  <a:lnTo>
                    <a:pt x="21" y="177"/>
                  </a:lnTo>
                  <a:lnTo>
                    <a:pt x="23" y="163"/>
                  </a:lnTo>
                  <a:lnTo>
                    <a:pt x="27" y="144"/>
                  </a:lnTo>
                  <a:lnTo>
                    <a:pt x="32" y="125"/>
                  </a:lnTo>
                  <a:lnTo>
                    <a:pt x="38" y="111"/>
                  </a:lnTo>
                  <a:lnTo>
                    <a:pt x="45" y="99"/>
                  </a:lnTo>
                  <a:lnTo>
                    <a:pt x="54" y="90"/>
                  </a:lnTo>
                  <a:lnTo>
                    <a:pt x="63" y="84"/>
                  </a:lnTo>
                  <a:lnTo>
                    <a:pt x="72" y="82"/>
                  </a:lnTo>
                  <a:lnTo>
                    <a:pt x="79" y="83"/>
                  </a:lnTo>
                  <a:lnTo>
                    <a:pt x="84" y="86"/>
                  </a:lnTo>
                  <a:lnTo>
                    <a:pt x="88" y="90"/>
                  </a:lnTo>
                  <a:lnTo>
                    <a:pt x="92" y="95"/>
                  </a:lnTo>
                  <a:lnTo>
                    <a:pt x="94" y="100"/>
                  </a:lnTo>
                  <a:lnTo>
                    <a:pt x="95" y="104"/>
                  </a:lnTo>
                  <a:lnTo>
                    <a:pt x="96" y="107"/>
                  </a:lnTo>
                  <a:lnTo>
                    <a:pt x="96" y="109"/>
                  </a:lnTo>
                  <a:lnTo>
                    <a:pt x="95" y="114"/>
                  </a:lnTo>
                  <a:lnTo>
                    <a:pt x="80" y="17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5" name="Freeform 90"/>
            <p:cNvSpPr>
              <a:spLocks noChangeAspect="1"/>
            </p:cNvSpPr>
            <p:nvPr/>
          </p:nvSpPr>
          <p:spPr bwMode="auto">
            <a:xfrm>
              <a:off x="6300" y="198"/>
              <a:ext cx="150" cy="275"/>
            </a:xfrm>
            <a:custGeom>
              <a:avLst/>
              <a:gdLst>
                <a:gd name="T0" fmla="*/ 120 w 150"/>
                <a:gd name="T1" fmla="*/ 92 h 275"/>
                <a:gd name="T2" fmla="*/ 127 w 150"/>
                <a:gd name="T3" fmla="*/ 92 h 275"/>
                <a:gd name="T4" fmla="*/ 129 w 150"/>
                <a:gd name="T5" fmla="*/ 86 h 275"/>
                <a:gd name="T6" fmla="*/ 121 w 150"/>
                <a:gd name="T7" fmla="*/ 83 h 275"/>
                <a:gd name="T8" fmla="*/ 102 w 150"/>
                <a:gd name="T9" fmla="*/ 49 h 275"/>
                <a:gd name="T10" fmla="*/ 106 w 150"/>
                <a:gd name="T11" fmla="*/ 32 h 275"/>
                <a:gd name="T12" fmla="*/ 110 w 150"/>
                <a:gd name="T13" fmla="*/ 17 h 275"/>
                <a:gd name="T14" fmla="*/ 124 w 150"/>
                <a:gd name="T15" fmla="*/ 7 h 275"/>
                <a:gd name="T16" fmla="*/ 129 w 150"/>
                <a:gd name="T17" fmla="*/ 8 h 275"/>
                <a:gd name="T18" fmla="*/ 139 w 150"/>
                <a:gd name="T19" fmla="*/ 12 h 275"/>
                <a:gd name="T20" fmla="*/ 125 w 150"/>
                <a:gd name="T21" fmla="*/ 19 h 275"/>
                <a:gd name="T22" fmla="*/ 122 w 150"/>
                <a:gd name="T23" fmla="*/ 29 h 275"/>
                <a:gd name="T24" fmla="*/ 126 w 150"/>
                <a:gd name="T25" fmla="*/ 37 h 275"/>
                <a:gd name="T26" fmla="*/ 133 w 150"/>
                <a:gd name="T27" fmla="*/ 39 h 275"/>
                <a:gd name="T28" fmla="*/ 145 w 150"/>
                <a:gd name="T29" fmla="*/ 35 h 275"/>
                <a:gd name="T30" fmla="*/ 150 w 150"/>
                <a:gd name="T31" fmla="*/ 21 h 275"/>
                <a:gd name="T32" fmla="*/ 141 w 150"/>
                <a:gd name="T33" fmla="*/ 6 h 275"/>
                <a:gd name="T34" fmla="*/ 124 w 150"/>
                <a:gd name="T35" fmla="*/ 0 h 275"/>
                <a:gd name="T36" fmla="*/ 115 w 150"/>
                <a:gd name="T37" fmla="*/ 2 h 275"/>
                <a:gd name="T38" fmla="*/ 104 w 150"/>
                <a:gd name="T39" fmla="*/ 7 h 275"/>
                <a:gd name="T40" fmla="*/ 94 w 150"/>
                <a:gd name="T41" fmla="*/ 18 h 275"/>
                <a:gd name="T42" fmla="*/ 86 w 150"/>
                <a:gd name="T43" fmla="*/ 36 h 275"/>
                <a:gd name="T44" fmla="*/ 83 w 150"/>
                <a:gd name="T45" fmla="*/ 47 h 275"/>
                <a:gd name="T46" fmla="*/ 76 w 150"/>
                <a:gd name="T47" fmla="*/ 83 h 275"/>
                <a:gd name="T48" fmla="*/ 51 w 150"/>
                <a:gd name="T49" fmla="*/ 83 h 275"/>
                <a:gd name="T50" fmla="*/ 46 w 150"/>
                <a:gd name="T51" fmla="*/ 85 h 275"/>
                <a:gd name="T52" fmla="*/ 48 w 150"/>
                <a:gd name="T53" fmla="*/ 92 h 275"/>
                <a:gd name="T54" fmla="*/ 74 w 150"/>
                <a:gd name="T55" fmla="*/ 92 h 275"/>
                <a:gd name="T56" fmla="*/ 47 w 150"/>
                <a:gd name="T57" fmla="*/ 233 h 275"/>
                <a:gd name="T58" fmla="*/ 35 w 150"/>
                <a:gd name="T59" fmla="*/ 264 h 275"/>
                <a:gd name="T60" fmla="*/ 23 w 150"/>
                <a:gd name="T61" fmla="*/ 268 h 275"/>
                <a:gd name="T62" fmla="*/ 15 w 150"/>
                <a:gd name="T63" fmla="*/ 266 h 275"/>
                <a:gd name="T64" fmla="*/ 19 w 150"/>
                <a:gd name="T65" fmla="*/ 261 h 275"/>
                <a:gd name="T66" fmla="*/ 27 w 150"/>
                <a:gd name="T67" fmla="*/ 251 h 275"/>
                <a:gd name="T68" fmla="*/ 27 w 150"/>
                <a:gd name="T69" fmla="*/ 242 h 275"/>
                <a:gd name="T70" fmla="*/ 21 w 150"/>
                <a:gd name="T71" fmla="*/ 237 h 275"/>
                <a:gd name="T72" fmla="*/ 11 w 150"/>
                <a:gd name="T73" fmla="*/ 237 h 275"/>
                <a:gd name="T74" fmla="*/ 1 w 150"/>
                <a:gd name="T75" fmla="*/ 246 h 275"/>
                <a:gd name="T76" fmla="*/ 2 w 150"/>
                <a:gd name="T77" fmla="*/ 263 h 275"/>
                <a:gd name="T78" fmla="*/ 16 w 150"/>
                <a:gd name="T79" fmla="*/ 274 h 275"/>
                <a:gd name="T80" fmla="*/ 37 w 150"/>
                <a:gd name="T81" fmla="*/ 272 h 275"/>
                <a:gd name="T82" fmla="*/ 54 w 150"/>
                <a:gd name="T83" fmla="*/ 255 h 275"/>
                <a:gd name="T84" fmla="*/ 66 w 150"/>
                <a:gd name="T85" fmla="*/ 229 h 275"/>
                <a:gd name="T86" fmla="*/ 75 w 150"/>
                <a:gd name="T87" fmla="*/ 195 h 275"/>
                <a:gd name="T88" fmla="*/ 94 w 150"/>
                <a:gd name="T89" fmla="*/ 9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0" h="275">
                  <a:moveTo>
                    <a:pt x="94" y="92"/>
                  </a:moveTo>
                  <a:lnTo>
                    <a:pt x="120" y="92"/>
                  </a:lnTo>
                  <a:lnTo>
                    <a:pt x="124" y="92"/>
                  </a:lnTo>
                  <a:lnTo>
                    <a:pt x="127" y="92"/>
                  </a:lnTo>
                  <a:lnTo>
                    <a:pt x="129" y="90"/>
                  </a:lnTo>
                  <a:lnTo>
                    <a:pt x="129" y="86"/>
                  </a:lnTo>
                  <a:lnTo>
                    <a:pt x="127" y="83"/>
                  </a:lnTo>
                  <a:lnTo>
                    <a:pt x="121" y="83"/>
                  </a:lnTo>
                  <a:lnTo>
                    <a:pt x="96" y="83"/>
                  </a:lnTo>
                  <a:lnTo>
                    <a:pt x="102" y="49"/>
                  </a:lnTo>
                  <a:lnTo>
                    <a:pt x="104" y="42"/>
                  </a:lnTo>
                  <a:lnTo>
                    <a:pt x="106" y="32"/>
                  </a:lnTo>
                  <a:lnTo>
                    <a:pt x="108" y="23"/>
                  </a:lnTo>
                  <a:lnTo>
                    <a:pt x="110" y="17"/>
                  </a:lnTo>
                  <a:lnTo>
                    <a:pt x="115" y="10"/>
                  </a:lnTo>
                  <a:lnTo>
                    <a:pt x="124" y="7"/>
                  </a:lnTo>
                  <a:lnTo>
                    <a:pt x="126" y="7"/>
                  </a:lnTo>
                  <a:lnTo>
                    <a:pt x="129" y="8"/>
                  </a:lnTo>
                  <a:lnTo>
                    <a:pt x="134" y="9"/>
                  </a:lnTo>
                  <a:lnTo>
                    <a:pt x="139" y="12"/>
                  </a:lnTo>
                  <a:lnTo>
                    <a:pt x="130" y="15"/>
                  </a:lnTo>
                  <a:lnTo>
                    <a:pt x="125" y="19"/>
                  </a:lnTo>
                  <a:lnTo>
                    <a:pt x="123" y="24"/>
                  </a:lnTo>
                  <a:lnTo>
                    <a:pt x="122" y="29"/>
                  </a:lnTo>
                  <a:lnTo>
                    <a:pt x="123" y="33"/>
                  </a:lnTo>
                  <a:lnTo>
                    <a:pt x="126" y="37"/>
                  </a:lnTo>
                  <a:lnTo>
                    <a:pt x="129" y="39"/>
                  </a:lnTo>
                  <a:lnTo>
                    <a:pt x="133" y="39"/>
                  </a:lnTo>
                  <a:lnTo>
                    <a:pt x="139" y="38"/>
                  </a:lnTo>
                  <a:lnTo>
                    <a:pt x="145" y="35"/>
                  </a:lnTo>
                  <a:lnTo>
                    <a:pt x="148" y="29"/>
                  </a:lnTo>
                  <a:lnTo>
                    <a:pt x="150" y="21"/>
                  </a:lnTo>
                  <a:lnTo>
                    <a:pt x="148" y="12"/>
                  </a:lnTo>
                  <a:lnTo>
                    <a:pt x="141" y="6"/>
                  </a:lnTo>
                  <a:lnTo>
                    <a:pt x="133" y="2"/>
                  </a:lnTo>
                  <a:lnTo>
                    <a:pt x="124" y="0"/>
                  </a:lnTo>
                  <a:lnTo>
                    <a:pt x="120" y="1"/>
                  </a:lnTo>
                  <a:lnTo>
                    <a:pt x="115" y="2"/>
                  </a:lnTo>
                  <a:lnTo>
                    <a:pt x="110" y="4"/>
                  </a:lnTo>
                  <a:lnTo>
                    <a:pt x="104" y="7"/>
                  </a:lnTo>
                  <a:lnTo>
                    <a:pt x="99" y="11"/>
                  </a:lnTo>
                  <a:lnTo>
                    <a:pt x="94" y="18"/>
                  </a:lnTo>
                  <a:lnTo>
                    <a:pt x="89" y="26"/>
                  </a:lnTo>
                  <a:lnTo>
                    <a:pt x="86" y="36"/>
                  </a:lnTo>
                  <a:lnTo>
                    <a:pt x="84" y="40"/>
                  </a:lnTo>
                  <a:lnTo>
                    <a:pt x="83" y="47"/>
                  </a:lnTo>
                  <a:lnTo>
                    <a:pt x="80" y="60"/>
                  </a:lnTo>
                  <a:lnTo>
                    <a:pt x="76" y="83"/>
                  </a:lnTo>
                  <a:lnTo>
                    <a:pt x="55" y="83"/>
                  </a:lnTo>
                  <a:lnTo>
                    <a:pt x="51" y="83"/>
                  </a:lnTo>
                  <a:lnTo>
                    <a:pt x="48" y="84"/>
                  </a:lnTo>
                  <a:lnTo>
                    <a:pt x="46" y="85"/>
                  </a:lnTo>
                  <a:lnTo>
                    <a:pt x="46" y="89"/>
                  </a:lnTo>
                  <a:lnTo>
                    <a:pt x="48" y="92"/>
                  </a:lnTo>
                  <a:lnTo>
                    <a:pt x="54" y="92"/>
                  </a:lnTo>
                  <a:lnTo>
                    <a:pt x="74" y="92"/>
                  </a:lnTo>
                  <a:lnTo>
                    <a:pt x="52" y="212"/>
                  </a:lnTo>
                  <a:lnTo>
                    <a:pt x="47" y="233"/>
                  </a:lnTo>
                  <a:lnTo>
                    <a:pt x="42" y="251"/>
                  </a:lnTo>
                  <a:lnTo>
                    <a:pt x="35" y="264"/>
                  </a:lnTo>
                  <a:lnTo>
                    <a:pt x="25" y="268"/>
                  </a:lnTo>
                  <a:lnTo>
                    <a:pt x="23" y="268"/>
                  </a:lnTo>
                  <a:lnTo>
                    <a:pt x="20" y="268"/>
                  </a:lnTo>
                  <a:lnTo>
                    <a:pt x="15" y="266"/>
                  </a:lnTo>
                  <a:lnTo>
                    <a:pt x="11" y="263"/>
                  </a:lnTo>
                  <a:lnTo>
                    <a:pt x="19" y="261"/>
                  </a:lnTo>
                  <a:lnTo>
                    <a:pt x="24" y="256"/>
                  </a:lnTo>
                  <a:lnTo>
                    <a:pt x="27" y="251"/>
                  </a:lnTo>
                  <a:lnTo>
                    <a:pt x="28" y="247"/>
                  </a:lnTo>
                  <a:lnTo>
                    <a:pt x="27" y="242"/>
                  </a:lnTo>
                  <a:lnTo>
                    <a:pt x="24" y="239"/>
                  </a:lnTo>
                  <a:lnTo>
                    <a:pt x="21" y="237"/>
                  </a:lnTo>
                  <a:lnTo>
                    <a:pt x="16" y="236"/>
                  </a:lnTo>
                  <a:lnTo>
                    <a:pt x="11" y="237"/>
                  </a:lnTo>
                  <a:lnTo>
                    <a:pt x="5" y="241"/>
                  </a:lnTo>
                  <a:lnTo>
                    <a:pt x="1" y="246"/>
                  </a:lnTo>
                  <a:lnTo>
                    <a:pt x="0" y="254"/>
                  </a:lnTo>
                  <a:lnTo>
                    <a:pt x="2" y="263"/>
                  </a:lnTo>
                  <a:lnTo>
                    <a:pt x="8" y="270"/>
                  </a:lnTo>
                  <a:lnTo>
                    <a:pt x="16" y="274"/>
                  </a:lnTo>
                  <a:lnTo>
                    <a:pt x="25" y="275"/>
                  </a:lnTo>
                  <a:lnTo>
                    <a:pt x="37" y="272"/>
                  </a:lnTo>
                  <a:lnTo>
                    <a:pt x="47" y="265"/>
                  </a:lnTo>
                  <a:lnTo>
                    <a:pt x="54" y="255"/>
                  </a:lnTo>
                  <a:lnTo>
                    <a:pt x="59" y="246"/>
                  </a:lnTo>
                  <a:lnTo>
                    <a:pt x="66" y="229"/>
                  </a:lnTo>
                  <a:lnTo>
                    <a:pt x="71" y="211"/>
                  </a:lnTo>
                  <a:lnTo>
                    <a:pt x="75" y="195"/>
                  </a:lnTo>
                  <a:lnTo>
                    <a:pt x="76" y="188"/>
                  </a:lnTo>
                  <a:lnTo>
                    <a:pt x="94" y="9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6" name="Freeform 91"/>
            <p:cNvSpPr>
              <a:spLocks noChangeAspect="1"/>
            </p:cNvSpPr>
            <p:nvPr/>
          </p:nvSpPr>
          <p:spPr bwMode="auto">
            <a:xfrm>
              <a:off x="6493" y="185"/>
              <a:ext cx="70" cy="301"/>
            </a:xfrm>
            <a:custGeom>
              <a:avLst/>
              <a:gdLst>
                <a:gd name="T0" fmla="*/ 70 w 70"/>
                <a:gd name="T1" fmla="*/ 298 h 301"/>
                <a:gd name="T2" fmla="*/ 70 w 70"/>
                <a:gd name="T3" fmla="*/ 298 h 301"/>
                <a:gd name="T4" fmla="*/ 69 w 70"/>
                <a:gd name="T5" fmla="*/ 297 h 301"/>
                <a:gd name="T6" fmla="*/ 68 w 70"/>
                <a:gd name="T7" fmla="*/ 295 h 301"/>
                <a:gd name="T8" fmla="*/ 65 w 70"/>
                <a:gd name="T9" fmla="*/ 292 h 301"/>
                <a:gd name="T10" fmla="*/ 42 w 70"/>
                <a:gd name="T11" fmla="*/ 260 h 301"/>
                <a:gd name="T12" fmla="*/ 27 w 70"/>
                <a:gd name="T13" fmla="*/ 224 h 301"/>
                <a:gd name="T14" fmla="*/ 20 w 70"/>
                <a:gd name="T15" fmla="*/ 187 h 301"/>
                <a:gd name="T16" fmla="*/ 18 w 70"/>
                <a:gd name="T17" fmla="*/ 151 h 301"/>
                <a:gd name="T18" fmla="*/ 20 w 70"/>
                <a:gd name="T19" fmla="*/ 112 h 301"/>
                <a:gd name="T20" fmla="*/ 28 w 70"/>
                <a:gd name="T21" fmla="*/ 74 h 301"/>
                <a:gd name="T22" fmla="*/ 43 w 70"/>
                <a:gd name="T23" fmla="*/ 39 h 301"/>
                <a:gd name="T24" fmla="*/ 66 w 70"/>
                <a:gd name="T25" fmla="*/ 8 h 301"/>
                <a:gd name="T26" fmla="*/ 69 w 70"/>
                <a:gd name="T27" fmla="*/ 4 h 301"/>
                <a:gd name="T28" fmla="*/ 70 w 70"/>
                <a:gd name="T29" fmla="*/ 3 h 301"/>
                <a:gd name="T30" fmla="*/ 69 w 70"/>
                <a:gd name="T31" fmla="*/ 0 h 301"/>
                <a:gd name="T32" fmla="*/ 67 w 70"/>
                <a:gd name="T33" fmla="*/ 0 h 301"/>
                <a:gd name="T34" fmla="*/ 61 w 70"/>
                <a:gd name="T35" fmla="*/ 4 h 301"/>
                <a:gd name="T36" fmla="*/ 49 w 70"/>
                <a:gd name="T37" fmla="*/ 15 h 301"/>
                <a:gd name="T38" fmla="*/ 34 w 70"/>
                <a:gd name="T39" fmla="*/ 33 h 301"/>
                <a:gd name="T40" fmla="*/ 19 w 70"/>
                <a:gd name="T41" fmla="*/ 59 h 301"/>
                <a:gd name="T42" fmla="*/ 10 w 70"/>
                <a:gd name="T43" fmla="*/ 83 h 301"/>
                <a:gd name="T44" fmla="*/ 4 w 70"/>
                <a:gd name="T45" fmla="*/ 108 h 301"/>
                <a:gd name="T46" fmla="*/ 1 w 70"/>
                <a:gd name="T47" fmla="*/ 130 h 301"/>
                <a:gd name="T48" fmla="*/ 0 w 70"/>
                <a:gd name="T49" fmla="*/ 151 h 301"/>
                <a:gd name="T50" fmla="*/ 1 w 70"/>
                <a:gd name="T51" fmla="*/ 170 h 301"/>
                <a:gd name="T52" fmla="*/ 4 w 70"/>
                <a:gd name="T53" fmla="*/ 194 h 301"/>
                <a:gd name="T54" fmla="*/ 10 w 70"/>
                <a:gd name="T55" fmla="*/ 219 h 301"/>
                <a:gd name="T56" fmla="*/ 20 w 70"/>
                <a:gd name="T57" fmla="*/ 245 h 301"/>
                <a:gd name="T58" fmla="*/ 35 w 70"/>
                <a:gd name="T59" fmla="*/ 269 h 301"/>
                <a:gd name="T60" fmla="*/ 49 w 70"/>
                <a:gd name="T61" fmla="*/ 287 h 301"/>
                <a:gd name="T62" fmla="*/ 61 w 70"/>
                <a:gd name="T63" fmla="*/ 298 h 301"/>
                <a:gd name="T64" fmla="*/ 67 w 70"/>
                <a:gd name="T65" fmla="*/ 301 h 301"/>
                <a:gd name="T66" fmla="*/ 69 w 70"/>
                <a:gd name="T67" fmla="*/ 301 h 301"/>
                <a:gd name="T68" fmla="*/ 70 w 70"/>
                <a:gd name="T69" fmla="*/ 29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301">
                  <a:moveTo>
                    <a:pt x="70" y="298"/>
                  </a:moveTo>
                  <a:lnTo>
                    <a:pt x="70" y="298"/>
                  </a:lnTo>
                  <a:lnTo>
                    <a:pt x="69" y="297"/>
                  </a:lnTo>
                  <a:lnTo>
                    <a:pt x="68" y="295"/>
                  </a:lnTo>
                  <a:lnTo>
                    <a:pt x="65" y="292"/>
                  </a:lnTo>
                  <a:lnTo>
                    <a:pt x="42" y="260"/>
                  </a:lnTo>
                  <a:lnTo>
                    <a:pt x="27" y="224"/>
                  </a:lnTo>
                  <a:lnTo>
                    <a:pt x="20" y="187"/>
                  </a:lnTo>
                  <a:lnTo>
                    <a:pt x="18" y="151"/>
                  </a:lnTo>
                  <a:lnTo>
                    <a:pt x="20" y="112"/>
                  </a:lnTo>
                  <a:lnTo>
                    <a:pt x="28" y="74"/>
                  </a:lnTo>
                  <a:lnTo>
                    <a:pt x="43" y="39"/>
                  </a:lnTo>
                  <a:lnTo>
                    <a:pt x="66" y="8"/>
                  </a:lnTo>
                  <a:lnTo>
                    <a:pt x="69" y="4"/>
                  </a:lnTo>
                  <a:lnTo>
                    <a:pt x="70" y="3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1" y="4"/>
                  </a:lnTo>
                  <a:lnTo>
                    <a:pt x="49" y="15"/>
                  </a:lnTo>
                  <a:lnTo>
                    <a:pt x="34" y="33"/>
                  </a:lnTo>
                  <a:lnTo>
                    <a:pt x="19" y="59"/>
                  </a:lnTo>
                  <a:lnTo>
                    <a:pt x="10" y="83"/>
                  </a:lnTo>
                  <a:lnTo>
                    <a:pt x="4" y="108"/>
                  </a:lnTo>
                  <a:lnTo>
                    <a:pt x="1" y="130"/>
                  </a:lnTo>
                  <a:lnTo>
                    <a:pt x="0" y="151"/>
                  </a:lnTo>
                  <a:lnTo>
                    <a:pt x="1" y="170"/>
                  </a:lnTo>
                  <a:lnTo>
                    <a:pt x="4" y="194"/>
                  </a:lnTo>
                  <a:lnTo>
                    <a:pt x="10" y="219"/>
                  </a:lnTo>
                  <a:lnTo>
                    <a:pt x="20" y="245"/>
                  </a:lnTo>
                  <a:lnTo>
                    <a:pt x="35" y="269"/>
                  </a:lnTo>
                  <a:lnTo>
                    <a:pt x="49" y="287"/>
                  </a:lnTo>
                  <a:lnTo>
                    <a:pt x="61" y="298"/>
                  </a:lnTo>
                  <a:lnTo>
                    <a:pt x="67" y="301"/>
                  </a:lnTo>
                  <a:lnTo>
                    <a:pt x="69" y="301"/>
                  </a:lnTo>
                  <a:lnTo>
                    <a:pt x="70" y="2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7" name="Freeform 92"/>
            <p:cNvSpPr>
              <a:spLocks noChangeAspect="1"/>
            </p:cNvSpPr>
            <p:nvPr/>
          </p:nvSpPr>
          <p:spPr bwMode="auto">
            <a:xfrm>
              <a:off x="6589" y="278"/>
              <a:ext cx="150" cy="136"/>
            </a:xfrm>
            <a:custGeom>
              <a:avLst/>
              <a:gdLst>
                <a:gd name="T0" fmla="*/ 93 w 150"/>
                <a:gd name="T1" fmla="*/ 38 h 136"/>
                <a:gd name="T2" fmla="*/ 97 w 150"/>
                <a:gd name="T3" fmla="*/ 27 h 136"/>
                <a:gd name="T4" fmla="*/ 104 w 150"/>
                <a:gd name="T5" fmla="*/ 16 h 136"/>
                <a:gd name="T6" fmla="*/ 115 w 150"/>
                <a:gd name="T7" fmla="*/ 8 h 136"/>
                <a:gd name="T8" fmla="*/ 124 w 150"/>
                <a:gd name="T9" fmla="*/ 6 h 136"/>
                <a:gd name="T10" fmla="*/ 132 w 150"/>
                <a:gd name="T11" fmla="*/ 8 h 136"/>
                <a:gd name="T12" fmla="*/ 131 w 150"/>
                <a:gd name="T13" fmla="*/ 13 h 136"/>
                <a:gd name="T14" fmla="*/ 123 w 150"/>
                <a:gd name="T15" fmla="*/ 21 h 136"/>
                <a:gd name="T16" fmla="*/ 123 w 150"/>
                <a:gd name="T17" fmla="*/ 30 h 136"/>
                <a:gd name="T18" fmla="*/ 129 w 150"/>
                <a:gd name="T19" fmla="*/ 36 h 136"/>
                <a:gd name="T20" fmla="*/ 139 w 150"/>
                <a:gd name="T21" fmla="*/ 36 h 136"/>
                <a:gd name="T22" fmla="*/ 148 w 150"/>
                <a:gd name="T23" fmla="*/ 28 h 136"/>
                <a:gd name="T24" fmla="*/ 147 w 150"/>
                <a:gd name="T25" fmla="*/ 10 h 136"/>
                <a:gd name="T26" fmla="*/ 131 w 150"/>
                <a:gd name="T27" fmla="*/ 1 h 136"/>
                <a:gd name="T28" fmla="*/ 110 w 150"/>
                <a:gd name="T29" fmla="*/ 2 h 136"/>
                <a:gd name="T30" fmla="*/ 95 w 150"/>
                <a:gd name="T31" fmla="*/ 16 h 136"/>
                <a:gd name="T32" fmla="*/ 83 w 150"/>
                <a:gd name="T33" fmla="*/ 11 h 136"/>
                <a:gd name="T34" fmla="*/ 66 w 150"/>
                <a:gd name="T35" fmla="*/ 1 h 136"/>
                <a:gd name="T36" fmla="*/ 37 w 150"/>
                <a:gd name="T37" fmla="*/ 6 h 136"/>
                <a:gd name="T38" fmla="*/ 13 w 150"/>
                <a:gd name="T39" fmla="*/ 36 h 136"/>
                <a:gd name="T40" fmla="*/ 11 w 150"/>
                <a:gd name="T41" fmla="*/ 49 h 136"/>
                <a:gd name="T42" fmla="*/ 16 w 150"/>
                <a:gd name="T43" fmla="*/ 49 h 136"/>
                <a:gd name="T44" fmla="*/ 21 w 150"/>
                <a:gd name="T45" fmla="*/ 35 h 136"/>
                <a:gd name="T46" fmla="*/ 32 w 150"/>
                <a:gd name="T47" fmla="*/ 19 h 136"/>
                <a:gd name="T48" fmla="*/ 43 w 150"/>
                <a:gd name="T49" fmla="*/ 10 h 136"/>
                <a:gd name="T50" fmla="*/ 53 w 150"/>
                <a:gd name="T51" fmla="*/ 7 h 136"/>
                <a:gd name="T52" fmla="*/ 62 w 150"/>
                <a:gd name="T53" fmla="*/ 7 h 136"/>
                <a:gd name="T54" fmla="*/ 72 w 150"/>
                <a:gd name="T55" fmla="*/ 16 h 136"/>
                <a:gd name="T56" fmla="*/ 73 w 150"/>
                <a:gd name="T57" fmla="*/ 36 h 136"/>
                <a:gd name="T58" fmla="*/ 65 w 150"/>
                <a:gd name="T59" fmla="*/ 71 h 136"/>
                <a:gd name="T60" fmla="*/ 53 w 150"/>
                <a:gd name="T61" fmla="*/ 111 h 136"/>
                <a:gd name="T62" fmla="*/ 38 w 150"/>
                <a:gd name="T63" fmla="*/ 128 h 136"/>
                <a:gd name="T64" fmla="*/ 27 w 150"/>
                <a:gd name="T65" fmla="*/ 130 h 136"/>
                <a:gd name="T66" fmla="*/ 19 w 150"/>
                <a:gd name="T67" fmla="*/ 128 h 136"/>
                <a:gd name="T68" fmla="*/ 19 w 150"/>
                <a:gd name="T69" fmla="*/ 124 h 136"/>
                <a:gd name="T70" fmla="*/ 27 w 150"/>
                <a:gd name="T71" fmla="*/ 115 h 136"/>
                <a:gd name="T72" fmla="*/ 27 w 150"/>
                <a:gd name="T73" fmla="*/ 104 h 136"/>
                <a:gd name="T74" fmla="*/ 21 w 150"/>
                <a:gd name="T75" fmla="*/ 100 h 136"/>
                <a:gd name="T76" fmla="*/ 10 w 150"/>
                <a:gd name="T77" fmla="*/ 100 h 136"/>
                <a:gd name="T78" fmla="*/ 2 w 150"/>
                <a:gd name="T79" fmla="*/ 110 h 136"/>
                <a:gd name="T80" fmla="*/ 3 w 150"/>
                <a:gd name="T81" fmla="*/ 126 h 136"/>
                <a:gd name="T82" fmla="*/ 19 w 150"/>
                <a:gd name="T83" fmla="*/ 135 h 136"/>
                <a:gd name="T84" fmla="*/ 36 w 150"/>
                <a:gd name="T85" fmla="*/ 135 h 136"/>
                <a:gd name="T86" fmla="*/ 47 w 150"/>
                <a:gd name="T87" fmla="*/ 130 h 136"/>
                <a:gd name="T88" fmla="*/ 55 w 150"/>
                <a:gd name="T89" fmla="*/ 121 h 136"/>
                <a:gd name="T90" fmla="*/ 59 w 150"/>
                <a:gd name="T91" fmla="*/ 115 h 136"/>
                <a:gd name="T92" fmla="*/ 64 w 150"/>
                <a:gd name="T93" fmla="*/ 122 h 136"/>
                <a:gd name="T94" fmla="*/ 80 w 150"/>
                <a:gd name="T95" fmla="*/ 134 h 136"/>
                <a:gd name="T96" fmla="*/ 113 w 150"/>
                <a:gd name="T97" fmla="*/ 130 h 136"/>
                <a:gd name="T98" fmla="*/ 138 w 150"/>
                <a:gd name="T99" fmla="*/ 100 h 136"/>
                <a:gd name="T100" fmla="*/ 139 w 150"/>
                <a:gd name="T101" fmla="*/ 87 h 136"/>
                <a:gd name="T102" fmla="*/ 134 w 150"/>
                <a:gd name="T103" fmla="*/ 88 h 136"/>
                <a:gd name="T104" fmla="*/ 129 w 150"/>
                <a:gd name="T105" fmla="*/ 101 h 136"/>
                <a:gd name="T106" fmla="*/ 119 w 150"/>
                <a:gd name="T107" fmla="*/ 117 h 136"/>
                <a:gd name="T108" fmla="*/ 108 w 150"/>
                <a:gd name="T109" fmla="*/ 126 h 136"/>
                <a:gd name="T110" fmla="*/ 97 w 150"/>
                <a:gd name="T111" fmla="*/ 129 h 136"/>
                <a:gd name="T112" fmla="*/ 86 w 150"/>
                <a:gd name="T113" fmla="*/ 128 h 136"/>
                <a:gd name="T114" fmla="*/ 78 w 150"/>
                <a:gd name="T115" fmla="*/ 117 h 136"/>
                <a:gd name="T116" fmla="*/ 77 w 150"/>
                <a:gd name="T117" fmla="*/ 105 h 136"/>
                <a:gd name="T118" fmla="*/ 80 w 150"/>
                <a:gd name="T119" fmla="*/ 92 h 136"/>
                <a:gd name="T120" fmla="*/ 92 w 150"/>
                <a:gd name="T121" fmla="*/ 4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36">
                  <a:moveTo>
                    <a:pt x="92" y="42"/>
                  </a:moveTo>
                  <a:lnTo>
                    <a:pt x="93" y="38"/>
                  </a:lnTo>
                  <a:lnTo>
                    <a:pt x="95" y="33"/>
                  </a:lnTo>
                  <a:lnTo>
                    <a:pt x="97" y="27"/>
                  </a:lnTo>
                  <a:lnTo>
                    <a:pt x="100" y="21"/>
                  </a:lnTo>
                  <a:lnTo>
                    <a:pt x="104" y="16"/>
                  </a:lnTo>
                  <a:lnTo>
                    <a:pt x="109" y="11"/>
                  </a:lnTo>
                  <a:lnTo>
                    <a:pt x="115" y="8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7" y="7"/>
                  </a:lnTo>
                  <a:lnTo>
                    <a:pt x="132" y="8"/>
                  </a:lnTo>
                  <a:lnTo>
                    <a:pt x="137" y="10"/>
                  </a:lnTo>
                  <a:lnTo>
                    <a:pt x="131" y="13"/>
                  </a:lnTo>
                  <a:lnTo>
                    <a:pt x="126" y="16"/>
                  </a:lnTo>
                  <a:lnTo>
                    <a:pt x="123" y="21"/>
                  </a:lnTo>
                  <a:lnTo>
                    <a:pt x="122" y="27"/>
                  </a:lnTo>
                  <a:lnTo>
                    <a:pt x="123" y="30"/>
                  </a:lnTo>
                  <a:lnTo>
                    <a:pt x="125" y="34"/>
                  </a:lnTo>
                  <a:lnTo>
                    <a:pt x="129" y="36"/>
                  </a:lnTo>
                  <a:lnTo>
                    <a:pt x="134" y="37"/>
                  </a:lnTo>
                  <a:lnTo>
                    <a:pt x="139" y="36"/>
                  </a:lnTo>
                  <a:lnTo>
                    <a:pt x="144" y="33"/>
                  </a:lnTo>
                  <a:lnTo>
                    <a:pt x="148" y="28"/>
                  </a:lnTo>
                  <a:lnTo>
                    <a:pt x="150" y="20"/>
                  </a:lnTo>
                  <a:lnTo>
                    <a:pt x="147" y="10"/>
                  </a:lnTo>
                  <a:lnTo>
                    <a:pt x="140" y="4"/>
                  </a:lnTo>
                  <a:lnTo>
                    <a:pt x="131" y="1"/>
                  </a:lnTo>
                  <a:lnTo>
                    <a:pt x="122" y="0"/>
                  </a:lnTo>
                  <a:lnTo>
                    <a:pt x="110" y="2"/>
                  </a:lnTo>
                  <a:lnTo>
                    <a:pt x="101" y="9"/>
                  </a:lnTo>
                  <a:lnTo>
                    <a:pt x="95" y="16"/>
                  </a:lnTo>
                  <a:lnTo>
                    <a:pt x="91" y="23"/>
                  </a:lnTo>
                  <a:lnTo>
                    <a:pt x="83" y="11"/>
                  </a:lnTo>
                  <a:lnTo>
                    <a:pt x="75" y="4"/>
                  </a:lnTo>
                  <a:lnTo>
                    <a:pt x="66" y="1"/>
                  </a:lnTo>
                  <a:lnTo>
                    <a:pt x="58" y="0"/>
                  </a:lnTo>
                  <a:lnTo>
                    <a:pt x="37" y="6"/>
                  </a:lnTo>
                  <a:lnTo>
                    <a:pt x="22" y="20"/>
                  </a:lnTo>
                  <a:lnTo>
                    <a:pt x="13" y="36"/>
                  </a:lnTo>
                  <a:lnTo>
                    <a:pt x="10" y="46"/>
                  </a:lnTo>
                  <a:lnTo>
                    <a:pt x="11" y="49"/>
                  </a:lnTo>
                  <a:lnTo>
                    <a:pt x="13" y="49"/>
                  </a:lnTo>
                  <a:lnTo>
                    <a:pt x="16" y="49"/>
                  </a:lnTo>
                  <a:lnTo>
                    <a:pt x="17" y="46"/>
                  </a:lnTo>
                  <a:lnTo>
                    <a:pt x="21" y="35"/>
                  </a:lnTo>
                  <a:lnTo>
                    <a:pt x="26" y="26"/>
                  </a:lnTo>
                  <a:lnTo>
                    <a:pt x="32" y="19"/>
                  </a:lnTo>
                  <a:lnTo>
                    <a:pt x="37" y="14"/>
                  </a:lnTo>
                  <a:lnTo>
                    <a:pt x="43" y="10"/>
                  </a:lnTo>
                  <a:lnTo>
                    <a:pt x="48" y="8"/>
                  </a:lnTo>
                  <a:lnTo>
                    <a:pt x="53" y="7"/>
                  </a:lnTo>
                  <a:lnTo>
                    <a:pt x="57" y="6"/>
                  </a:lnTo>
                  <a:lnTo>
                    <a:pt x="62" y="7"/>
                  </a:lnTo>
                  <a:lnTo>
                    <a:pt x="68" y="10"/>
                  </a:lnTo>
                  <a:lnTo>
                    <a:pt x="72" y="16"/>
                  </a:lnTo>
                  <a:lnTo>
                    <a:pt x="74" y="27"/>
                  </a:lnTo>
                  <a:lnTo>
                    <a:pt x="73" y="36"/>
                  </a:lnTo>
                  <a:lnTo>
                    <a:pt x="70" y="50"/>
                  </a:lnTo>
                  <a:lnTo>
                    <a:pt x="65" y="71"/>
                  </a:lnTo>
                  <a:lnTo>
                    <a:pt x="57" y="98"/>
                  </a:lnTo>
                  <a:lnTo>
                    <a:pt x="53" y="111"/>
                  </a:lnTo>
                  <a:lnTo>
                    <a:pt x="46" y="121"/>
                  </a:lnTo>
                  <a:lnTo>
                    <a:pt x="38" y="128"/>
                  </a:lnTo>
                  <a:lnTo>
                    <a:pt x="29" y="130"/>
                  </a:lnTo>
                  <a:lnTo>
                    <a:pt x="27" y="130"/>
                  </a:lnTo>
                  <a:lnTo>
                    <a:pt x="23" y="129"/>
                  </a:lnTo>
                  <a:lnTo>
                    <a:pt x="19" y="128"/>
                  </a:lnTo>
                  <a:lnTo>
                    <a:pt x="14" y="126"/>
                  </a:lnTo>
                  <a:lnTo>
                    <a:pt x="19" y="124"/>
                  </a:lnTo>
                  <a:lnTo>
                    <a:pt x="24" y="120"/>
                  </a:lnTo>
                  <a:lnTo>
                    <a:pt x="27" y="115"/>
                  </a:lnTo>
                  <a:lnTo>
                    <a:pt x="28" y="109"/>
                  </a:lnTo>
                  <a:lnTo>
                    <a:pt x="27" y="104"/>
                  </a:lnTo>
                  <a:lnTo>
                    <a:pt x="24" y="101"/>
                  </a:lnTo>
                  <a:lnTo>
                    <a:pt x="21" y="100"/>
                  </a:lnTo>
                  <a:lnTo>
                    <a:pt x="17" y="99"/>
                  </a:lnTo>
                  <a:lnTo>
                    <a:pt x="10" y="100"/>
                  </a:lnTo>
                  <a:lnTo>
                    <a:pt x="5" y="104"/>
                  </a:lnTo>
                  <a:lnTo>
                    <a:pt x="2" y="110"/>
                  </a:lnTo>
                  <a:lnTo>
                    <a:pt x="0" y="117"/>
                  </a:lnTo>
                  <a:lnTo>
                    <a:pt x="3" y="126"/>
                  </a:lnTo>
                  <a:lnTo>
                    <a:pt x="10" y="132"/>
                  </a:lnTo>
                  <a:lnTo>
                    <a:pt x="19" y="135"/>
                  </a:lnTo>
                  <a:lnTo>
                    <a:pt x="29" y="136"/>
                  </a:lnTo>
                  <a:lnTo>
                    <a:pt x="36" y="135"/>
                  </a:lnTo>
                  <a:lnTo>
                    <a:pt x="42" y="133"/>
                  </a:lnTo>
                  <a:lnTo>
                    <a:pt x="47" y="130"/>
                  </a:lnTo>
                  <a:lnTo>
                    <a:pt x="51" y="126"/>
                  </a:lnTo>
                  <a:lnTo>
                    <a:pt x="55" y="121"/>
                  </a:lnTo>
                  <a:lnTo>
                    <a:pt x="58" y="118"/>
                  </a:lnTo>
                  <a:lnTo>
                    <a:pt x="59" y="115"/>
                  </a:lnTo>
                  <a:lnTo>
                    <a:pt x="60" y="114"/>
                  </a:lnTo>
                  <a:lnTo>
                    <a:pt x="64" y="122"/>
                  </a:lnTo>
                  <a:lnTo>
                    <a:pt x="71" y="129"/>
                  </a:lnTo>
                  <a:lnTo>
                    <a:pt x="80" y="134"/>
                  </a:lnTo>
                  <a:lnTo>
                    <a:pt x="93" y="136"/>
                  </a:lnTo>
                  <a:lnTo>
                    <a:pt x="113" y="130"/>
                  </a:lnTo>
                  <a:lnTo>
                    <a:pt x="128" y="116"/>
                  </a:lnTo>
                  <a:lnTo>
                    <a:pt x="138" y="100"/>
                  </a:lnTo>
                  <a:lnTo>
                    <a:pt x="141" y="90"/>
                  </a:lnTo>
                  <a:lnTo>
                    <a:pt x="139" y="87"/>
                  </a:lnTo>
                  <a:lnTo>
                    <a:pt x="137" y="87"/>
                  </a:lnTo>
                  <a:lnTo>
                    <a:pt x="134" y="88"/>
                  </a:lnTo>
                  <a:lnTo>
                    <a:pt x="133" y="90"/>
                  </a:lnTo>
                  <a:lnTo>
                    <a:pt x="129" y="101"/>
                  </a:lnTo>
                  <a:lnTo>
                    <a:pt x="124" y="110"/>
                  </a:lnTo>
                  <a:lnTo>
                    <a:pt x="119" y="117"/>
                  </a:lnTo>
                  <a:lnTo>
                    <a:pt x="113" y="122"/>
                  </a:lnTo>
                  <a:lnTo>
                    <a:pt x="108" y="126"/>
                  </a:lnTo>
                  <a:lnTo>
                    <a:pt x="102" y="128"/>
                  </a:lnTo>
                  <a:lnTo>
                    <a:pt x="97" y="129"/>
                  </a:lnTo>
                  <a:lnTo>
                    <a:pt x="93" y="130"/>
                  </a:lnTo>
                  <a:lnTo>
                    <a:pt x="86" y="128"/>
                  </a:lnTo>
                  <a:lnTo>
                    <a:pt x="81" y="124"/>
                  </a:lnTo>
                  <a:lnTo>
                    <a:pt x="78" y="117"/>
                  </a:lnTo>
                  <a:lnTo>
                    <a:pt x="77" y="110"/>
                  </a:lnTo>
                  <a:lnTo>
                    <a:pt x="77" y="105"/>
                  </a:lnTo>
                  <a:lnTo>
                    <a:pt x="78" y="99"/>
                  </a:lnTo>
                  <a:lnTo>
                    <a:pt x="80" y="92"/>
                  </a:lnTo>
                  <a:lnTo>
                    <a:pt x="82" y="83"/>
                  </a:lnTo>
                  <a:lnTo>
                    <a:pt x="92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8" name="Freeform 93"/>
            <p:cNvSpPr>
              <a:spLocks noChangeAspect="1"/>
            </p:cNvSpPr>
            <p:nvPr/>
          </p:nvSpPr>
          <p:spPr bwMode="auto">
            <a:xfrm>
              <a:off x="6770" y="185"/>
              <a:ext cx="69" cy="301"/>
            </a:xfrm>
            <a:custGeom>
              <a:avLst/>
              <a:gdLst>
                <a:gd name="T0" fmla="*/ 69 w 69"/>
                <a:gd name="T1" fmla="*/ 151 h 301"/>
                <a:gd name="T2" fmla="*/ 69 w 69"/>
                <a:gd name="T3" fmla="*/ 131 h 301"/>
                <a:gd name="T4" fmla="*/ 66 w 69"/>
                <a:gd name="T5" fmla="*/ 108 h 301"/>
                <a:gd name="T6" fmla="*/ 60 w 69"/>
                <a:gd name="T7" fmla="*/ 82 h 301"/>
                <a:gd name="T8" fmla="*/ 49 w 69"/>
                <a:gd name="T9" fmla="*/ 57 h 301"/>
                <a:gd name="T10" fmla="*/ 35 w 69"/>
                <a:gd name="T11" fmla="*/ 32 h 301"/>
                <a:gd name="T12" fmla="*/ 20 w 69"/>
                <a:gd name="T13" fmla="*/ 14 h 301"/>
                <a:gd name="T14" fmla="*/ 9 w 69"/>
                <a:gd name="T15" fmla="*/ 3 h 301"/>
                <a:gd name="T16" fmla="*/ 3 w 69"/>
                <a:gd name="T17" fmla="*/ 0 h 301"/>
                <a:gd name="T18" fmla="*/ 0 w 69"/>
                <a:gd name="T19" fmla="*/ 1 h 301"/>
                <a:gd name="T20" fmla="*/ 0 w 69"/>
                <a:gd name="T21" fmla="*/ 3 h 301"/>
                <a:gd name="T22" fmla="*/ 0 w 69"/>
                <a:gd name="T23" fmla="*/ 3 h 301"/>
                <a:gd name="T24" fmla="*/ 0 w 69"/>
                <a:gd name="T25" fmla="*/ 5 h 301"/>
                <a:gd name="T26" fmla="*/ 2 w 69"/>
                <a:gd name="T27" fmla="*/ 7 h 301"/>
                <a:gd name="T28" fmla="*/ 5 w 69"/>
                <a:gd name="T29" fmla="*/ 10 h 301"/>
                <a:gd name="T30" fmla="*/ 25 w 69"/>
                <a:gd name="T31" fmla="*/ 36 h 301"/>
                <a:gd name="T32" fmla="*/ 40 w 69"/>
                <a:gd name="T33" fmla="*/ 68 h 301"/>
                <a:gd name="T34" fmla="*/ 49 w 69"/>
                <a:gd name="T35" fmla="*/ 106 h 301"/>
                <a:gd name="T36" fmla="*/ 52 w 69"/>
                <a:gd name="T37" fmla="*/ 151 h 301"/>
                <a:gd name="T38" fmla="*/ 50 w 69"/>
                <a:gd name="T39" fmla="*/ 189 h 301"/>
                <a:gd name="T40" fmla="*/ 42 w 69"/>
                <a:gd name="T41" fmla="*/ 227 h 301"/>
                <a:gd name="T42" fmla="*/ 27 w 69"/>
                <a:gd name="T43" fmla="*/ 262 h 301"/>
                <a:gd name="T44" fmla="*/ 3 w 69"/>
                <a:gd name="T45" fmla="*/ 293 h 301"/>
                <a:gd name="T46" fmla="*/ 0 w 69"/>
                <a:gd name="T47" fmla="*/ 297 h 301"/>
                <a:gd name="T48" fmla="*/ 0 w 69"/>
                <a:gd name="T49" fmla="*/ 298 h 301"/>
                <a:gd name="T50" fmla="*/ 0 w 69"/>
                <a:gd name="T51" fmla="*/ 301 h 301"/>
                <a:gd name="T52" fmla="*/ 3 w 69"/>
                <a:gd name="T53" fmla="*/ 301 h 301"/>
                <a:gd name="T54" fmla="*/ 9 w 69"/>
                <a:gd name="T55" fmla="*/ 298 h 301"/>
                <a:gd name="T56" fmla="*/ 21 w 69"/>
                <a:gd name="T57" fmla="*/ 286 h 301"/>
                <a:gd name="T58" fmla="*/ 36 w 69"/>
                <a:gd name="T59" fmla="*/ 268 h 301"/>
                <a:gd name="T60" fmla="*/ 50 w 69"/>
                <a:gd name="T61" fmla="*/ 243 h 301"/>
                <a:gd name="T62" fmla="*/ 60 w 69"/>
                <a:gd name="T63" fmla="*/ 218 h 301"/>
                <a:gd name="T64" fmla="*/ 66 w 69"/>
                <a:gd name="T65" fmla="*/ 194 h 301"/>
                <a:gd name="T66" fmla="*/ 69 w 69"/>
                <a:gd name="T67" fmla="*/ 171 h 301"/>
                <a:gd name="T68" fmla="*/ 69 w 69"/>
                <a:gd name="T69" fmla="*/ 15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301">
                  <a:moveTo>
                    <a:pt x="69" y="151"/>
                  </a:moveTo>
                  <a:lnTo>
                    <a:pt x="69" y="131"/>
                  </a:lnTo>
                  <a:lnTo>
                    <a:pt x="66" y="108"/>
                  </a:lnTo>
                  <a:lnTo>
                    <a:pt x="60" y="82"/>
                  </a:lnTo>
                  <a:lnTo>
                    <a:pt x="49" y="57"/>
                  </a:lnTo>
                  <a:lnTo>
                    <a:pt x="35" y="32"/>
                  </a:lnTo>
                  <a:lnTo>
                    <a:pt x="20" y="14"/>
                  </a:lnTo>
                  <a:lnTo>
                    <a:pt x="9" y="3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5" y="10"/>
                  </a:lnTo>
                  <a:lnTo>
                    <a:pt x="25" y="36"/>
                  </a:lnTo>
                  <a:lnTo>
                    <a:pt x="40" y="68"/>
                  </a:lnTo>
                  <a:lnTo>
                    <a:pt x="49" y="106"/>
                  </a:lnTo>
                  <a:lnTo>
                    <a:pt x="52" y="151"/>
                  </a:lnTo>
                  <a:lnTo>
                    <a:pt x="50" y="189"/>
                  </a:lnTo>
                  <a:lnTo>
                    <a:pt x="42" y="227"/>
                  </a:lnTo>
                  <a:lnTo>
                    <a:pt x="27" y="262"/>
                  </a:lnTo>
                  <a:lnTo>
                    <a:pt x="3" y="293"/>
                  </a:lnTo>
                  <a:lnTo>
                    <a:pt x="0" y="297"/>
                  </a:lnTo>
                  <a:lnTo>
                    <a:pt x="0" y="298"/>
                  </a:lnTo>
                  <a:lnTo>
                    <a:pt x="0" y="301"/>
                  </a:lnTo>
                  <a:lnTo>
                    <a:pt x="3" y="301"/>
                  </a:lnTo>
                  <a:lnTo>
                    <a:pt x="9" y="298"/>
                  </a:lnTo>
                  <a:lnTo>
                    <a:pt x="21" y="286"/>
                  </a:lnTo>
                  <a:lnTo>
                    <a:pt x="36" y="268"/>
                  </a:lnTo>
                  <a:lnTo>
                    <a:pt x="50" y="243"/>
                  </a:lnTo>
                  <a:lnTo>
                    <a:pt x="60" y="218"/>
                  </a:lnTo>
                  <a:lnTo>
                    <a:pt x="66" y="194"/>
                  </a:lnTo>
                  <a:lnTo>
                    <a:pt x="69" y="171"/>
                  </a:lnTo>
                  <a:lnTo>
                    <a:pt x="69" y="1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169" name="TextBox 168"/>
          <p:cNvSpPr txBox="1"/>
          <p:nvPr/>
        </p:nvSpPr>
        <p:spPr>
          <a:xfrm>
            <a:off x="4540180" y="5050368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Gaussian likelihood</a:t>
            </a:r>
          </a:p>
        </p:txBody>
      </p:sp>
      <p:sp>
        <p:nvSpPr>
          <p:cNvPr id="170" name="Down Arrow 169"/>
          <p:cNvSpPr/>
          <p:nvPr/>
        </p:nvSpPr>
        <p:spPr>
          <a:xfrm rot="10800000">
            <a:off x="5526548" y="4555604"/>
            <a:ext cx="254021" cy="441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1" name="Left Bracket 170"/>
          <p:cNvSpPr/>
          <p:nvPr/>
        </p:nvSpPr>
        <p:spPr>
          <a:xfrm rot="16200000">
            <a:off x="5475485" y="3520664"/>
            <a:ext cx="157353" cy="165608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Left Bracket 171"/>
          <p:cNvSpPr/>
          <p:nvPr/>
        </p:nvSpPr>
        <p:spPr>
          <a:xfrm rot="16200000">
            <a:off x="7638906" y="3150791"/>
            <a:ext cx="147112" cy="238558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Down Arrow 172"/>
          <p:cNvSpPr/>
          <p:nvPr/>
        </p:nvSpPr>
        <p:spPr>
          <a:xfrm rot="10800000">
            <a:off x="7971522" y="4546189"/>
            <a:ext cx="254021" cy="441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TextBox 173"/>
          <p:cNvSpPr txBox="1"/>
          <p:nvPr/>
        </p:nvSpPr>
        <p:spPr>
          <a:xfrm>
            <a:off x="6869410" y="5017279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Posterior distribution</a:t>
            </a:r>
          </a:p>
          <a:p>
            <a:r>
              <a:rPr lang="en-AU" dirty="0"/>
              <a:t>Conditioning on x*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7109186" y="5952063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intractable !</a:t>
            </a:r>
          </a:p>
        </p:txBody>
      </p:sp>
      <p:sp>
        <p:nvSpPr>
          <p:cNvPr id="107" name="Left Bracket 106"/>
          <p:cNvSpPr/>
          <p:nvPr/>
        </p:nvSpPr>
        <p:spPr>
          <a:xfrm rot="16200000">
            <a:off x="3952484" y="1032416"/>
            <a:ext cx="149350" cy="126784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Down Arrow 107"/>
          <p:cNvSpPr/>
          <p:nvPr/>
        </p:nvSpPr>
        <p:spPr>
          <a:xfrm rot="10800000">
            <a:off x="3924515" y="1784404"/>
            <a:ext cx="254021" cy="441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TextBox 108"/>
          <p:cNvSpPr txBox="1"/>
          <p:nvPr/>
        </p:nvSpPr>
        <p:spPr>
          <a:xfrm>
            <a:off x="2548930" y="2246907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Gaussian likelihood</a:t>
            </a:r>
          </a:p>
        </p:txBody>
      </p:sp>
    </p:spTree>
    <p:extLst>
      <p:ext uri="{BB962C8B-B14F-4D97-AF65-F5344CB8AC3E}">
        <p14:creationId xmlns:p14="http://schemas.microsoft.com/office/powerpoint/2010/main" val="3300445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Predictive Entropy Search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Bayesian Optimization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48</a:t>
            </a:fld>
            <a:endParaRPr lang="en-AU" altLang="en-US" dirty="0"/>
          </a:p>
        </p:txBody>
      </p:sp>
      <p:grpSp>
        <p:nvGrpSpPr>
          <p:cNvPr id="87" name="Group 52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1495349" y="1387252"/>
            <a:ext cx="8244078" cy="807652"/>
            <a:chOff x="0" y="0"/>
            <a:chExt cx="6839" cy="670"/>
          </a:xfrm>
        </p:grpSpPr>
        <p:sp>
          <p:nvSpPr>
            <p:cNvPr id="128" name="Freeform 53"/>
            <p:cNvSpPr>
              <a:spLocks noChangeAspect="1" noEditPoints="1"/>
            </p:cNvSpPr>
            <p:nvPr/>
          </p:nvSpPr>
          <p:spPr bwMode="auto">
            <a:xfrm>
              <a:off x="0" y="278"/>
              <a:ext cx="157" cy="192"/>
            </a:xfrm>
            <a:custGeom>
              <a:avLst/>
              <a:gdLst>
                <a:gd name="T0" fmla="*/ 22 w 157"/>
                <a:gd name="T1" fmla="*/ 176 h 192"/>
                <a:gd name="T2" fmla="*/ 15 w 157"/>
                <a:gd name="T3" fmla="*/ 182 h 192"/>
                <a:gd name="T4" fmla="*/ 5 w 157"/>
                <a:gd name="T5" fmla="*/ 182 h 192"/>
                <a:gd name="T6" fmla="*/ 1 w 157"/>
                <a:gd name="T7" fmla="*/ 185 h 192"/>
                <a:gd name="T8" fmla="*/ 1 w 157"/>
                <a:gd name="T9" fmla="*/ 191 h 192"/>
                <a:gd name="T10" fmla="*/ 30 w 157"/>
                <a:gd name="T11" fmla="*/ 191 h 192"/>
                <a:gd name="T12" fmla="*/ 61 w 157"/>
                <a:gd name="T13" fmla="*/ 191 h 192"/>
                <a:gd name="T14" fmla="*/ 64 w 157"/>
                <a:gd name="T15" fmla="*/ 189 h 192"/>
                <a:gd name="T16" fmla="*/ 63 w 157"/>
                <a:gd name="T17" fmla="*/ 183 h 192"/>
                <a:gd name="T18" fmla="*/ 49 w 157"/>
                <a:gd name="T19" fmla="*/ 182 h 192"/>
                <a:gd name="T20" fmla="*/ 43 w 157"/>
                <a:gd name="T21" fmla="*/ 179 h 192"/>
                <a:gd name="T22" fmla="*/ 44 w 157"/>
                <a:gd name="T23" fmla="*/ 167 h 192"/>
                <a:gd name="T24" fmla="*/ 54 w 157"/>
                <a:gd name="T25" fmla="*/ 129 h 192"/>
                <a:gd name="T26" fmla="*/ 61 w 157"/>
                <a:gd name="T27" fmla="*/ 124 h 192"/>
                <a:gd name="T28" fmla="*/ 75 w 157"/>
                <a:gd name="T29" fmla="*/ 135 h 192"/>
                <a:gd name="T30" fmla="*/ 98 w 157"/>
                <a:gd name="T31" fmla="*/ 134 h 192"/>
                <a:gd name="T32" fmla="*/ 123 w 157"/>
                <a:gd name="T33" fmla="*/ 120 h 192"/>
                <a:gd name="T34" fmla="*/ 144 w 157"/>
                <a:gd name="T35" fmla="*/ 95 h 192"/>
                <a:gd name="T36" fmla="*/ 156 w 157"/>
                <a:gd name="T37" fmla="*/ 64 h 192"/>
                <a:gd name="T38" fmla="*/ 154 w 157"/>
                <a:gd name="T39" fmla="*/ 29 h 192"/>
                <a:gd name="T40" fmla="*/ 133 w 157"/>
                <a:gd name="T41" fmla="*/ 3 h 192"/>
                <a:gd name="T42" fmla="*/ 106 w 157"/>
                <a:gd name="T43" fmla="*/ 2 h 192"/>
                <a:gd name="T44" fmla="*/ 86 w 157"/>
                <a:gd name="T45" fmla="*/ 14 h 192"/>
                <a:gd name="T46" fmla="*/ 74 w 157"/>
                <a:gd name="T47" fmla="*/ 12 h 192"/>
                <a:gd name="T48" fmla="*/ 59 w 157"/>
                <a:gd name="T49" fmla="*/ 1 h 192"/>
                <a:gd name="T50" fmla="*/ 42 w 157"/>
                <a:gd name="T51" fmla="*/ 2 h 192"/>
                <a:gd name="T52" fmla="*/ 31 w 157"/>
                <a:gd name="T53" fmla="*/ 12 h 192"/>
                <a:gd name="T54" fmla="*/ 25 w 157"/>
                <a:gd name="T55" fmla="*/ 26 h 192"/>
                <a:gd name="T56" fmla="*/ 20 w 157"/>
                <a:gd name="T57" fmla="*/ 43 h 192"/>
                <a:gd name="T58" fmla="*/ 21 w 157"/>
                <a:gd name="T59" fmla="*/ 49 h 192"/>
                <a:gd name="T60" fmla="*/ 25 w 157"/>
                <a:gd name="T61" fmla="*/ 49 h 192"/>
                <a:gd name="T62" fmla="*/ 27 w 157"/>
                <a:gd name="T63" fmla="*/ 46 h 192"/>
                <a:gd name="T64" fmla="*/ 32 w 157"/>
                <a:gd name="T65" fmla="*/ 28 h 192"/>
                <a:gd name="T66" fmla="*/ 43 w 157"/>
                <a:gd name="T67" fmla="*/ 9 h 192"/>
                <a:gd name="T68" fmla="*/ 54 w 157"/>
                <a:gd name="T69" fmla="*/ 7 h 192"/>
                <a:gd name="T70" fmla="*/ 59 w 157"/>
                <a:gd name="T71" fmla="*/ 13 h 192"/>
                <a:gd name="T72" fmla="*/ 59 w 157"/>
                <a:gd name="T73" fmla="*/ 29 h 192"/>
                <a:gd name="T74" fmla="*/ 23 w 157"/>
                <a:gd name="T75" fmla="*/ 170 h 192"/>
                <a:gd name="T76" fmla="*/ 79 w 157"/>
                <a:gd name="T77" fmla="*/ 33 h 192"/>
                <a:gd name="T78" fmla="*/ 88 w 157"/>
                <a:gd name="T79" fmla="*/ 22 h 192"/>
                <a:gd name="T80" fmla="*/ 100 w 157"/>
                <a:gd name="T81" fmla="*/ 12 h 192"/>
                <a:gd name="T82" fmla="*/ 112 w 157"/>
                <a:gd name="T83" fmla="*/ 7 h 192"/>
                <a:gd name="T84" fmla="*/ 125 w 157"/>
                <a:gd name="T85" fmla="*/ 8 h 192"/>
                <a:gd name="T86" fmla="*/ 134 w 157"/>
                <a:gd name="T87" fmla="*/ 23 h 192"/>
                <a:gd name="T88" fmla="*/ 134 w 157"/>
                <a:gd name="T89" fmla="*/ 51 h 192"/>
                <a:gd name="T90" fmla="*/ 125 w 157"/>
                <a:gd name="T91" fmla="*/ 86 h 192"/>
                <a:gd name="T92" fmla="*/ 112 w 157"/>
                <a:gd name="T93" fmla="*/ 113 h 192"/>
                <a:gd name="T94" fmla="*/ 93 w 157"/>
                <a:gd name="T95" fmla="*/ 128 h 192"/>
                <a:gd name="T96" fmla="*/ 78 w 157"/>
                <a:gd name="T97" fmla="*/ 129 h 192"/>
                <a:gd name="T98" fmla="*/ 68 w 157"/>
                <a:gd name="T99" fmla="*/ 122 h 192"/>
                <a:gd name="T100" fmla="*/ 63 w 157"/>
                <a:gd name="T101" fmla="*/ 112 h 192"/>
                <a:gd name="T102" fmla="*/ 61 w 157"/>
                <a:gd name="T103" fmla="*/ 105 h 192"/>
                <a:gd name="T104" fmla="*/ 61 w 157"/>
                <a:gd name="T105" fmla="*/ 102 h 192"/>
                <a:gd name="T106" fmla="*/ 76 w 157"/>
                <a:gd name="T107" fmla="*/ 3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7" h="192">
                  <a:moveTo>
                    <a:pt x="23" y="170"/>
                  </a:moveTo>
                  <a:lnTo>
                    <a:pt x="22" y="176"/>
                  </a:lnTo>
                  <a:lnTo>
                    <a:pt x="19" y="180"/>
                  </a:lnTo>
                  <a:lnTo>
                    <a:pt x="15" y="182"/>
                  </a:lnTo>
                  <a:lnTo>
                    <a:pt x="7" y="182"/>
                  </a:lnTo>
                  <a:lnTo>
                    <a:pt x="5" y="182"/>
                  </a:lnTo>
                  <a:lnTo>
                    <a:pt x="2" y="183"/>
                  </a:lnTo>
                  <a:lnTo>
                    <a:pt x="1" y="185"/>
                  </a:lnTo>
                  <a:lnTo>
                    <a:pt x="0" y="188"/>
                  </a:lnTo>
                  <a:lnTo>
                    <a:pt x="1" y="191"/>
                  </a:lnTo>
                  <a:lnTo>
                    <a:pt x="4" y="192"/>
                  </a:lnTo>
                  <a:lnTo>
                    <a:pt x="30" y="191"/>
                  </a:lnTo>
                  <a:lnTo>
                    <a:pt x="59" y="192"/>
                  </a:lnTo>
                  <a:lnTo>
                    <a:pt x="61" y="191"/>
                  </a:lnTo>
                  <a:lnTo>
                    <a:pt x="63" y="191"/>
                  </a:lnTo>
                  <a:lnTo>
                    <a:pt x="64" y="189"/>
                  </a:lnTo>
                  <a:lnTo>
                    <a:pt x="65" y="186"/>
                  </a:lnTo>
                  <a:lnTo>
                    <a:pt x="63" y="183"/>
                  </a:lnTo>
                  <a:lnTo>
                    <a:pt x="58" y="182"/>
                  </a:lnTo>
                  <a:lnTo>
                    <a:pt x="49" y="182"/>
                  </a:lnTo>
                  <a:lnTo>
                    <a:pt x="44" y="181"/>
                  </a:lnTo>
                  <a:lnTo>
                    <a:pt x="43" y="179"/>
                  </a:lnTo>
                  <a:lnTo>
                    <a:pt x="42" y="177"/>
                  </a:lnTo>
                  <a:lnTo>
                    <a:pt x="44" y="167"/>
                  </a:lnTo>
                  <a:lnTo>
                    <a:pt x="49" y="149"/>
                  </a:lnTo>
                  <a:lnTo>
                    <a:pt x="54" y="129"/>
                  </a:lnTo>
                  <a:lnTo>
                    <a:pt x="57" y="117"/>
                  </a:lnTo>
                  <a:lnTo>
                    <a:pt x="61" y="124"/>
                  </a:lnTo>
                  <a:lnTo>
                    <a:pt x="67" y="130"/>
                  </a:lnTo>
                  <a:lnTo>
                    <a:pt x="75" y="135"/>
                  </a:lnTo>
                  <a:lnTo>
                    <a:pt x="85" y="136"/>
                  </a:lnTo>
                  <a:lnTo>
                    <a:pt x="98" y="134"/>
                  </a:lnTo>
                  <a:lnTo>
                    <a:pt x="111" y="129"/>
                  </a:lnTo>
                  <a:lnTo>
                    <a:pt x="123" y="120"/>
                  </a:lnTo>
                  <a:lnTo>
                    <a:pt x="134" y="109"/>
                  </a:lnTo>
                  <a:lnTo>
                    <a:pt x="144" y="95"/>
                  </a:lnTo>
                  <a:lnTo>
                    <a:pt x="151" y="80"/>
                  </a:lnTo>
                  <a:lnTo>
                    <a:pt x="156" y="64"/>
                  </a:lnTo>
                  <a:lnTo>
                    <a:pt x="157" y="48"/>
                  </a:lnTo>
                  <a:lnTo>
                    <a:pt x="154" y="29"/>
                  </a:lnTo>
                  <a:lnTo>
                    <a:pt x="146" y="13"/>
                  </a:lnTo>
                  <a:lnTo>
                    <a:pt x="133" y="3"/>
                  </a:lnTo>
                  <a:lnTo>
                    <a:pt x="117" y="0"/>
                  </a:lnTo>
                  <a:lnTo>
                    <a:pt x="106" y="2"/>
                  </a:lnTo>
                  <a:lnTo>
                    <a:pt x="96" y="7"/>
                  </a:lnTo>
                  <a:lnTo>
                    <a:pt x="86" y="14"/>
                  </a:lnTo>
                  <a:lnTo>
                    <a:pt x="78" y="22"/>
                  </a:lnTo>
                  <a:lnTo>
                    <a:pt x="74" y="12"/>
                  </a:lnTo>
                  <a:lnTo>
                    <a:pt x="67" y="5"/>
                  </a:lnTo>
                  <a:lnTo>
                    <a:pt x="59" y="1"/>
                  </a:lnTo>
                  <a:lnTo>
                    <a:pt x="51" y="0"/>
                  </a:lnTo>
                  <a:lnTo>
                    <a:pt x="42" y="2"/>
                  </a:lnTo>
                  <a:lnTo>
                    <a:pt x="36" y="6"/>
                  </a:lnTo>
                  <a:lnTo>
                    <a:pt x="31" y="12"/>
                  </a:lnTo>
                  <a:lnTo>
                    <a:pt x="29" y="17"/>
                  </a:lnTo>
                  <a:lnTo>
                    <a:pt x="25" y="26"/>
                  </a:lnTo>
                  <a:lnTo>
                    <a:pt x="22" y="35"/>
                  </a:lnTo>
                  <a:lnTo>
                    <a:pt x="20" y="43"/>
                  </a:lnTo>
                  <a:lnTo>
                    <a:pt x="19" y="46"/>
                  </a:lnTo>
                  <a:lnTo>
                    <a:pt x="21" y="49"/>
                  </a:lnTo>
                  <a:lnTo>
                    <a:pt x="23" y="49"/>
                  </a:lnTo>
                  <a:lnTo>
                    <a:pt x="25" y="49"/>
                  </a:lnTo>
                  <a:lnTo>
                    <a:pt x="26" y="48"/>
                  </a:lnTo>
                  <a:lnTo>
                    <a:pt x="27" y="46"/>
                  </a:lnTo>
                  <a:lnTo>
                    <a:pt x="28" y="42"/>
                  </a:lnTo>
                  <a:lnTo>
                    <a:pt x="32" y="28"/>
                  </a:lnTo>
                  <a:lnTo>
                    <a:pt x="37" y="16"/>
                  </a:lnTo>
                  <a:lnTo>
                    <a:pt x="43" y="9"/>
                  </a:lnTo>
                  <a:lnTo>
                    <a:pt x="50" y="6"/>
                  </a:lnTo>
                  <a:lnTo>
                    <a:pt x="54" y="7"/>
                  </a:lnTo>
                  <a:lnTo>
                    <a:pt x="57" y="9"/>
                  </a:lnTo>
                  <a:lnTo>
                    <a:pt x="59" y="13"/>
                  </a:lnTo>
                  <a:lnTo>
                    <a:pt x="59" y="20"/>
                  </a:lnTo>
                  <a:lnTo>
                    <a:pt x="59" y="29"/>
                  </a:lnTo>
                  <a:lnTo>
                    <a:pt x="57" y="36"/>
                  </a:lnTo>
                  <a:lnTo>
                    <a:pt x="23" y="170"/>
                  </a:lnTo>
                  <a:close/>
                  <a:moveTo>
                    <a:pt x="76" y="39"/>
                  </a:moveTo>
                  <a:lnTo>
                    <a:pt x="79" y="33"/>
                  </a:lnTo>
                  <a:lnTo>
                    <a:pt x="83" y="27"/>
                  </a:lnTo>
                  <a:lnTo>
                    <a:pt x="88" y="22"/>
                  </a:lnTo>
                  <a:lnTo>
                    <a:pt x="92" y="18"/>
                  </a:lnTo>
                  <a:lnTo>
                    <a:pt x="100" y="12"/>
                  </a:lnTo>
                  <a:lnTo>
                    <a:pt x="106" y="9"/>
                  </a:lnTo>
                  <a:lnTo>
                    <a:pt x="112" y="7"/>
                  </a:lnTo>
                  <a:lnTo>
                    <a:pt x="116" y="6"/>
                  </a:lnTo>
                  <a:lnTo>
                    <a:pt x="125" y="8"/>
                  </a:lnTo>
                  <a:lnTo>
                    <a:pt x="131" y="14"/>
                  </a:lnTo>
                  <a:lnTo>
                    <a:pt x="134" y="23"/>
                  </a:lnTo>
                  <a:lnTo>
                    <a:pt x="136" y="35"/>
                  </a:lnTo>
                  <a:lnTo>
                    <a:pt x="134" y="51"/>
                  </a:lnTo>
                  <a:lnTo>
                    <a:pt x="130" y="69"/>
                  </a:lnTo>
                  <a:lnTo>
                    <a:pt x="125" y="86"/>
                  </a:lnTo>
                  <a:lnTo>
                    <a:pt x="120" y="99"/>
                  </a:lnTo>
                  <a:lnTo>
                    <a:pt x="112" y="113"/>
                  </a:lnTo>
                  <a:lnTo>
                    <a:pt x="103" y="122"/>
                  </a:lnTo>
                  <a:lnTo>
                    <a:pt x="93" y="128"/>
                  </a:lnTo>
                  <a:lnTo>
                    <a:pt x="85" y="130"/>
                  </a:lnTo>
                  <a:lnTo>
                    <a:pt x="78" y="129"/>
                  </a:lnTo>
                  <a:lnTo>
                    <a:pt x="73" y="126"/>
                  </a:lnTo>
                  <a:lnTo>
                    <a:pt x="68" y="122"/>
                  </a:lnTo>
                  <a:lnTo>
                    <a:pt x="65" y="117"/>
                  </a:lnTo>
                  <a:lnTo>
                    <a:pt x="63" y="112"/>
                  </a:lnTo>
                  <a:lnTo>
                    <a:pt x="62" y="108"/>
                  </a:lnTo>
                  <a:lnTo>
                    <a:pt x="61" y="105"/>
                  </a:lnTo>
                  <a:lnTo>
                    <a:pt x="61" y="103"/>
                  </a:lnTo>
                  <a:lnTo>
                    <a:pt x="61" y="102"/>
                  </a:lnTo>
                  <a:lnTo>
                    <a:pt x="62" y="98"/>
                  </a:lnTo>
                  <a:lnTo>
                    <a:pt x="76" y="3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54"/>
            <p:cNvSpPr>
              <a:spLocks noChangeAspect="1"/>
            </p:cNvSpPr>
            <p:nvPr/>
          </p:nvSpPr>
          <p:spPr bwMode="auto">
            <a:xfrm>
              <a:off x="191" y="185"/>
              <a:ext cx="70" cy="301"/>
            </a:xfrm>
            <a:custGeom>
              <a:avLst/>
              <a:gdLst>
                <a:gd name="T0" fmla="*/ 70 w 70"/>
                <a:gd name="T1" fmla="*/ 298 h 301"/>
                <a:gd name="T2" fmla="*/ 70 w 70"/>
                <a:gd name="T3" fmla="*/ 298 h 301"/>
                <a:gd name="T4" fmla="*/ 69 w 70"/>
                <a:gd name="T5" fmla="*/ 297 h 301"/>
                <a:gd name="T6" fmla="*/ 68 w 70"/>
                <a:gd name="T7" fmla="*/ 295 h 301"/>
                <a:gd name="T8" fmla="*/ 65 w 70"/>
                <a:gd name="T9" fmla="*/ 292 h 301"/>
                <a:gd name="T10" fmla="*/ 42 w 70"/>
                <a:gd name="T11" fmla="*/ 260 h 301"/>
                <a:gd name="T12" fmla="*/ 27 w 70"/>
                <a:gd name="T13" fmla="*/ 224 h 301"/>
                <a:gd name="T14" fmla="*/ 20 w 70"/>
                <a:gd name="T15" fmla="*/ 187 h 301"/>
                <a:gd name="T16" fmla="*/ 18 w 70"/>
                <a:gd name="T17" fmla="*/ 151 h 301"/>
                <a:gd name="T18" fmla="*/ 20 w 70"/>
                <a:gd name="T19" fmla="*/ 112 h 301"/>
                <a:gd name="T20" fmla="*/ 28 w 70"/>
                <a:gd name="T21" fmla="*/ 74 h 301"/>
                <a:gd name="T22" fmla="*/ 43 w 70"/>
                <a:gd name="T23" fmla="*/ 39 h 301"/>
                <a:gd name="T24" fmla="*/ 66 w 70"/>
                <a:gd name="T25" fmla="*/ 8 h 301"/>
                <a:gd name="T26" fmla="*/ 69 w 70"/>
                <a:gd name="T27" fmla="*/ 4 h 301"/>
                <a:gd name="T28" fmla="*/ 70 w 70"/>
                <a:gd name="T29" fmla="*/ 3 h 301"/>
                <a:gd name="T30" fmla="*/ 69 w 70"/>
                <a:gd name="T31" fmla="*/ 0 h 301"/>
                <a:gd name="T32" fmla="*/ 67 w 70"/>
                <a:gd name="T33" fmla="*/ 0 h 301"/>
                <a:gd name="T34" fmla="*/ 61 w 70"/>
                <a:gd name="T35" fmla="*/ 4 h 301"/>
                <a:gd name="T36" fmla="*/ 49 w 70"/>
                <a:gd name="T37" fmla="*/ 15 h 301"/>
                <a:gd name="T38" fmla="*/ 34 w 70"/>
                <a:gd name="T39" fmla="*/ 33 h 301"/>
                <a:gd name="T40" fmla="*/ 19 w 70"/>
                <a:gd name="T41" fmla="*/ 59 h 301"/>
                <a:gd name="T42" fmla="*/ 10 w 70"/>
                <a:gd name="T43" fmla="*/ 83 h 301"/>
                <a:gd name="T44" fmla="*/ 4 w 70"/>
                <a:gd name="T45" fmla="*/ 108 h 301"/>
                <a:gd name="T46" fmla="*/ 1 w 70"/>
                <a:gd name="T47" fmla="*/ 130 h 301"/>
                <a:gd name="T48" fmla="*/ 0 w 70"/>
                <a:gd name="T49" fmla="*/ 151 h 301"/>
                <a:gd name="T50" fmla="*/ 1 w 70"/>
                <a:gd name="T51" fmla="*/ 170 h 301"/>
                <a:gd name="T52" fmla="*/ 4 w 70"/>
                <a:gd name="T53" fmla="*/ 194 h 301"/>
                <a:gd name="T54" fmla="*/ 10 w 70"/>
                <a:gd name="T55" fmla="*/ 219 h 301"/>
                <a:gd name="T56" fmla="*/ 20 w 70"/>
                <a:gd name="T57" fmla="*/ 245 h 301"/>
                <a:gd name="T58" fmla="*/ 35 w 70"/>
                <a:gd name="T59" fmla="*/ 269 h 301"/>
                <a:gd name="T60" fmla="*/ 49 w 70"/>
                <a:gd name="T61" fmla="*/ 287 h 301"/>
                <a:gd name="T62" fmla="*/ 61 w 70"/>
                <a:gd name="T63" fmla="*/ 298 h 301"/>
                <a:gd name="T64" fmla="*/ 67 w 70"/>
                <a:gd name="T65" fmla="*/ 301 h 301"/>
                <a:gd name="T66" fmla="*/ 69 w 70"/>
                <a:gd name="T67" fmla="*/ 301 h 301"/>
                <a:gd name="T68" fmla="*/ 70 w 70"/>
                <a:gd name="T69" fmla="*/ 29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301">
                  <a:moveTo>
                    <a:pt x="70" y="298"/>
                  </a:moveTo>
                  <a:lnTo>
                    <a:pt x="70" y="298"/>
                  </a:lnTo>
                  <a:lnTo>
                    <a:pt x="69" y="297"/>
                  </a:lnTo>
                  <a:lnTo>
                    <a:pt x="68" y="295"/>
                  </a:lnTo>
                  <a:lnTo>
                    <a:pt x="65" y="292"/>
                  </a:lnTo>
                  <a:lnTo>
                    <a:pt x="42" y="260"/>
                  </a:lnTo>
                  <a:lnTo>
                    <a:pt x="27" y="224"/>
                  </a:lnTo>
                  <a:lnTo>
                    <a:pt x="20" y="187"/>
                  </a:lnTo>
                  <a:lnTo>
                    <a:pt x="18" y="151"/>
                  </a:lnTo>
                  <a:lnTo>
                    <a:pt x="20" y="112"/>
                  </a:lnTo>
                  <a:lnTo>
                    <a:pt x="28" y="74"/>
                  </a:lnTo>
                  <a:lnTo>
                    <a:pt x="43" y="39"/>
                  </a:lnTo>
                  <a:lnTo>
                    <a:pt x="66" y="8"/>
                  </a:lnTo>
                  <a:lnTo>
                    <a:pt x="69" y="4"/>
                  </a:lnTo>
                  <a:lnTo>
                    <a:pt x="70" y="3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1" y="4"/>
                  </a:lnTo>
                  <a:lnTo>
                    <a:pt x="49" y="15"/>
                  </a:lnTo>
                  <a:lnTo>
                    <a:pt x="34" y="33"/>
                  </a:lnTo>
                  <a:lnTo>
                    <a:pt x="19" y="59"/>
                  </a:lnTo>
                  <a:lnTo>
                    <a:pt x="10" y="83"/>
                  </a:lnTo>
                  <a:lnTo>
                    <a:pt x="4" y="108"/>
                  </a:lnTo>
                  <a:lnTo>
                    <a:pt x="1" y="130"/>
                  </a:lnTo>
                  <a:lnTo>
                    <a:pt x="0" y="151"/>
                  </a:lnTo>
                  <a:lnTo>
                    <a:pt x="1" y="170"/>
                  </a:lnTo>
                  <a:lnTo>
                    <a:pt x="4" y="194"/>
                  </a:lnTo>
                  <a:lnTo>
                    <a:pt x="10" y="219"/>
                  </a:lnTo>
                  <a:lnTo>
                    <a:pt x="20" y="245"/>
                  </a:lnTo>
                  <a:lnTo>
                    <a:pt x="35" y="269"/>
                  </a:lnTo>
                  <a:lnTo>
                    <a:pt x="49" y="287"/>
                  </a:lnTo>
                  <a:lnTo>
                    <a:pt x="61" y="298"/>
                  </a:lnTo>
                  <a:lnTo>
                    <a:pt x="67" y="301"/>
                  </a:lnTo>
                  <a:lnTo>
                    <a:pt x="69" y="301"/>
                  </a:lnTo>
                  <a:lnTo>
                    <a:pt x="70" y="2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55"/>
            <p:cNvSpPr>
              <a:spLocks noChangeAspect="1"/>
            </p:cNvSpPr>
            <p:nvPr/>
          </p:nvSpPr>
          <p:spPr bwMode="auto">
            <a:xfrm>
              <a:off x="287" y="278"/>
              <a:ext cx="139" cy="195"/>
            </a:xfrm>
            <a:custGeom>
              <a:avLst/>
              <a:gdLst>
                <a:gd name="T0" fmla="*/ 139 w 139"/>
                <a:gd name="T1" fmla="*/ 14 h 195"/>
                <a:gd name="T2" fmla="*/ 136 w 139"/>
                <a:gd name="T3" fmla="*/ 5 h 195"/>
                <a:gd name="T4" fmla="*/ 125 w 139"/>
                <a:gd name="T5" fmla="*/ 5 h 195"/>
                <a:gd name="T6" fmla="*/ 119 w 139"/>
                <a:gd name="T7" fmla="*/ 12 h 195"/>
                <a:gd name="T8" fmla="*/ 117 w 139"/>
                <a:gd name="T9" fmla="*/ 21 h 195"/>
                <a:gd name="T10" fmla="*/ 109 w 139"/>
                <a:gd name="T11" fmla="*/ 50 h 195"/>
                <a:gd name="T12" fmla="*/ 95 w 139"/>
                <a:gd name="T13" fmla="*/ 107 h 195"/>
                <a:gd name="T14" fmla="*/ 90 w 139"/>
                <a:gd name="T15" fmla="*/ 114 h 195"/>
                <a:gd name="T16" fmla="*/ 81 w 139"/>
                <a:gd name="T17" fmla="*/ 123 h 195"/>
                <a:gd name="T18" fmla="*/ 69 w 139"/>
                <a:gd name="T19" fmla="*/ 129 h 195"/>
                <a:gd name="T20" fmla="*/ 53 w 139"/>
                <a:gd name="T21" fmla="*/ 128 h 195"/>
                <a:gd name="T22" fmla="*/ 44 w 139"/>
                <a:gd name="T23" fmla="*/ 114 h 195"/>
                <a:gd name="T24" fmla="*/ 47 w 139"/>
                <a:gd name="T25" fmla="*/ 80 h 195"/>
                <a:gd name="T26" fmla="*/ 62 w 139"/>
                <a:gd name="T27" fmla="*/ 38 h 195"/>
                <a:gd name="T28" fmla="*/ 64 w 139"/>
                <a:gd name="T29" fmla="*/ 29 h 195"/>
                <a:gd name="T30" fmla="*/ 63 w 139"/>
                <a:gd name="T31" fmla="*/ 15 h 195"/>
                <a:gd name="T32" fmla="*/ 50 w 139"/>
                <a:gd name="T33" fmla="*/ 2 h 195"/>
                <a:gd name="T34" fmla="*/ 22 w 139"/>
                <a:gd name="T35" fmla="*/ 7 h 195"/>
                <a:gd name="T36" fmla="*/ 3 w 139"/>
                <a:gd name="T37" fmla="*/ 38 h 195"/>
                <a:gd name="T38" fmla="*/ 2 w 139"/>
                <a:gd name="T39" fmla="*/ 49 h 195"/>
                <a:gd name="T40" fmla="*/ 7 w 139"/>
                <a:gd name="T41" fmla="*/ 48 h 195"/>
                <a:gd name="T42" fmla="*/ 15 w 139"/>
                <a:gd name="T43" fmla="*/ 26 h 195"/>
                <a:gd name="T44" fmla="*/ 31 w 139"/>
                <a:gd name="T45" fmla="*/ 8 h 195"/>
                <a:gd name="T46" fmla="*/ 41 w 139"/>
                <a:gd name="T47" fmla="*/ 6 h 195"/>
                <a:gd name="T48" fmla="*/ 46 w 139"/>
                <a:gd name="T49" fmla="*/ 10 h 195"/>
                <a:gd name="T50" fmla="*/ 45 w 139"/>
                <a:gd name="T51" fmla="*/ 27 h 195"/>
                <a:gd name="T52" fmla="*/ 34 w 139"/>
                <a:gd name="T53" fmla="*/ 59 h 195"/>
                <a:gd name="T54" fmla="*/ 25 w 139"/>
                <a:gd name="T55" fmla="*/ 89 h 195"/>
                <a:gd name="T56" fmla="*/ 25 w 139"/>
                <a:gd name="T57" fmla="*/ 110 h 195"/>
                <a:gd name="T58" fmla="*/ 31 w 139"/>
                <a:gd name="T59" fmla="*/ 124 h 195"/>
                <a:gd name="T60" fmla="*/ 41 w 139"/>
                <a:gd name="T61" fmla="*/ 132 h 195"/>
                <a:gd name="T62" fmla="*/ 54 w 139"/>
                <a:gd name="T63" fmla="*/ 136 h 195"/>
                <a:gd name="T64" fmla="*/ 77 w 139"/>
                <a:gd name="T65" fmla="*/ 133 h 195"/>
                <a:gd name="T66" fmla="*/ 84 w 139"/>
                <a:gd name="T67" fmla="*/ 146 h 195"/>
                <a:gd name="T68" fmla="*/ 65 w 139"/>
                <a:gd name="T69" fmla="*/ 177 h 195"/>
                <a:gd name="T70" fmla="*/ 48 w 139"/>
                <a:gd name="T71" fmla="*/ 187 h 195"/>
                <a:gd name="T72" fmla="*/ 34 w 139"/>
                <a:gd name="T73" fmla="*/ 188 h 195"/>
                <a:gd name="T74" fmla="*/ 21 w 139"/>
                <a:gd name="T75" fmla="*/ 183 h 195"/>
                <a:gd name="T76" fmla="*/ 22 w 139"/>
                <a:gd name="T77" fmla="*/ 175 h 195"/>
                <a:gd name="T78" fmla="*/ 33 w 139"/>
                <a:gd name="T79" fmla="*/ 167 h 195"/>
                <a:gd name="T80" fmla="*/ 33 w 139"/>
                <a:gd name="T81" fmla="*/ 154 h 195"/>
                <a:gd name="T82" fmla="*/ 26 w 139"/>
                <a:gd name="T83" fmla="*/ 149 h 195"/>
                <a:gd name="T84" fmla="*/ 18 w 139"/>
                <a:gd name="T85" fmla="*/ 150 h 195"/>
                <a:gd name="T86" fmla="*/ 8 w 139"/>
                <a:gd name="T87" fmla="*/ 159 h 195"/>
                <a:gd name="T88" fmla="*/ 9 w 139"/>
                <a:gd name="T89" fmla="*/ 179 h 195"/>
                <a:gd name="T90" fmla="*/ 26 w 139"/>
                <a:gd name="T91" fmla="*/ 193 h 195"/>
                <a:gd name="T92" fmla="*/ 61 w 139"/>
                <a:gd name="T93" fmla="*/ 190 h 195"/>
                <a:gd name="T94" fmla="*/ 99 w 139"/>
                <a:gd name="T95" fmla="*/ 157 h 195"/>
                <a:gd name="T96" fmla="*/ 138 w 139"/>
                <a:gd name="T97" fmla="*/ 1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9" h="195">
                  <a:moveTo>
                    <a:pt x="138" y="18"/>
                  </a:moveTo>
                  <a:lnTo>
                    <a:pt x="139" y="14"/>
                  </a:lnTo>
                  <a:lnTo>
                    <a:pt x="139" y="11"/>
                  </a:lnTo>
                  <a:lnTo>
                    <a:pt x="136" y="5"/>
                  </a:lnTo>
                  <a:lnTo>
                    <a:pt x="130" y="3"/>
                  </a:lnTo>
                  <a:lnTo>
                    <a:pt x="125" y="5"/>
                  </a:lnTo>
                  <a:lnTo>
                    <a:pt x="120" y="9"/>
                  </a:lnTo>
                  <a:lnTo>
                    <a:pt x="119" y="12"/>
                  </a:lnTo>
                  <a:lnTo>
                    <a:pt x="118" y="16"/>
                  </a:lnTo>
                  <a:lnTo>
                    <a:pt x="117" y="21"/>
                  </a:lnTo>
                  <a:lnTo>
                    <a:pt x="115" y="26"/>
                  </a:lnTo>
                  <a:lnTo>
                    <a:pt x="109" y="50"/>
                  </a:lnTo>
                  <a:lnTo>
                    <a:pt x="96" y="104"/>
                  </a:lnTo>
                  <a:lnTo>
                    <a:pt x="95" y="107"/>
                  </a:lnTo>
                  <a:lnTo>
                    <a:pt x="93" y="110"/>
                  </a:lnTo>
                  <a:lnTo>
                    <a:pt x="90" y="114"/>
                  </a:lnTo>
                  <a:lnTo>
                    <a:pt x="86" y="119"/>
                  </a:lnTo>
                  <a:lnTo>
                    <a:pt x="81" y="123"/>
                  </a:lnTo>
                  <a:lnTo>
                    <a:pt x="75" y="126"/>
                  </a:lnTo>
                  <a:lnTo>
                    <a:pt x="69" y="129"/>
                  </a:lnTo>
                  <a:lnTo>
                    <a:pt x="62" y="130"/>
                  </a:lnTo>
                  <a:lnTo>
                    <a:pt x="53" y="128"/>
                  </a:lnTo>
                  <a:lnTo>
                    <a:pt x="47" y="122"/>
                  </a:lnTo>
                  <a:lnTo>
                    <a:pt x="44" y="114"/>
                  </a:lnTo>
                  <a:lnTo>
                    <a:pt x="43" y="105"/>
                  </a:lnTo>
                  <a:lnTo>
                    <a:pt x="47" y="80"/>
                  </a:lnTo>
                  <a:lnTo>
                    <a:pt x="59" y="46"/>
                  </a:lnTo>
                  <a:lnTo>
                    <a:pt x="62" y="38"/>
                  </a:lnTo>
                  <a:lnTo>
                    <a:pt x="63" y="33"/>
                  </a:lnTo>
                  <a:lnTo>
                    <a:pt x="64" y="29"/>
                  </a:lnTo>
                  <a:lnTo>
                    <a:pt x="65" y="24"/>
                  </a:lnTo>
                  <a:lnTo>
                    <a:pt x="63" y="15"/>
                  </a:lnTo>
                  <a:lnTo>
                    <a:pt x="58" y="7"/>
                  </a:lnTo>
                  <a:lnTo>
                    <a:pt x="50" y="2"/>
                  </a:lnTo>
                  <a:lnTo>
                    <a:pt x="40" y="0"/>
                  </a:lnTo>
                  <a:lnTo>
                    <a:pt x="22" y="7"/>
                  </a:lnTo>
                  <a:lnTo>
                    <a:pt x="9" y="22"/>
                  </a:lnTo>
                  <a:lnTo>
                    <a:pt x="3" y="38"/>
                  </a:lnTo>
                  <a:lnTo>
                    <a:pt x="0" y="46"/>
                  </a:lnTo>
                  <a:lnTo>
                    <a:pt x="2" y="49"/>
                  </a:lnTo>
                  <a:lnTo>
                    <a:pt x="4" y="49"/>
                  </a:lnTo>
                  <a:lnTo>
                    <a:pt x="7" y="48"/>
                  </a:lnTo>
                  <a:lnTo>
                    <a:pt x="9" y="44"/>
                  </a:lnTo>
                  <a:lnTo>
                    <a:pt x="15" y="26"/>
                  </a:lnTo>
                  <a:lnTo>
                    <a:pt x="23" y="14"/>
                  </a:lnTo>
                  <a:lnTo>
                    <a:pt x="31" y="8"/>
                  </a:lnTo>
                  <a:lnTo>
                    <a:pt x="39" y="6"/>
                  </a:lnTo>
                  <a:lnTo>
                    <a:pt x="41" y="6"/>
                  </a:lnTo>
                  <a:lnTo>
                    <a:pt x="44" y="8"/>
                  </a:lnTo>
                  <a:lnTo>
                    <a:pt x="46" y="10"/>
                  </a:lnTo>
                  <a:lnTo>
                    <a:pt x="47" y="16"/>
                  </a:lnTo>
                  <a:lnTo>
                    <a:pt x="45" y="27"/>
                  </a:lnTo>
                  <a:lnTo>
                    <a:pt x="41" y="37"/>
                  </a:lnTo>
                  <a:lnTo>
                    <a:pt x="34" y="59"/>
                  </a:lnTo>
                  <a:lnTo>
                    <a:pt x="28" y="76"/>
                  </a:lnTo>
                  <a:lnTo>
                    <a:pt x="25" y="89"/>
                  </a:lnTo>
                  <a:lnTo>
                    <a:pt x="24" y="101"/>
                  </a:lnTo>
                  <a:lnTo>
                    <a:pt x="25" y="110"/>
                  </a:lnTo>
                  <a:lnTo>
                    <a:pt x="27" y="117"/>
                  </a:lnTo>
                  <a:lnTo>
                    <a:pt x="31" y="124"/>
                  </a:lnTo>
                  <a:lnTo>
                    <a:pt x="36" y="129"/>
                  </a:lnTo>
                  <a:lnTo>
                    <a:pt x="41" y="132"/>
                  </a:lnTo>
                  <a:lnTo>
                    <a:pt x="48" y="135"/>
                  </a:lnTo>
                  <a:lnTo>
                    <a:pt x="54" y="136"/>
                  </a:lnTo>
                  <a:lnTo>
                    <a:pt x="61" y="136"/>
                  </a:lnTo>
                  <a:lnTo>
                    <a:pt x="77" y="133"/>
                  </a:lnTo>
                  <a:lnTo>
                    <a:pt x="91" y="123"/>
                  </a:lnTo>
                  <a:lnTo>
                    <a:pt x="84" y="146"/>
                  </a:lnTo>
                  <a:lnTo>
                    <a:pt x="72" y="169"/>
                  </a:lnTo>
                  <a:lnTo>
                    <a:pt x="65" y="177"/>
                  </a:lnTo>
                  <a:lnTo>
                    <a:pt x="57" y="183"/>
                  </a:lnTo>
                  <a:lnTo>
                    <a:pt x="48" y="187"/>
                  </a:lnTo>
                  <a:lnTo>
                    <a:pt x="38" y="188"/>
                  </a:lnTo>
                  <a:lnTo>
                    <a:pt x="34" y="188"/>
                  </a:lnTo>
                  <a:lnTo>
                    <a:pt x="27" y="186"/>
                  </a:lnTo>
                  <a:lnTo>
                    <a:pt x="21" y="183"/>
                  </a:lnTo>
                  <a:lnTo>
                    <a:pt x="16" y="176"/>
                  </a:lnTo>
                  <a:lnTo>
                    <a:pt x="22" y="175"/>
                  </a:lnTo>
                  <a:lnTo>
                    <a:pt x="29" y="172"/>
                  </a:lnTo>
                  <a:lnTo>
                    <a:pt x="33" y="167"/>
                  </a:lnTo>
                  <a:lnTo>
                    <a:pt x="35" y="160"/>
                  </a:lnTo>
                  <a:lnTo>
                    <a:pt x="33" y="154"/>
                  </a:lnTo>
                  <a:lnTo>
                    <a:pt x="30" y="151"/>
                  </a:lnTo>
                  <a:lnTo>
                    <a:pt x="26" y="149"/>
                  </a:lnTo>
                  <a:lnTo>
                    <a:pt x="23" y="149"/>
                  </a:lnTo>
                  <a:lnTo>
                    <a:pt x="18" y="150"/>
                  </a:lnTo>
                  <a:lnTo>
                    <a:pt x="12" y="153"/>
                  </a:lnTo>
                  <a:lnTo>
                    <a:pt x="8" y="159"/>
                  </a:lnTo>
                  <a:lnTo>
                    <a:pt x="7" y="169"/>
                  </a:lnTo>
                  <a:lnTo>
                    <a:pt x="9" y="179"/>
                  </a:lnTo>
                  <a:lnTo>
                    <a:pt x="15" y="187"/>
                  </a:lnTo>
                  <a:lnTo>
                    <a:pt x="26" y="193"/>
                  </a:lnTo>
                  <a:lnTo>
                    <a:pt x="38" y="195"/>
                  </a:lnTo>
                  <a:lnTo>
                    <a:pt x="61" y="190"/>
                  </a:lnTo>
                  <a:lnTo>
                    <a:pt x="82" y="177"/>
                  </a:lnTo>
                  <a:lnTo>
                    <a:pt x="99" y="157"/>
                  </a:lnTo>
                  <a:lnTo>
                    <a:pt x="109" y="133"/>
                  </a:lnTo>
                  <a:lnTo>
                    <a:pt x="138" y="1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56"/>
            <p:cNvSpPr>
              <a:spLocks noChangeAspect="1"/>
            </p:cNvSpPr>
            <p:nvPr/>
          </p:nvSpPr>
          <p:spPr bwMode="auto">
            <a:xfrm>
              <a:off x="556" y="185"/>
              <a:ext cx="12" cy="301"/>
            </a:xfrm>
            <a:custGeom>
              <a:avLst/>
              <a:gdLst>
                <a:gd name="T0" fmla="*/ 12 w 12"/>
                <a:gd name="T1" fmla="*/ 11 h 301"/>
                <a:gd name="T2" fmla="*/ 12 w 12"/>
                <a:gd name="T3" fmla="*/ 7 h 301"/>
                <a:gd name="T4" fmla="*/ 11 w 12"/>
                <a:gd name="T5" fmla="*/ 3 h 301"/>
                <a:gd name="T6" fmla="*/ 9 w 12"/>
                <a:gd name="T7" fmla="*/ 1 h 301"/>
                <a:gd name="T8" fmla="*/ 6 w 12"/>
                <a:gd name="T9" fmla="*/ 0 h 301"/>
                <a:gd name="T10" fmla="*/ 2 w 12"/>
                <a:gd name="T11" fmla="*/ 1 h 301"/>
                <a:gd name="T12" fmla="*/ 1 w 12"/>
                <a:gd name="T13" fmla="*/ 3 h 301"/>
                <a:gd name="T14" fmla="*/ 0 w 12"/>
                <a:gd name="T15" fmla="*/ 7 h 301"/>
                <a:gd name="T16" fmla="*/ 0 w 12"/>
                <a:gd name="T17" fmla="*/ 11 h 301"/>
                <a:gd name="T18" fmla="*/ 0 w 12"/>
                <a:gd name="T19" fmla="*/ 291 h 301"/>
                <a:gd name="T20" fmla="*/ 0 w 12"/>
                <a:gd name="T21" fmla="*/ 295 h 301"/>
                <a:gd name="T22" fmla="*/ 1 w 12"/>
                <a:gd name="T23" fmla="*/ 298 h 301"/>
                <a:gd name="T24" fmla="*/ 2 w 12"/>
                <a:gd name="T25" fmla="*/ 301 h 301"/>
                <a:gd name="T26" fmla="*/ 6 w 12"/>
                <a:gd name="T27" fmla="*/ 301 h 301"/>
                <a:gd name="T28" fmla="*/ 9 w 12"/>
                <a:gd name="T29" fmla="*/ 301 h 301"/>
                <a:gd name="T30" fmla="*/ 11 w 12"/>
                <a:gd name="T31" fmla="*/ 298 h 301"/>
                <a:gd name="T32" fmla="*/ 12 w 12"/>
                <a:gd name="T33" fmla="*/ 295 h 301"/>
                <a:gd name="T34" fmla="*/ 12 w 12"/>
                <a:gd name="T35" fmla="*/ 291 h 301"/>
                <a:gd name="T36" fmla="*/ 12 w 12"/>
                <a:gd name="T37" fmla="*/ 1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01">
                  <a:moveTo>
                    <a:pt x="12" y="11"/>
                  </a:moveTo>
                  <a:lnTo>
                    <a:pt x="12" y="7"/>
                  </a:lnTo>
                  <a:lnTo>
                    <a:pt x="11" y="3"/>
                  </a:lnTo>
                  <a:lnTo>
                    <a:pt x="9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1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91"/>
                  </a:lnTo>
                  <a:lnTo>
                    <a:pt x="0" y="295"/>
                  </a:lnTo>
                  <a:lnTo>
                    <a:pt x="1" y="298"/>
                  </a:lnTo>
                  <a:lnTo>
                    <a:pt x="2" y="301"/>
                  </a:lnTo>
                  <a:lnTo>
                    <a:pt x="6" y="301"/>
                  </a:lnTo>
                  <a:lnTo>
                    <a:pt x="9" y="301"/>
                  </a:lnTo>
                  <a:lnTo>
                    <a:pt x="11" y="298"/>
                  </a:lnTo>
                  <a:lnTo>
                    <a:pt x="12" y="295"/>
                  </a:lnTo>
                  <a:lnTo>
                    <a:pt x="12" y="291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57"/>
            <p:cNvSpPr>
              <a:spLocks noChangeAspect="1" noEditPoints="1"/>
            </p:cNvSpPr>
            <p:nvPr/>
          </p:nvSpPr>
          <p:spPr bwMode="auto">
            <a:xfrm>
              <a:off x="699" y="205"/>
              <a:ext cx="230" cy="206"/>
            </a:xfrm>
            <a:custGeom>
              <a:avLst/>
              <a:gdLst>
                <a:gd name="T0" fmla="*/ 35 w 230"/>
                <a:gd name="T1" fmla="*/ 187 h 206"/>
                <a:gd name="T2" fmla="*/ 33 w 230"/>
                <a:gd name="T3" fmla="*/ 192 h 206"/>
                <a:gd name="T4" fmla="*/ 27 w 230"/>
                <a:gd name="T5" fmla="*/ 195 h 206"/>
                <a:gd name="T6" fmla="*/ 17 w 230"/>
                <a:gd name="T7" fmla="*/ 197 h 206"/>
                <a:gd name="T8" fmla="*/ 5 w 230"/>
                <a:gd name="T9" fmla="*/ 197 h 206"/>
                <a:gd name="T10" fmla="*/ 1 w 230"/>
                <a:gd name="T11" fmla="*/ 199 h 206"/>
                <a:gd name="T12" fmla="*/ 3 w 230"/>
                <a:gd name="T13" fmla="*/ 206 h 206"/>
                <a:gd name="T14" fmla="*/ 108 w 230"/>
                <a:gd name="T15" fmla="*/ 206 h 206"/>
                <a:gd name="T16" fmla="*/ 154 w 230"/>
                <a:gd name="T17" fmla="*/ 195 h 206"/>
                <a:gd name="T18" fmla="*/ 193 w 230"/>
                <a:gd name="T19" fmla="*/ 166 h 206"/>
                <a:gd name="T20" fmla="*/ 220 w 230"/>
                <a:gd name="T21" fmla="*/ 124 h 206"/>
                <a:gd name="T22" fmla="*/ 230 w 230"/>
                <a:gd name="T23" fmla="*/ 76 h 206"/>
                <a:gd name="T24" fmla="*/ 212 w 230"/>
                <a:gd name="T25" fmla="*/ 22 h 206"/>
                <a:gd name="T26" fmla="*/ 160 w 230"/>
                <a:gd name="T27" fmla="*/ 0 h 206"/>
                <a:gd name="T28" fmla="*/ 55 w 230"/>
                <a:gd name="T29" fmla="*/ 0 h 206"/>
                <a:gd name="T30" fmla="*/ 50 w 230"/>
                <a:gd name="T31" fmla="*/ 2 h 206"/>
                <a:gd name="T32" fmla="*/ 52 w 230"/>
                <a:gd name="T33" fmla="*/ 9 h 206"/>
                <a:gd name="T34" fmla="*/ 65 w 230"/>
                <a:gd name="T35" fmla="*/ 10 h 206"/>
                <a:gd name="T36" fmla="*/ 76 w 230"/>
                <a:gd name="T37" fmla="*/ 11 h 206"/>
                <a:gd name="T38" fmla="*/ 77 w 230"/>
                <a:gd name="T39" fmla="*/ 17 h 206"/>
                <a:gd name="T40" fmla="*/ 36 w 230"/>
                <a:gd name="T41" fmla="*/ 182 h 206"/>
                <a:gd name="T42" fmla="*/ 103 w 230"/>
                <a:gd name="T43" fmla="*/ 15 h 206"/>
                <a:gd name="T44" fmla="*/ 110 w 230"/>
                <a:gd name="T45" fmla="*/ 10 h 206"/>
                <a:gd name="T46" fmla="*/ 150 w 230"/>
                <a:gd name="T47" fmla="*/ 9 h 206"/>
                <a:gd name="T48" fmla="*/ 188 w 230"/>
                <a:gd name="T49" fmla="*/ 22 h 206"/>
                <a:gd name="T50" fmla="*/ 204 w 230"/>
                <a:gd name="T51" fmla="*/ 65 h 206"/>
                <a:gd name="T52" fmla="*/ 198 w 230"/>
                <a:gd name="T53" fmla="*/ 107 h 206"/>
                <a:gd name="T54" fmla="*/ 172 w 230"/>
                <a:gd name="T55" fmla="*/ 163 h 206"/>
                <a:gd name="T56" fmla="*/ 148 w 230"/>
                <a:gd name="T57" fmla="*/ 184 h 206"/>
                <a:gd name="T58" fmla="*/ 103 w 230"/>
                <a:gd name="T59" fmla="*/ 197 h 206"/>
                <a:gd name="T60" fmla="*/ 65 w 230"/>
                <a:gd name="T61" fmla="*/ 197 h 206"/>
                <a:gd name="T62" fmla="*/ 59 w 230"/>
                <a:gd name="T63" fmla="*/ 196 h 206"/>
                <a:gd name="T64" fmla="*/ 59 w 230"/>
                <a:gd name="T65" fmla="*/ 192 h 206"/>
                <a:gd name="T66" fmla="*/ 101 w 230"/>
                <a:gd name="T67" fmla="*/ 2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0" h="206">
                  <a:moveTo>
                    <a:pt x="36" y="182"/>
                  </a:moveTo>
                  <a:lnTo>
                    <a:pt x="35" y="187"/>
                  </a:lnTo>
                  <a:lnTo>
                    <a:pt x="34" y="190"/>
                  </a:lnTo>
                  <a:lnTo>
                    <a:pt x="33" y="192"/>
                  </a:lnTo>
                  <a:lnTo>
                    <a:pt x="30" y="194"/>
                  </a:lnTo>
                  <a:lnTo>
                    <a:pt x="27" y="195"/>
                  </a:lnTo>
                  <a:lnTo>
                    <a:pt x="23" y="196"/>
                  </a:lnTo>
                  <a:lnTo>
                    <a:pt x="17" y="197"/>
                  </a:lnTo>
                  <a:lnTo>
                    <a:pt x="9" y="197"/>
                  </a:lnTo>
                  <a:lnTo>
                    <a:pt x="5" y="197"/>
                  </a:lnTo>
                  <a:lnTo>
                    <a:pt x="3" y="197"/>
                  </a:lnTo>
                  <a:lnTo>
                    <a:pt x="1" y="199"/>
                  </a:lnTo>
                  <a:lnTo>
                    <a:pt x="0" y="203"/>
                  </a:lnTo>
                  <a:lnTo>
                    <a:pt x="3" y="206"/>
                  </a:lnTo>
                  <a:lnTo>
                    <a:pt x="9" y="206"/>
                  </a:lnTo>
                  <a:lnTo>
                    <a:pt x="108" y="206"/>
                  </a:lnTo>
                  <a:lnTo>
                    <a:pt x="131" y="203"/>
                  </a:lnTo>
                  <a:lnTo>
                    <a:pt x="154" y="195"/>
                  </a:lnTo>
                  <a:lnTo>
                    <a:pt x="174" y="182"/>
                  </a:lnTo>
                  <a:lnTo>
                    <a:pt x="193" y="166"/>
                  </a:lnTo>
                  <a:lnTo>
                    <a:pt x="208" y="146"/>
                  </a:lnTo>
                  <a:lnTo>
                    <a:pt x="220" y="124"/>
                  </a:lnTo>
                  <a:lnTo>
                    <a:pt x="227" y="101"/>
                  </a:lnTo>
                  <a:lnTo>
                    <a:pt x="230" y="76"/>
                  </a:lnTo>
                  <a:lnTo>
                    <a:pt x="225" y="47"/>
                  </a:lnTo>
                  <a:lnTo>
                    <a:pt x="212" y="22"/>
                  </a:lnTo>
                  <a:lnTo>
                    <a:pt x="190" y="6"/>
                  </a:lnTo>
                  <a:lnTo>
                    <a:pt x="160" y="0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2" y="1"/>
                  </a:lnTo>
                  <a:lnTo>
                    <a:pt x="50" y="2"/>
                  </a:lnTo>
                  <a:lnTo>
                    <a:pt x="50" y="6"/>
                  </a:lnTo>
                  <a:lnTo>
                    <a:pt x="52" y="9"/>
                  </a:lnTo>
                  <a:lnTo>
                    <a:pt x="58" y="9"/>
                  </a:lnTo>
                  <a:lnTo>
                    <a:pt x="65" y="10"/>
                  </a:lnTo>
                  <a:lnTo>
                    <a:pt x="71" y="10"/>
                  </a:lnTo>
                  <a:lnTo>
                    <a:pt x="76" y="11"/>
                  </a:lnTo>
                  <a:lnTo>
                    <a:pt x="78" y="15"/>
                  </a:lnTo>
                  <a:lnTo>
                    <a:pt x="77" y="17"/>
                  </a:lnTo>
                  <a:lnTo>
                    <a:pt x="77" y="21"/>
                  </a:lnTo>
                  <a:lnTo>
                    <a:pt x="36" y="182"/>
                  </a:lnTo>
                  <a:close/>
                  <a:moveTo>
                    <a:pt x="101" y="21"/>
                  </a:moveTo>
                  <a:lnTo>
                    <a:pt x="103" y="15"/>
                  </a:lnTo>
                  <a:lnTo>
                    <a:pt x="105" y="11"/>
                  </a:lnTo>
                  <a:lnTo>
                    <a:pt x="110" y="10"/>
                  </a:lnTo>
                  <a:lnTo>
                    <a:pt x="117" y="9"/>
                  </a:lnTo>
                  <a:lnTo>
                    <a:pt x="150" y="9"/>
                  </a:lnTo>
                  <a:lnTo>
                    <a:pt x="170" y="13"/>
                  </a:lnTo>
                  <a:lnTo>
                    <a:pt x="188" y="22"/>
                  </a:lnTo>
                  <a:lnTo>
                    <a:pt x="200" y="40"/>
                  </a:lnTo>
                  <a:lnTo>
                    <a:pt x="204" y="65"/>
                  </a:lnTo>
                  <a:lnTo>
                    <a:pt x="203" y="82"/>
                  </a:lnTo>
                  <a:lnTo>
                    <a:pt x="198" y="107"/>
                  </a:lnTo>
                  <a:lnTo>
                    <a:pt x="188" y="135"/>
                  </a:lnTo>
                  <a:lnTo>
                    <a:pt x="172" y="163"/>
                  </a:lnTo>
                  <a:lnTo>
                    <a:pt x="163" y="173"/>
                  </a:lnTo>
                  <a:lnTo>
                    <a:pt x="148" y="184"/>
                  </a:lnTo>
                  <a:lnTo>
                    <a:pt x="128" y="193"/>
                  </a:lnTo>
                  <a:lnTo>
                    <a:pt x="103" y="197"/>
                  </a:lnTo>
                  <a:lnTo>
                    <a:pt x="69" y="197"/>
                  </a:lnTo>
                  <a:lnTo>
                    <a:pt x="65" y="197"/>
                  </a:lnTo>
                  <a:lnTo>
                    <a:pt x="62" y="196"/>
                  </a:lnTo>
                  <a:lnTo>
                    <a:pt x="59" y="196"/>
                  </a:lnTo>
                  <a:lnTo>
                    <a:pt x="58" y="193"/>
                  </a:lnTo>
                  <a:lnTo>
                    <a:pt x="59" y="192"/>
                  </a:lnTo>
                  <a:lnTo>
                    <a:pt x="60" y="187"/>
                  </a:lnTo>
                  <a:lnTo>
                    <a:pt x="101" y="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58"/>
            <p:cNvSpPr>
              <a:spLocks noChangeAspect="1"/>
            </p:cNvSpPr>
            <p:nvPr/>
          </p:nvSpPr>
          <p:spPr bwMode="auto">
            <a:xfrm>
              <a:off x="946" y="363"/>
              <a:ext cx="129" cy="96"/>
            </a:xfrm>
            <a:custGeom>
              <a:avLst/>
              <a:gdLst>
                <a:gd name="T0" fmla="*/ 15 w 129"/>
                <a:gd name="T1" fmla="*/ 85 h 96"/>
                <a:gd name="T2" fmla="*/ 17 w 129"/>
                <a:gd name="T3" fmla="*/ 94 h 96"/>
                <a:gd name="T4" fmla="*/ 26 w 129"/>
                <a:gd name="T5" fmla="*/ 94 h 96"/>
                <a:gd name="T6" fmla="*/ 31 w 129"/>
                <a:gd name="T7" fmla="*/ 85 h 96"/>
                <a:gd name="T8" fmla="*/ 36 w 129"/>
                <a:gd name="T9" fmla="*/ 69 h 96"/>
                <a:gd name="T10" fmla="*/ 42 w 129"/>
                <a:gd name="T11" fmla="*/ 45 h 96"/>
                <a:gd name="T12" fmla="*/ 45 w 129"/>
                <a:gd name="T13" fmla="*/ 35 h 96"/>
                <a:gd name="T14" fmla="*/ 50 w 129"/>
                <a:gd name="T15" fmla="*/ 26 h 96"/>
                <a:gd name="T16" fmla="*/ 63 w 129"/>
                <a:gd name="T17" fmla="*/ 13 h 96"/>
                <a:gd name="T18" fmla="*/ 82 w 129"/>
                <a:gd name="T19" fmla="*/ 6 h 96"/>
                <a:gd name="T20" fmla="*/ 93 w 129"/>
                <a:gd name="T21" fmla="*/ 12 h 96"/>
                <a:gd name="T22" fmla="*/ 94 w 129"/>
                <a:gd name="T23" fmla="*/ 21 h 96"/>
                <a:gd name="T24" fmla="*/ 89 w 129"/>
                <a:gd name="T25" fmla="*/ 45 h 96"/>
                <a:gd name="T26" fmla="*/ 82 w 129"/>
                <a:gd name="T27" fmla="*/ 66 h 96"/>
                <a:gd name="T28" fmla="*/ 79 w 129"/>
                <a:gd name="T29" fmla="*/ 77 h 96"/>
                <a:gd name="T30" fmla="*/ 85 w 129"/>
                <a:gd name="T31" fmla="*/ 91 h 96"/>
                <a:gd name="T32" fmla="*/ 99 w 129"/>
                <a:gd name="T33" fmla="*/ 96 h 96"/>
                <a:gd name="T34" fmla="*/ 112 w 129"/>
                <a:gd name="T35" fmla="*/ 91 h 96"/>
                <a:gd name="T36" fmla="*/ 122 w 129"/>
                <a:gd name="T37" fmla="*/ 81 h 96"/>
                <a:gd name="T38" fmla="*/ 127 w 129"/>
                <a:gd name="T39" fmla="*/ 70 h 96"/>
                <a:gd name="T40" fmla="*/ 129 w 129"/>
                <a:gd name="T41" fmla="*/ 63 h 96"/>
                <a:gd name="T42" fmla="*/ 126 w 129"/>
                <a:gd name="T43" fmla="*/ 61 h 96"/>
                <a:gd name="T44" fmla="*/ 122 w 129"/>
                <a:gd name="T45" fmla="*/ 64 h 96"/>
                <a:gd name="T46" fmla="*/ 112 w 129"/>
                <a:gd name="T47" fmla="*/ 83 h 96"/>
                <a:gd name="T48" fmla="*/ 99 w 129"/>
                <a:gd name="T49" fmla="*/ 90 h 96"/>
                <a:gd name="T50" fmla="*/ 94 w 129"/>
                <a:gd name="T51" fmla="*/ 82 h 96"/>
                <a:gd name="T52" fmla="*/ 95 w 129"/>
                <a:gd name="T53" fmla="*/ 76 h 96"/>
                <a:gd name="T54" fmla="*/ 99 w 129"/>
                <a:gd name="T55" fmla="*/ 65 h 96"/>
                <a:gd name="T56" fmla="*/ 106 w 129"/>
                <a:gd name="T57" fmla="*/ 47 h 96"/>
                <a:gd name="T58" fmla="*/ 110 w 129"/>
                <a:gd name="T59" fmla="*/ 24 h 96"/>
                <a:gd name="T60" fmla="*/ 108 w 129"/>
                <a:gd name="T61" fmla="*/ 12 h 96"/>
                <a:gd name="T62" fmla="*/ 101 w 129"/>
                <a:gd name="T63" fmla="*/ 5 h 96"/>
                <a:gd name="T64" fmla="*/ 92 w 129"/>
                <a:gd name="T65" fmla="*/ 1 h 96"/>
                <a:gd name="T66" fmla="*/ 83 w 129"/>
                <a:gd name="T67" fmla="*/ 0 h 96"/>
                <a:gd name="T68" fmla="*/ 61 w 129"/>
                <a:gd name="T69" fmla="*/ 7 h 96"/>
                <a:gd name="T70" fmla="*/ 47 w 129"/>
                <a:gd name="T71" fmla="*/ 20 h 96"/>
                <a:gd name="T72" fmla="*/ 39 w 129"/>
                <a:gd name="T73" fmla="*/ 5 h 96"/>
                <a:gd name="T74" fmla="*/ 25 w 129"/>
                <a:gd name="T75" fmla="*/ 0 h 96"/>
                <a:gd name="T76" fmla="*/ 14 w 129"/>
                <a:gd name="T77" fmla="*/ 4 h 96"/>
                <a:gd name="T78" fmla="*/ 8 w 129"/>
                <a:gd name="T79" fmla="*/ 12 h 96"/>
                <a:gd name="T80" fmla="*/ 3 w 129"/>
                <a:gd name="T81" fmla="*/ 25 h 96"/>
                <a:gd name="T82" fmla="*/ 0 w 129"/>
                <a:gd name="T83" fmla="*/ 33 h 96"/>
                <a:gd name="T84" fmla="*/ 4 w 129"/>
                <a:gd name="T85" fmla="*/ 35 h 96"/>
                <a:gd name="T86" fmla="*/ 7 w 129"/>
                <a:gd name="T87" fmla="*/ 34 h 96"/>
                <a:gd name="T88" fmla="*/ 9 w 129"/>
                <a:gd name="T89" fmla="*/ 29 h 96"/>
                <a:gd name="T90" fmla="*/ 14 w 129"/>
                <a:gd name="T91" fmla="*/ 13 h 96"/>
                <a:gd name="T92" fmla="*/ 24 w 129"/>
                <a:gd name="T93" fmla="*/ 6 h 96"/>
                <a:gd name="T94" fmla="*/ 30 w 129"/>
                <a:gd name="T95" fmla="*/ 9 h 96"/>
                <a:gd name="T96" fmla="*/ 31 w 129"/>
                <a:gd name="T97" fmla="*/ 17 h 96"/>
                <a:gd name="T98" fmla="*/ 28 w 129"/>
                <a:gd name="T99" fmla="*/ 34 h 96"/>
                <a:gd name="T100" fmla="*/ 23 w 129"/>
                <a:gd name="T101" fmla="*/ 5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9" h="96">
                  <a:moveTo>
                    <a:pt x="16" y="80"/>
                  </a:moveTo>
                  <a:lnTo>
                    <a:pt x="15" y="85"/>
                  </a:lnTo>
                  <a:lnTo>
                    <a:pt x="14" y="89"/>
                  </a:lnTo>
                  <a:lnTo>
                    <a:pt x="17" y="94"/>
                  </a:lnTo>
                  <a:lnTo>
                    <a:pt x="21" y="96"/>
                  </a:lnTo>
                  <a:lnTo>
                    <a:pt x="26" y="94"/>
                  </a:lnTo>
                  <a:lnTo>
                    <a:pt x="30" y="91"/>
                  </a:lnTo>
                  <a:lnTo>
                    <a:pt x="31" y="85"/>
                  </a:lnTo>
                  <a:lnTo>
                    <a:pt x="33" y="78"/>
                  </a:lnTo>
                  <a:lnTo>
                    <a:pt x="36" y="69"/>
                  </a:lnTo>
                  <a:lnTo>
                    <a:pt x="38" y="59"/>
                  </a:lnTo>
                  <a:lnTo>
                    <a:pt x="42" y="45"/>
                  </a:lnTo>
                  <a:lnTo>
                    <a:pt x="43" y="39"/>
                  </a:lnTo>
                  <a:lnTo>
                    <a:pt x="45" y="35"/>
                  </a:lnTo>
                  <a:lnTo>
                    <a:pt x="47" y="31"/>
                  </a:lnTo>
                  <a:lnTo>
                    <a:pt x="50" y="26"/>
                  </a:lnTo>
                  <a:lnTo>
                    <a:pt x="56" y="19"/>
                  </a:lnTo>
                  <a:lnTo>
                    <a:pt x="63" y="13"/>
                  </a:lnTo>
                  <a:lnTo>
                    <a:pt x="71" y="8"/>
                  </a:lnTo>
                  <a:lnTo>
                    <a:pt x="82" y="6"/>
                  </a:lnTo>
                  <a:lnTo>
                    <a:pt x="89" y="8"/>
                  </a:lnTo>
                  <a:lnTo>
                    <a:pt x="93" y="12"/>
                  </a:lnTo>
                  <a:lnTo>
                    <a:pt x="94" y="17"/>
                  </a:lnTo>
                  <a:lnTo>
                    <a:pt x="94" y="21"/>
                  </a:lnTo>
                  <a:lnTo>
                    <a:pt x="93" y="32"/>
                  </a:lnTo>
                  <a:lnTo>
                    <a:pt x="89" y="45"/>
                  </a:lnTo>
                  <a:lnTo>
                    <a:pt x="85" y="57"/>
                  </a:lnTo>
                  <a:lnTo>
                    <a:pt x="82" y="66"/>
                  </a:lnTo>
                  <a:lnTo>
                    <a:pt x="79" y="73"/>
                  </a:lnTo>
                  <a:lnTo>
                    <a:pt x="79" y="77"/>
                  </a:lnTo>
                  <a:lnTo>
                    <a:pt x="80" y="85"/>
                  </a:lnTo>
                  <a:lnTo>
                    <a:pt x="85" y="91"/>
                  </a:lnTo>
                  <a:lnTo>
                    <a:pt x="91" y="94"/>
                  </a:lnTo>
                  <a:lnTo>
                    <a:pt x="99" y="96"/>
                  </a:lnTo>
                  <a:lnTo>
                    <a:pt x="106" y="94"/>
                  </a:lnTo>
                  <a:lnTo>
                    <a:pt x="112" y="91"/>
                  </a:lnTo>
                  <a:lnTo>
                    <a:pt x="118" y="86"/>
                  </a:lnTo>
                  <a:lnTo>
                    <a:pt x="122" y="81"/>
                  </a:lnTo>
                  <a:lnTo>
                    <a:pt x="125" y="75"/>
                  </a:lnTo>
                  <a:lnTo>
                    <a:pt x="127" y="70"/>
                  </a:lnTo>
                  <a:lnTo>
                    <a:pt x="129" y="66"/>
                  </a:lnTo>
                  <a:lnTo>
                    <a:pt x="129" y="63"/>
                  </a:lnTo>
                  <a:lnTo>
                    <a:pt x="128" y="61"/>
                  </a:lnTo>
                  <a:lnTo>
                    <a:pt x="126" y="61"/>
                  </a:lnTo>
                  <a:lnTo>
                    <a:pt x="123" y="62"/>
                  </a:lnTo>
                  <a:lnTo>
                    <a:pt x="122" y="64"/>
                  </a:lnTo>
                  <a:lnTo>
                    <a:pt x="117" y="75"/>
                  </a:lnTo>
                  <a:lnTo>
                    <a:pt x="112" y="83"/>
                  </a:lnTo>
                  <a:lnTo>
                    <a:pt x="106" y="88"/>
                  </a:lnTo>
                  <a:lnTo>
                    <a:pt x="99" y="90"/>
                  </a:lnTo>
                  <a:lnTo>
                    <a:pt x="95" y="88"/>
                  </a:lnTo>
                  <a:lnTo>
                    <a:pt x="94" y="82"/>
                  </a:lnTo>
                  <a:lnTo>
                    <a:pt x="94" y="79"/>
                  </a:lnTo>
                  <a:lnTo>
                    <a:pt x="95" y="76"/>
                  </a:lnTo>
                  <a:lnTo>
                    <a:pt x="97" y="71"/>
                  </a:lnTo>
                  <a:lnTo>
                    <a:pt x="99" y="65"/>
                  </a:lnTo>
                  <a:lnTo>
                    <a:pt x="102" y="58"/>
                  </a:lnTo>
                  <a:lnTo>
                    <a:pt x="106" y="47"/>
                  </a:lnTo>
                  <a:lnTo>
                    <a:pt x="109" y="35"/>
                  </a:lnTo>
                  <a:lnTo>
                    <a:pt x="110" y="24"/>
                  </a:lnTo>
                  <a:lnTo>
                    <a:pt x="109" y="18"/>
                  </a:lnTo>
                  <a:lnTo>
                    <a:pt x="108" y="12"/>
                  </a:lnTo>
                  <a:lnTo>
                    <a:pt x="105" y="8"/>
                  </a:lnTo>
                  <a:lnTo>
                    <a:pt x="101" y="5"/>
                  </a:lnTo>
                  <a:lnTo>
                    <a:pt x="96" y="3"/>
                  </a:lnTo>
                  <a:lnTo>
                    <a:pt x="92" y="1"/>
                  </a:lnTo>
                  <a:lnTo>
                    <a:pt x="87" y="1"/>
                  </a:lnTo>
                  <a:lnTo>
                    <a:pt x="83" y="0"/>
                  </a:lnTo>
                  <a:lnTo>
                    <a:pt x="71" y="2"/>
                  </a:lnTo>
                  <a:lnTo>
                    <a:pt x="61" y="7"/>
                  </a:lnTo>
                  <a:lnTo>
                    <a:pt x="53" y="13"/>
                  </a:lnTo>
                  <a:lnTo>
                    <a:pt x="47" y="20"/>
                  </a:lnTo>
                  <a:lnTo>
                    <a:pt x="44" y="10"/>
                  </a:lnTo>
                  <a:lnTo>
                    <a:pt x="39" y="5"/>
                  </a:lnTo>
                  <a:lnTo>
                    <a:pt x="32" y="1"/>
                  </a:lnTo>
                  <a:lnTo>
                    <a:pt x="25" y="0"/>
                  </a:lnTo>
                  <a:lnTo>
                    <a:pt x="19" y="2"/>
                  </a:lnTo>
                  <a:lnTo>
                    <a:pt x="14" y="4"/>
                  </a:lnTo>
                  <a:lnTo>
                    <a:pt x="11" y="8"/>
                  </a:lnTo>
                  <a:lnTo>
                    <a:pt x="8" y="12"/>
                  </a:lnTo>
                  <a:lnTo>
                    <a:pt x="5" y="18"/>
                  </a:lnTo>
                  <a:lnTo>
                    <a:pt x="3" y="25"/>
                  </a:lnTo>
                  <a:lnTo>
                    <a:pt x="1" y="30"/>
                  </a:lnTo>
                  <a:lnTo>
                    <a:pt x="0" y="33"/>
                  </a:lnTo>
                  <a:lnTo>
                    <a:pt x="2" y="35"/>
                  </a:lnTo>
                  <a:lnTo>
                    <a:pt x="4" y="35"/>
                  </a:lnTo>
                  <a:lnTo>
                    <a:pt x="6" y="35"/>
                  </a:lnTo>
                  <a:lnTo>
                    <a:pt x="7" y="34"/>
                  </a:lnTo>
                  <a:lnTo>
                    <a:pt x="8" y="33"/>
                  </a:lnTo>
                  <a:lnTo>
                    <a:pt x="9" y="29"/>
                  </a:lnTo>
                  <a:lnTo>
                    <a:pt x="11" y="20"/>
                  </a:lnTo>
                  <a:lnTo>
                    <a:pt x="14" y="13"/>
                  </a:lnTo>
                  <a:lnTo>
                    <a:pt x="19" y="8"/>
                  </a:lnTo>
                  <a:lnTo>
                    <a:pt x="24" y="6"/>
                  </a:lnTo>
                  <a:lnTo>
                    <a:pt x="27" y="7"/>
                  </a:lnTo>
                  <a:lnTo>
                    <a:pt x="30" y="9"/>
                  </a:lnTo>
                  <a:lnTo>
                    <a:pt x="31" y="13"/>
                  </a:lnTo>
                  <a:lnTo>
                    <a:pt x="31" y="17"/>
                  </a:lnTo>
                  <a:lnTo>
                    <a:pt x="30" y="25"/>
                  </a:lnTo>
                  <a:lnTo>
                    <a:pt x="28" y="34"/>
                  </a:lnTo>
                  <a:lnTo>
                    <a:pt x="25" y="44"/>
                  </a:lnTo>
                  <a:lnTo>
                    <a:pt x="23" y="53"/>
                  </a:lnTo>
                  <a:lnTo>
                    <a:pt x="16" y="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59"/>
            <p:cNvSpPr>
              <a:spLocks noChangeAspect="1"/>
            </p:cNvSpPr>
            <p:nvPr/>
          </p:nvSpPr>
          <p:spPr bwMode="auto">
            <a:xfrm>
              <a:off x="1126" y="379"/>
              <a:ext cx="35" cy="90"/>
            </a:xfrm>
            <a:custGeom>
              <a:avLst/>
              <a:gdLst>
                <a:gd name="T0" fmla="*/ 35 w 35"/>
                <a:gd name="T1" fmla="*/ 32 h 90"/>
                <a:gd name="T2" fmla="*/ 34 w 35"/>
                <a:gd name="T3" fmla="*/ 18 h 90"/>
                <a:gd name="T4" fmla="*/ 30 w 35"/>
                <a:gd name="T5" fmla="*/ 8 h 90"/>
                <a:gd name="T6" fmla="*/ 24 w 35"/>
                <a:gd name="T7" fmla="*/ 2 h 90"/>
                <a:gd name="T8" fmla="*/ 16 w 35"/>
                <a:gd name="T9" fmla="*/ 0 h 90"/>
                <a:gd name="T10" fmla="*/ 9 w 35"/>
                <a:gd name="T11" fmla="*/ 1 h 90"/>
                <a:gd name="T12" fmla="*/ 4 w 35"/>
                <a:gd name="T13" fmla="*/ 5 h 90"/>
                <a:gd name="T14" fmla="*/ 1 w 35"/>
                <a:gd name="T15" fmla="*/ 10 h 90"/>
                <a:gd name="T16" fmla="*/ 0 w 35"/>
                <a:gd name="T17" fmla="*/ 16 h 90"/>
                <a:gd name="T18" fmla="*/ 1 w 35"/>
                <a:gd name="T19" fmla="*/ 22 h 90"/>
                <a:gd name="T20" fmla="*/ 4 w 35"/>
                <a:gd name="T21" fmla="*/ 27 h 90"/>
                <a:gd name="T22" fmla="*/ 9 w 35"/>
                <a:gd name="T23" fmla="*/ 31 h 90"/>
                <a:gd name="T24" fmla="*/ 16 w 35"/>
                <a:gd name="T25" fmla="*/ 32 h 90"/>
                <a:gd name="T26" fmla="*/ 21 w 35"/>
                <a:gd name="T27" fmla="*/ 31 h 90"/>
                <a:gd name="T28" fmla="*/ 26 w 35"/>
                <a:gd name="T29" fmla="*/ 28 h 90"/>
                <a:gd name="T30" fmla="*/ 28 w 35"/>
                <a:gd name="T31" fmla="*/ 27 h 90"/>
                <a:gd name="T32" fmla="*/ 28 w 35"/>
                <a:gd name="T33" fmla="*/ 28 h 90"/>
                <a:gd name="T34" fmla="*/ 29 w 35"/>
                <a:gd name="T35" fmla="*/ 32 h 90"/>
                <a:gd name="T36" fmla="*/ 27 w 35"/>
                <a:gd name="T37" fmla="*/ 48 h 90"/>
                <a:gd name="T38" fmla="*/ 22 w 35"/>
                <a:gd name="T39" fmla="*/ 62 h 90"/>
                <a:gd name="T40" fmla="*/ 16 w 35"/>
                <a:gd name="T41" fmla="*/ 73 h 90"/>
                <a:gd name="T42" fmla="*/ 8 w 35"/>
                <a:gd name="T43" fmla="*/ 82 h 90"/>
                <a:gd name="T44" fmla="*/ 5 w 35"/>
                <a:gd name="T45" fmla="*/ 86 h 90"/>
                <a:gd name="T46" fmla="*/ 5 w 35"/>
                <a:gd name="T47" fmla="*/ 87 h 90"/>
                <a:gd name="T48" fmla="*/ 6 w 35"/>
                <a:gd name="T49" fmla="*/ 89 h 90"/>
                <a:gd name="T50" fmla="*/ 8 w 35"/>
                <a:gd name="T51" fmla="*/ 90 h 90"/>
                <a:gd name="T52" fmla="*/ 14 w 35"/>
                <a:gd name="T53" fmla="*/ 86 h 90"/>
                <a:gd name="T54" fmla="*/ 23 w 35"/>
                <a:gd name="T55" fmla="*/ 74 h 90"/>
                <a:gd name="T56" fmla="*/ 31 w 35"/>
                <a:gd name="T57" fmla="*/ 56 h 90"/>
                <a:gd name="T58" fmla="*/ 35 w 35"/>
                <a:gd name="T59" fmla="*/ 3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90">
                  <a:moveTo>
                    <a:pt x="35" y="32"/>
                  </a:moveTo>
                  <a:lnTo>
                    <a:pt x="34" y="18"/>
                  </a:lnTo>
                  <a:lnTo>
                    <a:pt x="30" y="8"/>
                  </a:lnTo>
                  <a:lnTo>
                    <a:pt x="24" y="2"/>
                  </a:lnTo>
                  <a:lnTo>
                    <a:pt x="16" y="0"/>
                  </a:lnTo>
                  <a:lnTo>
                    <a:pt x="9" y="1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6"/>
                  </a:lnTo>
                  <a:lnTo>
                    <a:pt x="1" y="22"/>
                  </a:lnTo>
                  <a:lnTo>
                    <a:pt x="4" y="27"/>
                  </a:lnTo>
                  <a:lnTo>
                    <a:pt x="9" y="31"/>
                  </a:lnTo>
                  <a:lnTo>
                    <a:pt x="16" y="32"/>
                  </a:lnTo>
                  <a:lnTo>
                    <a:pt x="21" y="31"/>
                  </a:lnTo>
                  <a:lnTo>
                    <a:pt x="26" y="28"/>
                  </a:lnTo>
                  <a:lnTo>
                    <a:pt x="28" y="27"/>
                  </a:lnTo>
                  <a:lnTo>
                    <a:pt x="28" y="28"/>
                  </a:lnTo>
                  <a:lnTo>
                    <a:pt x="29" y="32"/>
                  </a:lnTo>
                  <a:lnTo>
                    <a:pt x="27" y="48"/>
                  </a:lnTo>
                  <a:lnTo>
                    <a:pt x="22" y="62"/>
                  </a:lnTo>
                  <a:lnTo>
                    <a:pt x="16" y="73"/>
                  </a:lnTo>
                  <a:lnTo>
                    <a:pt x="8" y="82"/>
                  </a:lnTo>
                  <a:lnTo>
                    <a:pt x="5" y="86"/>
                  </a:lnTo>
                  <a:lnTo>
                    <a:pt x="5" y="87"/>
                  </a:lnTo>
                  <a:lnTo>
                    <a:pt x="6" y="89"/>
                  </a:lnTo>
                  <a:lnTo>
                    <a:pt x="8" y="90"/>
                  </a:lnTo>
                  <a:lnTo>
                    <a:pt x="14" y="86"/>
                  </a:lnTo>
                  <a:lnTo>
                    <a:pt x="23" y="74"/>
                  </a:lnTo>
                  <a:lnTo>
                    <a:pt x="31" y="56"/>
                  </a:lnTo>
                  <a:lnTo>
                    <a:pt x="35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" name="Freeform 60"/>
            <p:cNvSpPr>
              <a:spLocks noChangeAspect="1"/>
            </p:cNvSpPr>
            <p:nvPr/>
          </p:nvSpPr>
          <p:spPr bwMode="auto">
            <a:xfrm>
              <a:off x="1243" y="278"/>
              <a:ext cx="149" cy="136"/>
            </a:xfrm>
            <a:custGeom>
              <a:avLst/>
              <a:gdLst>
                <a:gd name="T0" fmla="*/ 92 w 149"/>
                <a:gd name="T1" fmla="*/ 38 h 136"/>
                <a:gd name="T2" fmla="*/ 96 w 149"/>
                <a:gd name="T3" fmla="*/ 27 h 136"/>
                <a:gd name="T4" fmla="*/ 103 w 149"/>
                <a:gd name="T5" fmla="*/ 16 h 136"/>
                <a:gd name="T6" fmla="*/ 114 w 149"/>
                <a:gd name="T7" fmla="*/ 8 h 136"/>
                <a:gd name="T8" fmla="*/ 123 w 149"/>
                <a:gd name="T9" fmla="*/ 6 h 136"/>
                <a:gd name="T10" fmla="*/ 131 w 149"/>
                <a:gd name="T11" fmla="*/ 8 h 136"/>
                <a:gd name="T12" fmla="*/ 130 w 149"/>
                <a:gd name="T13" fmla="*/ 13 h 136"/>
                <a:gd name="T14" fmla="*/ 123 w 149"/>
                <a:gd name="T15" fmla="*/ 21 h 136"/>
                <a:gd name="T16" fmla="*/ 122 w 149"/>
                <a:gd name="T17" fmla="*/ 30 h 136"/>
                <a:gd name="T18" fmla="*/ 128 w 149"/>
                <a:gd name="T19" fmla="*/ 36 h 136"/>
                <a:gd name="T20" fmla="*/ 138 w 149"/>
                <a:gd name="T21" fmla="*/ 36 h 136"/>
                <a:gd name="T22" fmla="*/ 148 w 149"/>
                <a:gd name="T23" fmla="*/ 28 h 136"/>
                <a:gd name="T24" fmla="*/ 146 w 149"/>
                <a:gd name="T25" fmla="*/ 10 h 136"/>
                <a:gd name="T26" fmla="*/ 130 w 149"/>
                <a:gd name="T27" fmla="*/ 1 h 136"/>
                <a:gd name="T28" fmla="*/ 109 w 149"/>
                <a:gd name="T29" fmla="*/ 2 h 136"/>
                <a:gd name="T30" fmla="*/ 94 w 149"/>
                <a:gd name="T31" fmla="*/ 16 h 136"/>
                <a:gd name="T32" fmla="*/ 83 w 149"/>
                <a:gd name="T33" fmla="*/ 11 h 136"/>
                <a:gd name="T34" fmla="*/ 65 w 149"/>
                <a:gd name="T35" fmla="*/ 1 h 136"/>
                <a:gd name="T36" fmla="*/ 37 w 149"/>
                <a:gd name="T37" fmla="*/ 6 h 136"/>
                <a:gd name="T38" fmla="*/ 12 w 149"/>
                <a:gd name="T39" fmla="*/ 36 h 136"/>
                <a:gd name="T40" fmla="*/ 10 w 149"/>
                <a:gd name="T41" fmla="*/ 49 h 136"/>
                <a:gd name="T42" fmla="*/ 15 w 149"/>
                <a:gd name="T43" fmla="*/ 49 h 136"/>
                <a:gd name="T44" fmla="*/ 21 w 149"/>
                <a:gd name="T45" fmla="*/ 35 h 136"/>
                <a:gd name="T46" fmla="*/ 31 w 149"/>
                <a:gd name="T47" fmla="*/ 19 h 136"/>
                <a:gd name="T48" fmla="*/ 42 w 149"/>
                <a:gd name="T49" fmla="*/ 10 h 136"/>
                <a:gd name="T50" fmla="*/ 52 w 149"/>
                <a:gd name="T51" fmla="*/ 7 h 136"/>
                <a:gd name="T52" fmla="*/ 62 w 149"/>
                <a:gd name="T53" fmla="*/ 7 h 136"/>
                <a:gd name="T54" fmla="*/ 71 w 149"/>
                <a:gd name="T55" fmla="*/ 16 h 136"/>
                <a:gd name="T56" fmla="*/ 72 w 149"/>
                <a:gd name="T57" fmla="*/ 36 h 136"/>
                <a:gd name="T58" fmla="*/ 64 w 149"/>
                <a:gd name="T59" fmla="*/ 71 h 136"/>
                <a:gd name="T60" fmla="*/ 52 w 149"/>
                <a:gd name="T61" fmla="*/ 111 h 136"/>
                <a:gd name="T62" fmla="*/ 37 w 149"/>
                <a:gd name="T63" fmla="*/ 128 h 136"/>
                <a:gd name="T64" fmla="*/ 26 w 149"/>
                <a:gd name="T65" fmla="*/ 130 h 136"/>
                <a:gd name="T66" fmla="*/ 18 w 149"/>
                <a:gd name="T67" fmla="*/ 128 h 136"/>
                <a:gd name="T68" fmla="*/ 18 w 149"/>
                <a:gd name="T69" fmla="*/ 124 h 136"/>
                <a:gd name="T70" fmla="*/ 26 w 149"/>
                <a:gd name="T71" fmla="*/ 115 h 136"/>
                <a:gd name="T72" fmla="*/ 26 w 149"/>
                <a:gd name="T73" fmla="*/ 104 h 136"/>
                <a:gd name="T74" fmla="*/ 20 w 149"/>
                <a:gd name="T75" fmla="*/ 100 h 136"/>
                <a:gd name="T76" fmla="*/ 10 w 149"/>
                <a:gd name="T77" fmla="*/ 100 h 136"/>
                <a:gd name="T78" fmla="*/ 1 w 149"/>
                <a:gd name="T79" fmla="*/ 110 h 136"/>
                <a:gd name="T80" fmla="*/ 2 w 149"/>
                <a:gd name="T81" fmla="*/ 126 h 136"/>
                <a:gd name="T82" fmla="*/ 18 w 149"/>
                <a:gd name="T83" fmla="*/ 135 h 136"/>
                <a:gd name="T84" fmla="*/ 35 w 149"/>
                <a:gd name="T85" fmla="*/ 135 h 136"/>
                <a:gd name="T86" fmla="*/ 46 w 149"/>
                <a:gd name="T87" fmla="*/ 130 h 136"/>
                <a:gd name="T88" fmla="*/ 54 w 149"/>
                <a:gd name="T89" fmla="*/ 121 h 136"/>
                <a:gd name="T90" fmla="*/ 59 w 149"/>
                <a:gd name="T91" fmla="*/ 115 h 136"/>
                <a:gd name="T92" fmla="*/ 63 w 149"/>
                <a:gd name="T93" fmla="*/ 122 h 136"/>
                <a:gd name="T94" fmla="*/ 80 w 149"/>
                <a:gd name="T95" fmla="*/ 134 h 136"/>
                <a:gd name="T96" fmla="*/ 113 w 149"/>
                <a:gd name="T97" fmla="*/ 130 h 136"/>
                <a:gd name="T98" fmla="*/ 137 w 149"/>
                <a:gd name="T99" fmla="*/ 100 h 136"/>
                <a:gd name="T100" fmla="*/ 139 w 149"/>
                <a:gd name="T101" fmla="*/ 87 h 136"/>
                <a:gd name="T102" fmla="*/ 134 w 149"/>
                <a:gd name="T103" fmla="*/ 88 h 136"/>
                <a:gd name="T104" fmla="*/ 128 w 149"/>
                <a:gd name="T105" fmla="*/ 101 h 136"/>
                <a:gd name="T106" fmla="*/ 118 w 149"/>
                <a:gd name="T107" fmla="*/ 117 h 136"/>
                <a:gd name="T108" fmla="*/ 107 w 149"/>
                <a:gd name="T109" fmla="*/ 126 h 136"/>
                <a:gd name="T110" fmla="*/ 97 w 149"/>
                <a:gd name="T111" fmla="*/ 129 h 136"/>
                <a:gd name="T112" fmla="*/ 85 w 149"/>
                <a:gd name="T113" fmla="*/ 128 h 136"/>
                <a:gd name="T114" fmla="*/ 77 w 149"/>
                <a:gd name="T115" fmla="*/ 117 h 136"/>
                <a:gd name="T116" fmla="*/ 76 w 149"/>
                <a:gd name="T117" fmla="*/ 105 h 136"/>
                <a:gd name="T118" fmla="*/ 79 w 149"/>
                <a:gd name="T119" fmla="*/ 92 h 136"/>
                <a:gd name="T120" fmla="*/ 91 w 149"/>
                <a:gd name="T121" fmla="*/ 4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9" h="136">
                  <a:moveTo>
                    <a:pt x="91" y="42"/>
                  </a:moveTo>
                  <a:lnTo>
                    <a:pt x="92" y="38"/>
                  </a:lnTo>
                  <a:lnTo>
                    <a:pt x="94" y="33"/>
                  </a:lnTo>
                  <a:lnTo>
                    <a:pt x="96" y="27"/>
                  </a:lnTo>
                  <a:lnTo>
                    <a:pt x="99" y="21"/>
                  </a:lnTo>
                  <a:lnTo>
                    <a:pt x="103" y="16"/>
                  </a:lnTo>
                  <a:lnTo>
                    <a:pt x="108" y="11"/>
                  </a:lnTo>
                  <a:lnTo>
                    <a:pt x="114" y="8"/>
                  </a:lnTo>
                  <a:lnTo>
                    <a:pt x="121" y="6"/>
                  </a:lnTo>
                  <a:lnTo>
                    <a:pt x="123" y="6"/>
                  </a:lnTo>
                  <a:lnTo>
                    <a:pt x="127" y="7"/>
                  </a:lnTo>
                  <a:lnTo>
                    <a:pt x="131" y="8"/>
                  </a:lnTo>
                  <a:lnTo>
                    <a:pt x="136" y="10"/>
                  </a:lnTo>
                  <a:lnTo>
                    <a:pt x="130" y="13"/>
                  </a:lnTo>
                  <a:lnTo>
                    <a:pt x="126" y="16"/>
                  </a:lnTo>
                  <a:lnTo>
                    <a:pt x="123" y="21"/>
                  </a:lnTo>
                  <a:lnTo>
                    <a:pt x="122" y="27"/>
                  </a:lnTo>
                  <a:lnTo>
                    <a:pt x="122" y="30"/>
                  </a:lnTo>
                  <a:lnTo>
                    <a:pt x="124" y="34"/>
                  </a:lnTo>
                  <a:lnTo>
                    <a:pt x="128" y="36"/>
                  </a:lnTo>
                  <a:lnTo>
                    <a:pt x="133" y="37"/>
                  </a:lnTo>
                  <a:lnTo>
                    <a:pt x="138" y="36"/>
                  </a:lnTo>
                  <a:lnTo>
                    <a:pt x="144" y="33"/>
                  </a:lnTo>
                  <a:lnTo>
                    <a:pt x="148" y="28"/>
                  </a:lnTo>
                  <a:lnTo>
                    <a:pt x="149" y="20"/>
                  </a:lnTo>
                  <a:lnTo>
                    <a:pt x="146" y="10"/>
                  </a:lnTo>
                  <a:lnTo>
                    <a:pt x="139" y="4"/>
                  </a:lnTo>
                  <a:lnTo>
                    <a:pt x="130" y="1"/>
                  </a:lnTo>
                  <a:lnTo>
                    <a:pt x="121" y="0"/>
                  </a:lnTo>
                  <a:lnTo>
                    <a:pt x="109" y="2"/>
                  </a:lnTo>
                  <a:lnTo>
                    <a:pt x="100" y="9"/>
                  </a:lnTo>
                  <a:lnTo>
                    <a:pt x="94" y="16"/>
                  </a:lnTo>
                  <a:lnTo>
                    <a:pt x="90" y="23"/>
                  </a:lnTo>
                  <a:lnTo>
                    <a:pt x="83" y="11"/>
                  </a:lnTo>
                  <a:lnTo>
                    <a:pt x="74" y="4"/>
                  </a:lnTo>
                  <a:lnTo>
                    <a:pt x="65" y="1"/>
                  </a:lnTo>
                  <a:lnTo>
                    <a:pt x="57" y="0"/>
                  </a:lnTo>
                  <a:lnTo>
                    <a:pt x="37" y="6"/>
                  </a:lnTo>
                  <a:lnTo>
                    <a:pt x="21" y="20"/>
                  </a:lnTo>
                  <a:lnTo>
                    <a:pt x="12" y="36"/>
                  </a:lnTo>
                  <a:lnTo>
                    <a:pt x="9" y="46"/>
                  </a:lnTo>
                  <a:lnTo>
                    <a:pt x="10" y="49"/>
                  </a:lnTo>
                  <a:lnTo>
                    <a:pt x="13" y="49"/>
                  </a:lnTo>
                  <a:lnTo>
                    <a:pt x="15" y="49"/>
                  </a:lnTo>
                  <a:lnTo>
                    <a:pt x="16" y="46"/>
                  </a:lnTo>
                  <a:lnTo>
                    <a:pt x="21" y="35"/>
                  </a:lnTo>
                  <a:lnTo>
                    <a:pt x="26" y="26"/>
                  </a:lnTo>
                  <a:lnTo>
                    <a:pt x="31" y="19"/>
                  </a:lnTo>
                  <a:lnTo>
                    <a:pt x="37" y="14"/>
                  </a:lnTo>
                  <a:lnTo>
                    <a:pt x="42" y="10"/>
                  </a:lnTo>
                  <a:lnTo>
                    <a:pt x="48" y="8"/>
                  </a:lnTo>
                  <a:lnTo>
                    <a:pt x="52" y="7"/>
                  </a:lnTo>
                  <a:lnTo>
                    <a:pt x="57" y="6"/>
                  </a:lnTo>
                  <a:lnTo>
                    <a:pt x="62" y="7"/>
                  </a:lnTo>
                  <a:lnTo>
                    <a:pt x="67" y="10"/>
                  </a:lnTo>
                  <a:lnTo>
                    <a:pt x="71" y="16"/>
                  </a:lnTo>
                  <a:lnTo>
                    <a:pt x="73" y="27"/>
                  </a:lnTo>
                  <a:lnTo>
                    <a:pt x="72" y="36"/>
                  </a:lnTo>
                  <a:lnTo>
                    <a:pt x="69" y="50"/>
                  </a:lnTo>
                  <a:lnTo>
                    <a:pt x="64" y="71"/>
                  </a:lnTo>
                  <a:lnTo>
                    <a:pt x="57" y="98"/>
                  </a:lnTo>
                  <a:lnTo>
                    <a:pt x="52" y="111"/>
                  </a:lnTo>
                  <a:lnTo>
                    <a:pt x="46" y="121"/>
                  </a:lnTo>
                  <a:lnTo>
                    <a:pt x="37" y="128"/>
                  </a:lnTo>
                  <a:lnTo>
                    <a:pt x="28" y="130"/>
                  </a:lnTo>
                  <a:lnTo>
                    <a:pt x="26" y="130"/>
                  </a:lnTo>
                  <a:lnTo>
                    <a:pt x="22" y="129"/>
                  </a:lnTo>
                  <a:lnTo>
                    <a:pt x="18" y="128"/>
                  </a:lnTo>
                  <a:lnTo>
                    <a:pt x="13" y="126"/>
                  </a:lnTo>
                  <a:lnTo>
                    <a:pt x="18" y="124"/>
                  </a:lnTo>
                  <a:lnTo>
                    <a:pt x="23" y="120"/>
                  </a:lnTo>
                  <a:lnTo>
                    <a:pt x="26" y="115"/>
                  </a:lnTo>
                  <a:lnTo>
                    <a:pt x="27" y="109"/>
                  </a:lnTo>
                  <a:lnTo>
                    <a:pt x="26" y="104"/>
                  </a:lnTo>
                  <a:lnTo>
                    <a:pt x="23" y="101"/>
                  </a:lnTo>
                  <a:lnTo>
                    <a:pt x="20" y="100"/>
                  </a:lnTo>
                  <a:lnTo>
                    <a:pt x="16" y="99"/>
                  </a:lnTo>
                  <a:lnTo>
                    <a:pt x="10" y="100"/>
                  </a:lnTo>
                  <a:lnTo>
                    <a:pt x="5" y="104"/>
                  </a:lnTo>
                  <a:lnTo>
                    <a:pt x="1" y="110"/>
                  </a:lnTo>
                  <a:lnTo>
                    <a:pt x="0" y="117"/>
                  </a:lnTo>
                  <a:lnTo>
                    <a:pt x="2" y="126"/>
                  </a:lnTo>
                  <a:lnTo>
                    <a:pt x="9" y="132"/>
                  </a:lnTo>
                  <a:lnTo>
                    <a:pt x="18" y="135"/>
                  </a:lnTo>
                  <a:lnTo>
                    <a:pt x="28" y="136"/>
                  </a:lnTo>
                  <a:lnTo>
                    <a:pt x="35" y="135"/>
                  </a:lnTo>
                  <a:lnTo>
                    <a:pt x="41" y="133"/>
                  </a:lnTo>
                  <a:lnTo>
                    <a:pt x="46" y="130"/>
                  </a:lnTo>
                  <a:lnTo>
                    <a:pt x="51" y="126"/>
                  </a:lnTo>
                  <a:lnTo>
                    <a:pt x="54" y="121"/>
                  </a:lnTo>
                  <a:lnTo>
                    <a:pt x="57" y="118"/>
                  </a:lnTo>
                  <a:lnTo>
                    <a:pt x="59" y="115"/>
                  </a:lnTo>
                  <a:lnTo>
                    <a:pt x="59" y="114"/>
                  </a:lnTo>
                  <a:lnTo>
                    <a:pt x="63" y="122"/>
                  </a:lnTo>
                  <a:lnTo>
                    <a:pt x="70" y="129"/>
                  </a:lnTo>
                  <a:lnTo>
                    <a:pt x="80" y="134"/>
                  </a:lnTo>
                  <a:lnTo>
                    <a:pt x="92" y="136"/>
                  </a:lnTo>
                  <a:lnTo>
                    <a:pt x="113" y="130"/>
                  </a:lnTo>
                  <a:lnTo>
                    <a:pt x="127" y="116"/>
                  </a:lnTo>
                  <a:lnTo>
                    <a:pt x="137" y="100"/>
                  </a:lnTo>
                  <a:lnTo>
                    <a:pt x="140" y="90"/>
                  </a:lnTo>
                  <a:lnTo>
                    <a:pt x="139" y="87"/>
                  </a:lnTo>
                  <a:lnTo>
                    <a:pt x="136" y="87"/>
                  </a:lnTo>
                  <a:lnTo>
                    <a:pt x="134" y="88"/>
                  </a:lnTo>
                  <a:lnTo>
                    <a:pt x="133" y="90"/>
                  </a:lnTo>
                  <a:lnTo>
                    <a:pt x="128" y="101"/>
                  </a:lnTo>
                  <a:lnTo>
                    <a:pt x="123" y="110"/>
                  </a:lnTo>
                  <a:lnTo>
                    <a:pt x="118" y="117"/>
                  </a:lnTo>
                  <a:lnTo>
                    <a:pt x="112" y="122"/>
                  </a:lnTo>
                  <a:lnTo>
                    <a:pt x="107" y="126"/>
                  </a:lnTo>
                  <a:lnTo>
                    <a:pt x="101" y="128"/>
                  </a:lnTo>
                  <a:lnTo>
                    <a:pt x="97" y="129"/>
                  </a:lnTo>
                  <a:lnTo>
                    <a:pt x="92" y="130"/>
                  </a:lnTo>
                  <a:lnTo>
                    <a:pt x="85" y="128"/>
                  </a:lnTo>
                  <a:lnTo>
                    <a:pt x="80" y="124"/>
                  </a:lnTo>
                  <a:lnTo>
                    <a:pt x="77" y="117"/>
                  </a:lnTo>
                  <a:lnTo>
                    <a:pt x="76" y="110"/>
                  </a:lnTo>
                  <a:lnTo>
                    <a:pt x="76" y="105"/>
                  </a:lnTo>
                  <a:lnTo>
                    <a:pt x="77" y="99"/>
                  </a:lnTo>
                  <a:lnTo>
                    <a:pt x="79" y="92"/>
                  </a:lnTo>
                  <a:lnTo>
                    <a:pt x="81" y="83"/>
                  </a:lnTo>
                  <a:lnTo>
                    <a:pt x="91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6" name="Freeform 61"/>
            <p:cNvSpPr>
              <a:spLocks noChangeAspect="1"/>
            </p:cNvSpPr>
            <p:nvPr/>
          </p:nvSpPr>
          <p:spPr bwMode="auto">
            <a:xfrm>
              <a:off x="1432" y="379"/>
              <a:ext cx="35" cy="90"/>
            </a:xfrm>
            <a:custGeom>
              <a:avLst/>
              <a:gdLst>
                <a:gd name="T0" fmla="*/ 35 w 35"/>
                <a:gd name="T1" fmla="*/ 32 h 90"/>
                <a:gd name="T2" fmla="*/ 33 w 35"/>
                <a:gd name="T3" fmla="*/ 18 h 90"/>
                <a:gd name="T4" fmla="*/ 30 w 35"/>
                <a:gd name="T5" fmla="*/ 8 h 90"/>
                <a:gd name="T6" fmla="*/ 23 w 35"/>
                <a:gd name="T7" fmla="*/ 2 h 90"/>
                <a:gd name="T8" fmla="*/ 16 w 35"/>
                <a:gd name="T9" fmla="*/ 0 h 90"/>
                <a:gd name="T10" fmla="*/ 9 w 35"/>
                <a:gd name="T11" fmla="*/ 1 h 90"/>
                <a:gd name="T12" fmla="*/ 4 w 35"/>
                <a:gd name="T13" fmla="*/ 5 h 90"/>
                <a:gd name="T14" fmla="*/ 1 w 35"/>
                <a:gd name="T15" fmla="*/ 10 h 90"/>
                <a:gd name="T16" fmla="*/ 0 w 35"/>
                <a:gd name="T17" fmla="*/ 16 h 90"/>
                <a:gd name="T18" fmla="*/ 1 w 35"/>
                <a:gd name="T19" fmla="*/ 22 h 90"/>
                <a:gd name="T20" fmla="*/ 4 w 35"/>
                <a:gd name="T21" fmla="*/ 27 h 90"/>
                <a:gd name="T22" fmla="*/ 9 w 35"/>
                <a:gd name="T23" fmla="*/ 31 h 90"/>
                <a:gd name="T24" fmla="*/ 16 w 35"/>
                <a:gd name="T25" fmla="*/ 32 h 90"/>
                <a:gd name="T26" fmla="*/ 21 w 35"/>
                <a:gd name="T27" fmla="*/ 31 h 90"/>
                <a:gd name="T28" fmla="*/ 26 w 35"/>
                <a:gd name="T29" fmla="*/ 28 h 90"/>
                <a:gd name="T30" fmla="*/ 28 w 35"/>
                <a:gd name="T31" fmla="*/ 27 h 90"/>
                <a:gd name="T32" fmla="*/ 28 w 35"/>
                <a:gd name="T33" fmla="*/ 28 h 90"/>
                <a:gd name="T34" fmla="*/ 28 w 35"/>
                <a:gd name="T35" fmla="*/ 32 h 90"/>
                <a:gd name="T36" fmla="*/ 26 w 35"/>
                <a:gd name="T37" fmla="*/ 48 h 90"/>
                <a:gd name="T38" fmla="*/ 22 w 35"/>
                <a:gd name="T39" fmla="*/ 62 h 90"/>
                <a:gd name="T40" fmla="*/ 15 w 35"/>
                <a:gd name="T41" fmla="*/ 73 h 90"/>
                <a:gd name="T42" fmla="*/ 8 w 35"/>
                <a:gd name="T43" fmla="*/ 82 h 90"/>
                <a:gd name="T44" fmla="*/ 5 w 35"/>
                <a:gd name="T45" fmla="*/ 86 h 90"/>
                <a:gd name="T46" fmla="*/ 4 w 35"/>
                <a:gd name="T47" fmla="*/ 87 h 90"/>
                <a:gd name="T48" fmla="*/ 5 w 35"/>
                <a:gd name="T49" fmla="*/ 89 h 90"/>
                <a:gd name="T50" fmla="*/ 7 w 35"/>
                <a:gd name="T51" fmla="*/ 90 h 90"/>
                <a:gd name="T52" fmla="*/ 13 w 35"/>
                <a:gd name="T53" fmla="*/ 86 h 90"/>
                <a:gd name="T54" fmla="*/ 22 w 35"/>
                <a:gd name="T55" fmla="*/ 74 h 90"/>
                <a:gd name="T56" fmla="*/ 31 w 35"/>
                <a:gd name="T57" fmla="*/ 56 h 90"/>
                <a:gd name="T58" fmla="*/ 35 w 35"/>
                <a:gd name="T59" fmla="*/ 3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90">
                  <a:moveTo>
                    <a:pt x="35" y="32"/>
                  </a:moveTo>
                  <a:lnTo>
                    <a:pt x="33" y="18"/>
                  </a:lnTo>
                  <a:lnTo>
                    <a:pt x="30" y="8"/>
                  </a:lnTo>
                  <a:lnTo>
                    <a:pt x="23" y="2"/>
                  </a:lnTo>
                  <a:lnTo>
                    <a:pt x="16" y="0"/>
                  </a:lnTo>
                  <a:lnTo>
                    <a:pt x="9" y="1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6"/>
                  </a:lnTo>
                  <a:lnTo>
                    <a:pt x="1" y="22"/>
                  </a:lnTo>
                  <a:lnTo>
                    <a:pt x="4" y="27"/>
                  </a:lnTo>
                  <a:lnTo>
                    <a:pt x="9" y="31"/>
                  </a:lnTo>
                  <a:lnTo>
                    <a:pt x="16" y="32"/>
                  </a:lnTo>
                  <a:lnTo>
                    <a:pt x="21" y="31"/>
                  </a:lnTo>
                  <a:lnTo>
                    <a:pt x="26" y="28"/>
                  </a:lnTo>
                  <a:lnTo>
                    <a:pt x="28" y="27"/>
                  </a:lnTo>
                  <a:lnTo>
                    <a:pt x="28" y="28"/>
                  </a:lnTo>
                  <a:lnTo>
                    <a:pt x="28" y="32"/>
                  </a:lnTo>
                  <a:lnTo>
                    <a:pt x="26" y="48"/>
                  </a:lnTo>
                  <a:lnTo>
                    <a:pt x="22" y="62"/>
                  </a:lnTo>
                  <a:lnTo>
                    <a:pt x="15" y="73"/>
                  </a:lnTo>
                  <a:lnTo>
                    <a:pt x="8" y="82"/>
                  </a:lnTo>
                  <a:lnTo>
                    <a:pt x="5" y="86"/>
                  </a:lnTo>
                  <a:lnTo>
                    <a:pt x="4" y="87"/>
                  </a:lnTo>
                  <a:lnTo>
                    <a:pt x="5" y="89"/>
                  </a:lnTo>
                  <a:lnTo>
                    <a:pt x="7" y="90"/>
                  </a:lnTo>
                  <a:lnTo>
                    <a:pt x="13" y="86"/>
                  </a:lnTo>
                  <a:lnTo>
                    <a:pt x="22" y="74"/>
                  </a:lnTo>
                  <a:lnTo>
                    <a:pt x="31" y="56"/>
                  </a:lnTo>
                  <a:lnTo>
                    <a:pt x="35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7" name="Freeform 62"/>
            <p:cNvSpPr>
              <a:spLocks noChangeAspect="1"/>
            </p:cNvSpPr>
            <p:nvPr/>
          </p:nvSpPr>
          <p:spPr bwMode="auto">
            <a:xfrm>
              <a:off x="1548" y="278"/>
              <a:ext cx="150" cy="136"/>
            </a:xfrm>
            <a:custGeom>
              <a:avLst/>
              <a:gdLst>
                <a:gd name="T0" fmla="*/ 93 w 150"/>
                <a:gd name="T1" fmla="*/ 38 h 136"/>
                <a:gd name="T2" fmla="*/ 96 w 150"/>
                <a:gd name="T3" fmla="*/ 27 h 136"/>
                <a:gd name="T4" fmla="*/ 103 w 150"/>
                <a:gd name="T5" fmla="*/ 16 h 136"/>
                <a:gd name="T6" fmla="*/ 114 w 150"/>
                <a:gd name="T7" fmla="*/ 8 h 136"/>
                <a:gd name="T8" fmla="*/ 124 w 150"/>
                <a:gd name="T9" fmla="*/ 6 h 136"/>
                <a:gd name="T10" fmla="*/ 132 w 150"/>
                <a:gd name="T11" fmla="*/ 8 h 136"/>
                <a:gd name="T12" fmla="*/ 131 w 150"/>
                <a:gd name="T13" fmla="*/ 13 h 136"/>
                <a:gd name="T14" fmla="*/ 123 w 150"/>
                <a:gd name="T15" fmla="*/ 21 h 136"/>
                <a:gd name="T16" fmla="*/ 123 w 150"/>
                <a:gd name="T17" fmla="*/ 30 h 136"/>
                <a:gd name="T18" fmla="*/ 128 w 150"/>
                <a:gd name="T19" fmla="*/ 36 h 136"/>
                <a:gd name="T20" fmla="*/ 139 w 150"/>
                <a:gd name="T21" fmla="*/ 36 h 136"/>
                <a:gd name="T22" fmla="*/ 148 w 150"/>
                <a:gd name="T23" fmla="*/ 28 h 136"/>
                <a:gd name="T24" fmla="*/ 147 w 150"/>
                <a:gd name="T25" fmla="*/ 10 h 136"/>
                <a:gd name="T26" fmla="*/ 131 w 150"/>
                <a:gd name="T27" fmla="*/ 1 h 136"/>
                <a:gd name="T28" fmla="*/ 110 w 150"/>
                <a:gd name="T29" fmla="*/ 2 h 136"/>
                <a:gd name="T30" fmla="*/ 94 w 150"/>
                <a:gd name="T31" fmla="*/ 16 h 136"/>
                <a:gd name="T32" fmla="*/ 83 w 150"/>
                <a:gd name="T33" fmla="*/ 11 h 136"/>
                <a:gd name="T34" fmla="*/ 66 w 150"/>
                <a:gd name="T35" fmla="*/ 1 h 136"/>
                <a:gd name="T36" fmla="*/ 37 w 150"/>
                <a:gd name="T37" fmla="*/ 6 h 136"/>
                <a:gd name="T38" fmla="*/ 13 w 150"/>
                <a:gd name="T39" fmla="*/ 36 h 136"/>
                <a:gd name="T40" fmla="*/ 11 w 150"/>
                <a:gd name="T41" fmla="*/ 49 h 136"/>
                <a:gd name="T42" fmla="*/ 16 w 150"/>
                <a:gd name="T43" fmla="*/ 49 h 136"/>
                <a:gd name="T44" fmla="*/ 21 w 150"/>
                <a:gd name="T45" fmla="*/ 35 h 136"/>
                <a:gd name="T46" fmla="*/ 31 w 150"/>
                <a:gd name="T47" fmla="*/ 19 h 136"/>
                <a:gd name="T48" fmla="*/ 43 w 150"/>
                <a:gd name="T49" fmla="*/ 10 h 136"/>
                <a:gd name="T50" fmla="*/ 53 w 150"/>
                <a:gd name="T51" fmla="*/ 7 h 136"/>
                <a:gd name="T52" fmla="*/ 62 w 150"/>
                <a:gd name="T53" fmla="*/ 7 h 136"/>
                <a:gd name="T54" fmla="*/ 72 w 150"/>
                <a:gd name="T55" fmla="*/ 16 h 136"/>
                <a:gd name="T56" fmla="*/ 72 w 150"/>
                <a:gd name="T57" fmla="*/ 36 h 136"/>
                <a:gd name="T58" fmla="*/ 64 w 150"/>
                <a:gd name="T59" fmla="*/ 71 h 136"/>
                <a:gd name="T60" fmla="*/ 53 w 150"/>
                <a:gd name="T61" fmla="*/ 111 h 136"/>
                <a:gd name="T62" fmla="*/ 38 w 150"/>
                <a:gd name="T63" fmla="*/ 128 h 136"/>
                <a:gd name="T64" fmla="*/ 26 w 150"/>
                <a:gd name="T65" fmla="*/ 130 h 136"/>
                <a:gd name="T66" fmla="*/ 18 w 150"/>
                <a:gd name="T67" fmla="*/ 128 h 136"/>
                <a:gd name="T68" fmla="*/ 19 w 150"/>
                <a:gd name="T69" fmla="*/ 124 h 136"/>
                <a:gd name="T70" fmla="*/ 27 w 150"/>
                <a:gd name="T71" fmla="*/ 115 h 136"/>
                <a:gd name="T72" fmla="*/ 27 w 150"/>
                <a:gd name="T73" fmla="*/ 104 h 136"/>
                <a:gd name="T74" fmla="*/ 20 w 150"/>
                <a:gd name="T75" fmla="*/ 100 h 136"/>
                <a:gd name="T76" fmla="*/ 10 w 150"/>
                <a:gd name="T77" fmla="*/ 100 h 136"/>
                <a:gd name="T78" fmla="*/ 1 w 150"/>
                <a:gd name="T79" fmla="*/ 110 h 136"/>
                <a:gd name="T80" fmla="*/ 3 w 150"/>
                <a:gd name="T81" fmla="*/ 126 h 136"/>
                <a:gd name="T82" fmla="*/ 18 w 150"/>
                <a:gd name="T83" fmla="*/ 135 h 136"/>
                <a:gd name="T84" fmla="*/ 35 w 150"/>
                <a:gd name="T85" fmla="*/ 135 h 136"/>
                <a:gd name="T86" fmla="*/ 47 w 150"/>
                <a:gd name="T87" fmla="*/ 130 h 136"/>
                <a:gd name="T88" fmla="*/ 55 w 150"/>
                <a:gd name="T89" fmla="*/ 121 h 136"/>
                <a:gd name="T90" fmla="*/ 59 w 150"/>
                <a:gd name="T91" fmla="*/ 115 h 136"/>
                <a:gd name="T92" fmla="*/ 64 w 150"/>
                <a:gd name="T93" fmla="*/ 122 h 136"/>
                <a:gd name="T94" fmla="*/ 80 w 150"/>
                <a:gd name="T95" fmla="*/ 134 h 136"/>
                <a:gd name="T96" fmla="*/ 113 w 150"/>
                <a:gd name="T97" fmla="*/ 130 h 136"/>
                <a:gd name="T98" fmla="*/ 137 w 150"/>
                <a:gd name="T99" fmla="*/ 100 h 136"/>
                <a:gd name="T100" fmla="*/ 139 w 150"/>
                <a:gd name="T101" fmla="*/ 87 h 136"/>
                <a:gd name="T102" fmla="*/ 134 w 150"/>
                <a:gd name="T103" fmla="*/ 88 h 136"/>
                <a:gd name="T104" fmla="*/ 129 w 150"/>
                <a:gd name="T105" fmla="*/ 101 h 136"/>
                <a:gd name="T106" fmla="*/ 118 w 150"/>
                <a:gd name="T107" fmla="*/ 117 h 136"/>
                <a:gd name="T108" fmla="*/ 107 w 150"/>
                <a:gd name="T109" fmla="*/ 126 h 136"/>
                <a:gd name="T110" fmla="*/ 97 w 150"/>
                <a:gd name="T111" fmla="*/ 129 h 136"/>
                <a:gd name="T112" fmla="*/ 85 w 150"/>
                <a:gd name="T113" fmla="*/ 128 h 136"/>
                <a:gd name="T114" fmla="*/ 77 w 150"/>
                <a:gd name="T115" fmla="*/ 117 h 136"/>
                <a:gd name="T116" fmla="*/ 77 w 150"/>
                <a:gd name="T117" fmla="*/ 105 h 136"/>
                <a:gd name="T118" fmla="*/ 79 w 150"/>
                <a:gd name="T119" fmla="*/ 92 h 136"/>
                <a:gd name="T120" fmla="*/ 92 w 150"/>
                <a:gd name="T121" fmla="*/ 4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36">
                  <a:moveTo>
                    <a:pt x="92" y="42"/>
                  </a:moveTo>
                  <a:lnTo>
                    <a:pt x="93" y="38"/>
                  </a:lnTo>
                  <a:lnTo>
                    <a:pt x="94" y="33"/>
                  </a:lnTo>
                  <a:lnTo>
                    <a:pt x="96" y="27"/>
                  </a:lnTo>
                  <a:lnTo>
                    <a:pt x="99" y="21"/>
                  </a:lnTo>
                  <a:lnTo>
                    <a:pt x="103" y="16"/>
                  </a:lnTo>
                  <a:lnTo>
                    <a:pt x="108" y="11"/>
                  </a:lnTo>
                  <a:lnTo>
                    <a:pt x="114" y="8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7" y="7"/>
                  </a:lnTo>
                  <a:lnTo>
                    <a:pt x="132" y="8"/>
                  </a:lnTo>
                  <a:lnTo>
                    <a:pt x="137" y="10"/>
                  </a:lnTo>
                  <a:lnTo>
                    <a:pt x="131" y="13"/>
                  </a:lnTo>
                  <a:lnTo>
                    <a:pt x="126" y="16"/>
                  </a:lnTo>
                  <a:lnTo>
                    <a:pt x="123" y="21"/>
                  </a:lnTo>
                  <a:lnTo>
                    <a:pt x="122" y="27"/>
                  </a:lnTo>
                  <a:lnTo>
                    <a:pt x="123" y="30"/>
                  </a:lnTo>
                  <a:lnTo>
                    <a:pt x="125" y="34"/>
                  </a:lnTo>
                  <a:lnTo>
                    <a:pt x="128" y="36"/>
                  </a:lnTo>
                  <a:lnTo>
                    <a:pt x="134" y="37"/>
                  </a:lnTo>
                  <a:lnTo>
                    <a:pt x="139" y="36"/>
                  </a:lnTo>
                  <a:lnTo>
                    <a:pt x="144" y="33"/>
                  </a:lnTo>
                  <a:lnTo>
                    <a:pt x="148" y="28"/>
                  </a:lnTo>
                  <a:lnTo>
                    <a:pt x="150" y="20"/>
                  </a:lnTo>
                  <a:lnTo>
                    <a:pt x="147" y="10"/>
                  </a:lnTo>
                  <a:lnTo>
                    <a:pt x="140" y="4"/>
                  </a:lnTo>
                  <a:lnTo>
                    <a:pt x="131" y="1"/>
                  </a:lnTo>
                  <a:lnTo>
                    <a:pt x="122" y="0"/>
                  </a:lnTo>
                  <a:lnTo>
                    <a:pt x="110" y="2"/>
                  </a:lnTo>
                  <a:lnTo>
                    <a:pt x="101" y="9"/>
                  </a:lnTo>
                  <a:lnTo>
                    <a:pt x="94" y="16"/>
                  </a:lnTo>
                  <a:lnTo>
                    <a:pt x="90" y="23"/>
                  </a:lnTo>
                  <a:lnTo>
                    <a:pt x="83" y="11"/>
                  </a:lnTo>
                  <a:lnTo>
                    <a:pt x="75" y="4"/>
                  </a:lnTo>
                  <a:lnTo>
                    <a:pt x="66" y="1"/>
                  </a:lnTo>
                  <a:lnTo>
                    <a:pt x="58" y="0"/>
                  </a:lnTo>
                  <a:lnTo>
                    <a:pt x="37" y="6"/>
                  </a:lnTo>
                  <a:lnTo>
                    <a:pt x="22" y="20"/>
                  </a:lnTo>
                  <a:lnTo>
                    <a:pt x="13" y="36"/>
                  </a:lnTo>
                  <a:lnTo>
                    <a:pt x="9" y="46"/>
                  </a:lnTo>
                  <a:lnTo>
                    <a:pt x="11" y="49"/>
                  </a:lnTo>
                  <a:lnTo>
                    <a:pt x="13" y="49"/>
                  </a:lnTo>
                  <a:lnTo>
                    <a:pt x="16" y="49"/>
                  </a:lnTo>
                  <a:lnTo>
                    <a:pt x="17" y="46"/>
                  </a:lnTo>
                  <a:lnTo>
                    <a:pt x="21" y="35"/>
                  </a:lnTo>
                  <a:lnTo>
                    <a:pt x="26" y="26"/>
                  </a:lnTo>
                  <a:lnTo>
                    <a:pt x="31" y="19"/>
                  </a:lnTo>
                  <a:lnTo>
                    <a:pt x="37" y="14"/>
                  </a:lnTo>
                  <a:lnTo>
                    <a:pt x="43" y="10"/>
                  </a:lnTo>
                  <a:lnTo>
                    <a:pt x="48" y="8"/>
                  </a:lnTo>
                  <a:lnTo>
                    <a:pt x="53" y="7"/>
                  </a:lnTo>
                  <a:lnTo>
                    <a:pt x="57" y="6"/>
                  </a:lnTo>
                  <a:lnTo>
                    <a:pt x="62" y="7"/>
                  </a:lnTo>
                  <a:lnTo>
                    <a:pt x="68" y="10"/>
                  </a:lnTo>
                  <a:lnTo>
                    <a:pt x="72" y="16"/>
                  </a:lnTo>
                  <a:lnTo>
                    <a:pt x="73" y="27"/>
                  </a:lnTo>
                  <a:lnTo>
                    <a:pt x="72" y="36"/>
                  </a:lnTo>
                  <a:lnTo>
                    <a:pt x="70" y="50"/>
                  </a:lnTo>
                  <a:lnTo>
                    <a:pt x="64" y="71"/>
                  </a:lnTo>
                  <a:lnTo>
                    <a:pt x="57" y="98"/>
                  </a:lnTo>
                  <a:lnTo>
                    <a:pt x="53" y="111"/>
                  </a:lnTo>
                  <a:lnTo>
                    <a:pt x="46" y="121"/>
                  </a:lnTo>
                  <a:lnTo>
                    <a:pt x="38" y="128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3" y="129"/>
                  </a:lnTo>
                  <a:lnTo>
                    <a:pt x="18" y="128"/>
                  </a:lnTo>
                  <a:lnTo>
                    <a:pt x="14" y="126"/>
                  </a:lnTo>
                  <a:lnTo>
                    <a:pt x="19" y="124"/>
                  </a:lnTo>
                  <a:lnTo>
                    <a:pt x="24" y="120"/>
                  </a:lnTo>
                  <a:lnTo>
                    <a:pt x="27" y="115"/>
                  </a:lnTo>
                  <a:lnTo>
                    <a:pt x="28" y="109"/>
                  </a:lnTo>
                  <a:lnTo>
                    <a:pt x="27" y="104"/>
                  </a:lnTo>
                  <a:lnTo>
                    <a:pt x="24" y="101"/>
                  </a:lnTo>
                  <a:lnTo>
                    <a:pt x="20" y="100"/>
                  </a:lnTo>
                  <a:lnTo>
                    <a:pt x="17" y="99"/>
                  </a:lnTo>
                  <a:lnTo>
                    <a:pt x="10" y="100"/>
                  </a:lnTo>
                  <a:lnTo>
                    <a:pt x="5" y="104"/>
                  </a:lnTo>
                  <a:lnTo>
                    <a:pt x="1" y="110"/>
                  </a:lnTo>
                  <a:lnTo>
                    <a:pt x="0" y="117"/>
                  </a:lnTo>
                  <a:lnTo>
                    <a:pt x="3" y="126"/>
                  </a:lnTo>
                  <a:lnTo>
                    <a:pt x="9" y="132"/>
                  </a:lnTo>
                  <a:lnTo>
                    <a:pt x="18" y="135"/>
                  </a:lnTo>
                  <a:lnTo>
                    <a:pt x="28" y="136"/>
                  </a:lnTo>
                  <a:lnTo>
                    <a:pt x="35" y="135"/>
                  </a:lnTo>
                  <a:lnTo>
                    <a:pt x="41" y="133"/>
                  </a:lnTo>
                  <a:lnTo>
                    <a:pt x="47" y="130"/>
                  </a:lnTo>
                  <a:lnTo>
                    <a:pt x="51" y="126"/>
                  </a:lnTo>
                  <a:lnTo>
                    <a:pt x="55" y="121"/>
                  </a:lnTo>
                  <a:lnTo>
                    <a:pt x="57" y="118"/>
                  </a:lnTo>
                  <a:lnTo>
                    <a:pt x="59" y="115"/>
                  </a:lnTo>
                  <a:lnTo>
                    <a:pt x="60" y="114"/>
                  </a:lnTo>
                  <a:lnTo>
                    <a:pt x="64" y="122"/>
                  </a:lnTo>
                  <a:lnTo>
                    <a:pt x="71" y="129"/>
                  </a:lnTo>
                  <a:lnTo>
                    <a:pt x="80" y="134"/>
                  </a:lnTo>
                  <a:lnTo>
                    <a:pt x="92" y="136"/>
                  </a:lnTo>
                  <a:lnTo>
                    <a:pt x="113" y="130"/>
                  </a:lnTo>
                  <a:lnTo>
                    <a:pt x="128" y="116"/>
                  </a:lnTo>
                  <a:lnTo>
                    <a:pt x="137" y="100"/>
                  </a:lnTo>
                  <a:lnTo>
                    <a:pt x="140" y="90"/>
                  </a:lnTo>
                  <a:lnTo>
                    <a:pt x="139" y="87"/>
                  </a:lnTo>
                  <a:lnTo>
                    <a:pt x="137" y="87"/>
                  </a:lnTo>
                  <a:lnTo>
                    <a:pt x="134" y="88"/>
                  </a:lnTo>
                  <a:lnTo>
                    <a:pt x="133" y="90"/>
                  </a:lnTo>
                  <a:lnTo>
                    <a:pt x="129" y="101"/>
                  </a:lnTo>
                  <a:lnTo>
                    <a:pt x="124" y="110"/>
                  </a:lnTo>
                  <a:lnTo>
                    <a:pt x="118" y="117"/>
                  </a:lnTo>
                  <a:lnTo>
                    <a:pt x="113" y="122"/>
                  </a:lnTo>
                  <a:lnTo>
                    <a:pt x="107" y="126"/>
                  </a:lnTo>
                  <a:lnTo>
                    <a:pt x="102" y="128"/>
                  </a:lnTo>
                  <a:lnTo>
                    <a:pt x="97" y="129"/>
                  </a:lnTo>
                  <a:lnTo>
                    <a:pt x="93" y="130"/>
                  </a:lnTo>
                  <a:lnTo>
                    <a:pt x="85" y="128"/>
                  </a:lnTo>
                  <a:lnTo>
                    <a:pt x="80" y="124"/>
                  </a:lnTo>
                  <a:lnTo>
                    <a:pt x="77" y="117"/>
                  </a:lnTo>
                  <a:lnTo>
                    <a:pt x="76" y="110"/>
                  </a:lnTo>
                  <a:lnTo>
                    <a:pt x="77" y="105"/>
                  </a:lnTo>
                  <a:lnTo>
                    <a:pt x="78" y="99"/>
                  </a:lnTo>
                  <a:lnTo>
                    <a:pt x="79" y="92"/>
                  </a:lnTo>
                  <a:lnTo>
                    <a:pt x="82" y="83"/>
                  </a:lnTo>
                  <a:lnTo>
                    <a:pt x="92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" name="Freeform 63"/>
            <p:cNvSpPr>
              <a:spLocks noChangeAspect="1"/>
            </p:cNvSpPr>
            <p:nvPr/>
          </p:nvSpPr>
          <p:spPr bwMode="auto">
            <a:xfrm>
              <a:off x="1730" y="358"/>
              <a:ext cx="86" cy="91"/>
            </a:xfrm>
            <a:custGeom>
              <a:avLst/>
              <a:gdLst>
                <a:gd name="T0" fmla="*/ 61 w 86"/>
                <a:gd name="T1" fmla="*/ 41 h 91"/>
                <a:gd name="T2" fmla="*/ 75 w 86"/>
                <a:gd name="T3" fmla="*/ 35 h 91"/>
                <a:gd name="T4" fmla="*/ 84 w 86"/>
                <a:gd name="T5" fmla="*/ 30 h 91"/>
                <a:gd name="T6" fmla="*/ 84 w 86"/>
                <a:gd name="T7" fmla="*/ 22 h 91"/>
                <a:gd name="T8" fmla="*/ 77 w 86"/>
                <a:gd name="T9" fmla="*/ 20 h 91"/>
                <a:gd name="T10" fmla="*/ 46 w 86"/>
                <a:gd name="T11" fmla="*/ 41 h 91"/>
                <a:gd name="T12" fmla="*/ 49 w 86"/>
                <a:gd name="T13" fmla="*/ 6 h 91"/>
                <a:gd name="T14" fmla="*/ 46 w 86"/>
                <a:gd name="T15" fmla="*/ 1 h 91"/>
                <a:gd name="T16" fmla="*/ 39 w 86"/>
                <a:gd name="T17" fmla="*/ 2 h 91"/>
                <a:gd name="T18" fmla="*/ 37 w 86"/>
                <a:gd name="T19" fmla="*/ 12 h 91"/>
                <a:gd name="T20" fmla="*/ 38 w 86"/>
                <a:gd name="T21" fmla="*/ 22 h 91"/>
                <a:gd name="T22" fmla="*/ 39 w 86"/>
                <a:gd name="T23" fmla="*/ 35 h 91"/>
                <a:gd name="T24" fmla="*/ 11 w 86"/>
                <a:gd name="T25" fmla="*/ 21 h 91"/>
                <a:gd name="T26" fmla="*/ 7 w 86"/>
                <a:gd name="T27" fmla="*/ 20 h 91"/>
                <a:gd name="T28" fmla="*/ 0 w 86"/>
                <a:gd name="T29" fmla="*/ 26 h 91"/>
                <a:gd name="T30" fmla="*/ 4 w 86"/>
                <a:gd name="T31" fmla="*/ 32 h 91"/>
                <a:gd name="T32" fmla="*/ 25 w 86"/>
                <a:gd name="T33" fmla="*/ 51 h 91"/>
                <a:gd name="T34" fmla="*/ 10 w 86"/>
                <a:gd name="T35" fmla="*/ 57 h 91"/>
                <a:gd name="T36" fmla="*/ 2 w 86"/>
                <a:gd name="T37" fmla="*/ 61 h 91"/>
                <a:gd name="T38" fmla="*/ 2 w 86"/>
                <a:gd name="T39" fmla="*/ 70 h 91"/>
                <a:gd name="T40" fmla="*/ 8 w 86"/>
                <a:gd name="T41" fmla="*/ 72 h 91"/>
                <a:gd name="T42" fmla="*/ 40 w 86"/>
                <a:gd name="T43" fmla="*/ 51 h 91"/>
                <a:gd name="T44" fmla="*/ 39 w 86"/>
                <a:gd name="T45" fmla="*/ 90 h 91"/>
                <a:gd name="T46" fmla="*/ 47 w 86"/>
                <a:gd name="T47" fmla="*/ 90 h 91"/>
                <a:gd name="T48" fmla="*/ 49 w 86"/>
                <a:gd name="T49" fmla="*/ 80 h 91"/>
                <a:gd name="T50" fmla="*/ 48 w 86"/>
                <a:gd name="T51" fmla="*/ 70 h 91"/>
                <a:gd name="T52" fmla="*/ 46 w 86"/>
                <a:gd name="T53" fmla="*/ 56 h 91"/>
                <a:gd name="T54" fmla="*/ 71 w 86"/>
                <a:gd name="T55" fmla="*/ 68 h 91"/>
                <a:gd name="T56" fmla="*/ 76 w 86"/>
                <a:gd name="T57" fmla="*/ 72 h 91"/>
                <a:gd name="T58" fmla="*/ 79 w 86"/>
                <a:gd name="T59" fmla="*/ 72 h 91"/>
                <a:gd name="T60" fmla="*/ 86 w 86"/>
                <a:gd name="T61" fmla="*/ 65 h 91"/>
                <a:gd name="T62" fmla="*/ 81 w 86"/>
                <a:gd name="T63" fmla="*/ 5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6" h="91">
                  <a:moveTo>
                    <a:pt x="49" y="46"/>
                  </a:moveTo>
                  <a:lnTo>
                    <a:pt x="61" y="41"/>
                  </a:lnTo>
                  <a:lnTo>
                    <a:pt x="69" y="37"/>
                  </a:lnTo>
                  <a:lnTo>
                    <a:pt x="75" y="35"/>
                  </a:lnTo>
                  <a:lnTo>
                    <a:pt x="80" y="33"/>
                  </a:lnTo>
                  <a:lnTo>
                    <a:pt x="84" y="30"/>
                  </a:lnTo>
                  <a:lnTo>
                    <a:pt x="86" y="26"/>
                  </a:lnTo>
                  <a:lnTo>
                    <a:pt x="84" y="22"/>
                  </a:lnTo>
                  <a:lnTo>
                    <a:pt x="79" y="20"/>
                  </a:lnTo>
                  <a:lnTo>
                    <a:pt x="77" y="20"/>
                  </a:lnTo>
                  <a:lnTo>
                    <a:pt x="74" y="21"/>
                  </a:lnTo>
                  <a:lnTo>
                    <a:pt x="46" y="41"/>
                  </a:lnTo>
                  <a:lnTo>
                    <a:pt x="49" y="9"/>
                  </a:lnTo>
                  <a:lnTo>
                    <a:pt x="49" y="6"/>
                  </a:lnTo>
                  <a:lnTo>
                    <a:pt x="48" y="3"/>
                  </a:lnTo>
                  <a:lnTo>
                    <a:pt x="46" y="1"/>
                  </a:lnTo>
                  <a:lnTo>
                    <a:pt x="43" y="0"/>
                  </a:lnTo>
                  <a:lnTo>
                    <a:pt x="39" y="2"/>
                  </a:lnTo>
                  <a:lnTo>
                    <a:pt x="36" y="7"/>
                  </a:lnTo>
                  <a:lnTo>
                    <a:pt x="37" y="12"/>
                  </a:lnTo>
                  <a:lnTo>
                    <a:pt x="37" y="17"/>
                  </a:lnTo>
                  <a:lnTo>
                    <a:pt x="38" y="22"/>
                  </a:lnTo>
                  <a:lnTo>
                    <a:pt x="39" y="28"/>
                  </a:lnTo>
                  <a:lnTo>
                    <a:pt x="39" y="35"/>
                  </a:lnTo>
                  <a:lnTo>
                    <a:pt x="40" y="41"/>
                  </a:lnTo>
                  <a:lnTo>
                    <a:pt x="11" y="21"/>
                  </a:lnTo>
                  <a:lnTo>
                    <a:pt x="9" y="20"/>
                  </a:lnTo>
                  <a:lnTo>
                    <a:pt x="7" y="20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2" y="31"/>
                  </a:lnTo>
                  <a:lnTo>
                    <a:pt x="4" y="32"/>
                  </a:lnTo>
                  <a:lnTo>
                    <a:pt x="36" y="46"/>
                  </a:lnTo>
                  <a:lnTo>
                    <a:pt x="25" y="51"/>
                  </a:lnTo>
                  <a:lnTo>
                    <a:pt x="17" y="54"/>
                  </a:lnTo>
                  <a:lnTo>
                    <a:pt x="10" y="57"/>
                  </a:lnTo>
                  <a:lnTo>
                    <a:pt x="6" y="59"/>
                  </a:lnTo>
                  <a:lnTo>
                    <a:pt x="2" y="61"/>
                  </a:lnTo>
                  <a:lnTo>
                    <a:pt x="0" y="65"/>
                  </a:lnTo>
                  <a:lnTo>
                    <a:pt x="2" y="70"/>
                  </a:lnTo>
                  <a:lnTo>
                    <a:pt x="7" y="72"/>
                  </a:lnTo>
                  <a:lnTo>
                    <a:pt x="8" y="72"/>
                  </a:lnTo>
                  <a:lnTo>
                    <a:pt x="11" y="70"/>
                  </a:lnTo>
                  <a:lnTo>
                    <a:pt x="40" y="51"/>
                  </a:lnTo>
                  <a:lnTo>
                    <a:pt x="36" y="85"/>
                  </a:lnTo>
                  <a:lnTo>
                    <a:pt x="39" y="90"/>
                  </a:lnTo>
                  <a:lnTo>
                    <a:pt x="43" y="91"/>
                  </a:lnTo>
                  <a:lnTo>
                    <a:pt x="47" y="90"/>
                  </a:lnTo>
                  <a:lnTo>
                    <a:pt x="49" y="85"/>
                  </a:lnTo>
                  <a:lnTo>
                    <a:pt x="49" y="80"/>
                  </a:lnTo>
                  <a:lnTo>
                    <a:pt x="48" y="75"/>
                  </a:lnTo>
                  <a:lnTo>
                    <a:pt x="48" y="70"/>
                  </a:lnTo>
                  <a:lnTo>
                    <a:pt x="47" y="63"/>
                  </a:lnTo>
                  <a:lnTo>
                    <a:pt x="46" y="56"/>
                  </a:lnTo>
                  <a:lnTo>
                    <a:pt x="46" y="51"/>
                  </a:lnTo>
                  <a:lnTo>
                    <a:pt x="71" y="68"/>
                  </a:lnTo>
                  <a:lnTo>
                    <a:pt x="74" y="70"/>
                  </a:lnTo>
                  <a:lnTo>
                    <a:pt x="76" y="72"/>
                  </a:lnTo>
                  <a:lnTo>
                    <a:pt x="78" y="72"/>
                  </a:lnTo>
                  <a:lnTo>
                    <a:pt x="79" y="72"/>
                  </a:lnTo>
                  <a:lnTo>
                    <a:pt x="84" y="70"/>
                  </a:lnTo>
                  <a:lnTo>
                    <a:pt x="86" y="65"/>
                  </a:lnTo>
                  <a:lnTo>
                    <a:pt x="84" y="61"/>
                  </a:lnTo>
                  <a:lnTo>
                    <a:pt x="81" y="59"/>
                  </a:lnTo>
                  <a:lnTo>
                    <a:pt x="49" y="4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" name="Freeform 64"/>
            <p:cNvSpPr>
              <a:spLocks noChangeAspect="1"/>
            </p:cNvSpPr>
            <p:nvPr/>
          </p:nvSpPr>
          <p:spPr bwMode="auto">
            <a:xfrm>
              <a:off x="1867" y="185"/>
              <a:ext cx="70" cy="301"/>
            </a:xfrm>
            <a:custGeom>
              <a:avLst/>
              <a:gdLst>
                <a:gd name="T0" fmla="*/ 70 w 70"/>
                <a:gd name="T1" fmla="*/ 151 h 301"/>
                <a:gd name="T2" fmla="*/ 69 w 70"/>
                <a:gd name="T3" fmla="*/ 131 h 301"/>
                <a:gd name="T4" fmla="*/ 66 w 70"/>
                <a:gd name="T5" fmla="*/ 108 h 301"/>
                <a:gd name="T6" fmla="*/ 60 w 70"/>
                <a:gd name="T7" fmla="*/ 82 h 301"/>
                <a:gd name="T8" fmla="*/ 50 w 70"/>
                <a:gd name="T9" fmla="*/ 57 h 301"/>
                <a:gd name="T10" fmla="*/ 35 w 70"/>
                <a:gd name="T11" fmla="*/ 32 h 301"/>
                <a:gd name="T12" fmla="*/ 21 w 70"/>
                <a:gd name="T13" fmla="*/ 14 h 301"/>
                <a:gd name="T14" fmla="*/ 9 w 70"/>
                <a:gd name="T15" fmla="*/ 3 h 301"/>
                <a:gd name="T16" fmla="*/ 3 w 70"/>
                <a:gd name="T17" fmla="*/ 0 h 301"/>
                <a:gd name="T18" fmla="*/ 1 w 70"/>
                <a:gd name="T19" fmla="*/ 1 h 301"/>
                <a:gd name="T20" fmla="*/ 0 w 70"/>
                <a:gd name="T21" fmla="*/ 3 h 301"/>
                <a:gd name="T22" fmla="*/ 0 w 70"/>
                <a:gd name="T23" fmla="*/ 3 h 301"/>
                <a:gd name="T24" fmla="*/ 1 w 70"/>
                <a:gd name="T25" fmla="*/ 5 h 301"/>
                <a:gd name="T26" fmla="*/ 2 w 70"/>
                <a:gd name="T27" fmla="*/ 7 h 301"/>
                <a:gd name="T28" fmla="*/ 6 w 70"/>
                <a:gd name="T29" fmla="*/ 10 h 301"/>
                <a:gd name="T30" fmla="*/ 25 w 70"/>
                <a:gd name="T31" fmla="*/ 36 h 301"/>
                <a:gd name="T32" fmla="*/ 40 w 70"/>
                <a:gd name="T33" fmla="*/ 68 h 301"/>
                <a:gd name="T34" fmla="*/ 49 w 70"/>
                <a:gd name="T35" fmla="*/ 106 h 301"/>
                <a:gd name="T36" fmla="*/ 52 w 70"/>
                <a:gd name="T37" fmla="*/ 151 h 301"/>
                <a:gd name="T38" fmla="*/ 50 w 70"/>
                <a:gd name="T39" fmla="*/ 189 h 301"/>
                <a:gd name="T40" fmla="*/ 42 w 70"/>
                <a:gd name="T41" fmla="*/ 227 h 301"/>
                <a:gd name="T42" fmla="*/ 27 w 70"/>
                <a:gd name="T43" fmla="*/ 262 h 301"/>
                <a:gd name="T44" fmla="*/ 4 w 70"/>
                <a:gd name="T45" fmla="*/ 293 h 301"/>
                <a:gd name="T46" fmla="*/ 0 w 70"/>
                <a:gd name="T47" fmla="*/ 297 h 301"/>
                <a:gd name="T48" fmla="*/ 0 w 70"/>
                <a:gd name="T49" fmla="*/ 298 h 301"/>
                <a:gd name="T50" fmla="*/ 1 w 70"/>
                <a:gd name="T51" fmla="*/ 301 h 301"/>
                <a:gd name="T52" fmla="*/ 3 w 70"/>
                <a:gd name="T53" fmla="*/ 301 h 301"/>
                <a:gd name="T54" fmla="*/ 9 w 70"/>
                <a:gd name="T55" fmla="*/ 298 h 301"/>
                <a:gd name="T56" fmla="*/ 21 w 70"/>
                <a:gd name="T57" fmla="*/ 286 h 301"/>
                <a:gd name="T58" fmla="*/ 36 w 70"/>
                <a:gd name="T59" fmla="*/ 268 h 301"/>
                <a:gd name="T60" fmla="*/ 51 w 70"/>
                <a:gd name="T61" fmla="*/ 243 h 301"/>
                <a:gd name="T62" fmla="*/ 60 w 70"/>
                <a:gd name="T63" fmla="*/ 218 h 301"/>
                <a:gd name="T64" fmla="*/ 66 w 70"/>
                <a:gd name="T65" fmla="*/ 194 h 301"/>
                <a:gd name="T66" fmla="*/ 69 w 70"/>
                <a:gd name="T67" fmla="*/ 171 h 301"/>
                <a:gd name="T68" fmla="*/ 70 w 70"/>
                <a:gd name="T69" fmla="*/ 15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301">
                  <a:moveTo>
                    <a:pt x="70" y="151"/>
                  </a:moveTo>
                  <a:lnTo>
                    <a:pt x="69" y="131"/>
                  </a:lnTo>
                  <a:lnTo>
                    <a:pt x="66" y="108"/>
                  </a:lnTo>
                  <a:lnTo>
                    <a:pt x="60" y="82"/>
                  </a:lnTo>
                  <a:lnTo>
                    <a:pt x="50" y="57"/>
                  </a:lnTo>
                  <a:lnTo>
                    <a:pt x="35" y="32"/>
                  </a:lnTo>
                  <a:lnTo>
                    <a:pt x="21" y="14"/>
                  </a:lnTo>
                  <a:lnTo>
                    <a:pt x="9" y="3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5"/>
                  </a:lnTo>
                  <a:lnTo>
                    <a:pt x="2" y="7"/>
                  </a:lnTo>
                  <a:lnTo>
                    <a:pt x="6" y="10"/>
                  </a:lnTo>
                  <a:lnTo>
                    <a:pt x="25" y="36"/>
                  </a:lnTo>
                  <a:lnTo>
                    <a:pt x="40" y="68"/>
                  </a:lnTo>
                  <a:lnTo>
                    <a:pt x="49" y="106"/>
                  </a:lnTo>
                  <a:lnTo>
                    <a:pt x="52" y="151"/>
                  </a:lnTo>
                  <a:lnTo>
                    <a:pt x="50" y="189"/>
                  </a:lnTo>
                  <a:lnTo>
                    <a:pt x="42" y="227"/>
                  </a:lnTo>
                  <a:lnTo>
                    <a:pt x="27" y="262"/>
                  </a:lnTo>
                  <a:lnTo>
                    <a:pt x="4" y="293"/>
                  </a:lnTo>
                  <a:lnTo>
                    <a:pt x="0" y="297"/>
                  </a:lnTo>
                  <a:lnTo>
                    <a:pt x="0" y="298"/>
                  </a:lnTo>
                  <a:lnTo>
                    <a:pt x="1" y="301"/>
                  </a:lnTo>
                  <a:lnTo>
                    <a:pt x="3" y="301"/>
                  </a:lnTo>
                  <a:lnTo>
                    <a:pt x="9" y="298"/>
                  </a:lnTo>
                  <a:lnTo>
                    <a:pt x="21" y="286"/>
                  </a:lnTo>
                  <a:lnTo>
                    <a:pt x="36" y="268"/>
                  </a:lnTo>
                  <a:lnTo>
                    <a:pt x="51" y="243"/>
                  </a:lnTo>
                  <a:lnTo>
                    <a:pt x="60" y="218"/>
                  </a:lnTo>
                  <a:lnTo>
                    <a:pt x="66" y="194"/>
                  </a:lnTo>
                  <a:lnTo>
                    <a:pt x="69" y="171"/>
                  </a:lnTo>
                  <a:lnTo>
                    <a:pt x="70" y="1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" name="Freeform 65"/>
            <p:cNvSpPr>
              <a:spLocks noChangeAspect="1" noEditPoints="1"/>
            </p:cNvSpPr>
            <p:nvPr/>
          </p:nvSpPr>
          <p:spPr bwMode="auto">
            <a:xfrm>
              <a:off x="2067" y="300"/>
              <a:ext cx="200" cy="71"/>
            </a:xfrm>
            <a:custGeom>
              <a:avLst/>
              <a:gdLst>
                <a:gd name="T0" fmla="*/ 190 w 200"/>
                <a:gd name="T1" fmla="*/ 12 h 71"/>
                <a:gd name="T2" fmla="*/ 193 w 200"/>
                <a:gd name="T3" fmla="*/ 12 h 71"/>
                <a:gd name="T4" fmla="*/ 197 w 200"/>
                <a:gd name="T5" fmla="*/ 12 h 71"/>
                <a:gd name="T6" fmla="*/ 199 w 200"/>
                <a:gd name="T7" fmla="*/ 10 h 71"/>
                <a:gd name="T8" fmla="*/ 200 w 200"/>
                <a:gd name="T9" fmla="*/ 6 h 71"/>
                <a:gd name="T10" fmla="*/ 199 w 200"/>
                <a:gd name="T11" fmla="*/ 3 h 71"/>
                <a:gd name="T12" fmla="*/ 197 w 200"/>
                <a:gd name="T13" fmla="*/ 1 h 71"/>
                <a:gd name="T14" fmla="*/ 194 w 200"/>
                <a:gd name="T15" fmla="*/ 0 h 71"/>
                <a:gd name="T16" fmla="*/ 190 w 200"/>
                <a:gd name="T17" fmla="*/ 0 h 71"/>
                <a:gd name="T18" fmla="*/ 10 w 200"/>
                <a:gd name="T19" fmla="*/ 0 h 71"/>
                <a:gd name="T20" fmla="*/ 7 w 200"/>
                <a:gd name="T21" fmla="*/ 0 h 71"/>
                <a:gd name="T22" fmla="*/ 4 w 200"/>
                <a:gd name="T23" fmla="*/ 1 h 71"/>
                <a:gd name="T24" fmla="*/ 1 w 200"/>
                <a:gd name="T25" fmla="*/ 3 h 71"/>
                <a:gd name="T26" fmla="*/ 0 w 200"/>
                <a:gd name="T27" fmla="*/ 6 h 71"/>
                <a:gd name="T28" fmla="*/ 1 w 200"/>
                <a:gd name="T29" fmla="*/ 10 h 71"/>
                <a:gd name="T30" fmla="*/ 4 w 200"/>
                <a:gd name="T31" fmla="*/ 12 h 71"/>
                <a:gd name="T32" fmla="*/ 7 w 200"/>
                <a:gd name="T33" fmla="*/ 12 h 71"/>
                <a:gd name="T34" fmla="*/ 11 w 200"/>
                <a:gd name="T35" fmla="*/ 12 h 71"/>
                <a:gd name="T36" fmla="*/ 190 w 200"/>
                <a:gd name="T37" fmla="*/ 12 h 71"/>
                <a:gd name="T38" fmla="*/ 190 w 200"/>
                <a:gd name="T39" fmla="*/ 71 h 71"/>
                <a:gd name="T40" fmla="*/ 194 w 200"/>
                <a:gd name="T41" fmla="*/ 71 h 71"/>
                <a:gd name="T42" fmla="*/ 197 w 200"/>
                <a:gd name="T43" fmla="*/ 70 h 71"/>
                <a:gd name="T44" fmla="*/ 199 w 200"/>
                <a:gd name="T45" fmla="*/ 68 h 71"/>
                <a:gd name="T46" fmla="*/ 200 w 200"/>
                <a:gd name="T47" fmla="*/ 65 h 71"/>
                <a:gd name="T48" fmla="*/ 199 w 200"/>
                <a:gd name="T49" fmla="*/ 62 h 71"/>
                <a:gd name="T50" fmla="*/ 197 w 200"/>
                <a:gd name="T51" fmla="*/ 60 h 71"/>
                <a:gd name="T52" fmla="*/ 193 w 200"/>
                <a:gd name="T53" fmla="*/ 59 h 71"/>
                <a:gd name="T54" fmla="*/ 190 w 200"/>
                <a:gd name="T55" fmla="*/ 59 h 71"/>
                <a:gd name="T56" fmla="*/ 11 w 200"/>
                <a:gd name="T57" fmla="*/ 59 h 71"/>
                <a:gd name="T58" fmla="*/ 7 w 200"/>
                <a:gd name="T59" fmla="*/ 59 h 71"/>
                <a:gd name="T60" fmla="*/ 4 w 200"/>
                <a:gd name="T61" fmla="*/ 60 h 71"/>
                <a:gd name="T62" fmla="*/ 1 w 200"/>
                <a:gd name="T63" fmla="*/ 62 h 71"/>
                <a:gd name="T64" fmla="*/ 0 w 200"/>
                <a:gd name="T65" fmla="*/ 65 h 71"/>
                <a:gd name="T66" fmla="*/ 1 w 200"/>
                <a:gd name="T67" fmla="*/ 68 h 71"/>
                <a:gd name="T68" fmla="*/ 4 w 200"/>
                <a:gd name="T69" fmla="*/ 70 h 71"/>
                <a:gd name="T70" fmla="*/ 7 w 200"/>
                <a:gd name="T71" fmla="*/ 71 h 71"/>
                <a:gd name="T72" fmla="*/ 10 w 200"/>
                <a:gd name="T73" fmla="*/ 71 h 71"/>
                <a:gd name="T74" fmla="*/ 190 w 200"/>
                <a:gd name="T7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71">
                  <a:moveTo>
                    <a:pt x="190" y="12"/>
                  </a:moveTo>
                  <a:lnTo>
                    <a:pt x="193" y="12"/>
                  </a:lnTo>
                  <a:lnTo>
                    <a:pt x="197" y="12"/>
                  </a:lnTo>
                  <a:lnTo>
                    <a:pt x="199" y="10"/>
                  </a:lnTo>
                  <a:lnTo>
                    <a:pt x="200" y="6"/>
                  </a:lnTo>
                  <a:lnTo>
                    <a:pt x="199" y="3"/>
                  </a:lnTo>
                  <a:lnTo>
                    <a:pt x="197" y="1"/>
                  </a:lnTo>
                  <a:lnTo>
                    <a:pt x="194" y="0"/>
                  </a:lnTo>
                  <a:lnTo>
                    <a:pt x="19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3"/>
                  </a:lnTo>
                  <a:lnTo>
                    <a:pt x="0" y="6"/>
                  </a:lnTo>
                  <a:lnTo>
                    <a:pt x="1" y="10"/>
                  </a:lnTo>
                  <a:lnTo>
                    <a:pt x="4" y="12"/>
                  </a:lnTo>
                  <a:lnTo>
                    <a:pt x="7" y="12"/>
                  </a:lnTo>
                  <a:lnTo>
                    <a:pt x="11" y="12"/>
                  </a:lnTo>
                  <a:lnTo>
                    <a:pt x="190" y="12"/>
                  </a:lnTo>
                  <a:close/>
                  <a:moveTo>
                    <a:pt x="190" y="71"/>
                  </a:moveTo>
                  <a:lnTo>
                    <a:pt x="194" y="71"/>
                  </a:lnTo>
                  <a:lnTo>
                    <a:pt x="197" y="70"/>
                  </a:lnTo>
                  <a:lnTo>
                    <a:pt x="199" y="68"/>
                  </a:lnTo>
                  <a:lnTo>
                    <a:pt x="200" y="65"/>
                  </a:lnTo>
                  <a:lnTo>
                    <a:pt x="199" y="62"/>
                  </a:lnTo>
                  <a:lnTo>
                    <a:pt x="197" y="60"/>
                  </a:lnTo>
                  <a:lnTo>
                    <a:pt x="193" y="59"/>
                  </a:lnTo>
                  <a:lnTo>
                    <a:pt x="190" y="59"/>
                  </a:lnTo>
                  <a:lnTo>
                    <a:pt x="11" y="59"/>
                  </a:lnTo>
                  <a:lnTo>
                    <a:pt x="7" y="59"/>
                  </a:lnTo>
                  <a:lnTo>
                    <a:pt x="4" y="60"/>
                  </a:lnTo>
                  <a:lnTo>
                    <a:pt x="1" y="62"/>
                  </a:lnTo>
                  <a:lnTo>
                    <a:pt x="0" y="65"/>
                  </a:lnTo>
                  <a:lnTo>
                    <a:pt x="1" y="68"/>
                  </a:lnTo>
                  <a:lnTo>
                    <a:pt x="4" y="70"/>
                  </a:lnTo>
                  <a:lnTo>
                    <a:pt x="7" y="71"/>
                  </a:lnTo>
                  <a:lnTo>
                    <a:pt x="10" y="71"/>
                  </a:lnTo>
                  <a:lnTo>
                    <a:pt x="190" y="7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1" name="Freeform 66"/>
            <p:cNvSpPr>
              <a:spLocks noChangeAspect="1"/>
            </p:cNvSpPr>
            <p:nvPr/>
          </p:nvSpPr>
          <p:spPr bwMode="auto">
            <a:xfrm>
              <a:off x="2385" y="0"/>
              <a:ext cx="267" cy="670"/>
            </a:xfrm>
            <a:custGeom>
              <a:avLst/>
              <a:gdLst>
                <a:gd name="T0" fmla="*/ 21 w 267"/>
                <a:gd name="T1" fmla="*/ 655 h 670"/>
                <a:gd name="T2" fmla="*/ 28 w 267"/>
                <a:gd name="T3" fmla="*/ 648 h 670"/>
                <a:gd name="T4" fmla="*/ 28 w 267"/>
                <a:gd name="T5" fmla="*/ 636 h 670"/>
                <a:gd name="T6" fmla="*/ 20 w 267"/>
                <a:gd name="T7" fmla="*/ 628 h 670"/>
                <a:gd name="T8" fmla="*/ 9 w 267"/>
                <a:gd name="T9" fmla="*/ 628 h 670"/>
                <a:gd name="T10" fmla="*/ 1 w 267"/>
                <a:gd name="T11" fmla="*/ 636 h 670"/>
                <a:gd name="T12" fmla="*/ 3 w 267"/>
                <a:gd name="T13" fmla="*/ 653 h 670"/>
                <a:gd name="T14" fmla="*/ 20 w 267"/>
                <a:gd name="T15" fmla="*/ 668 h 670"/>
                <a:gd name="T16" fmla="*/ 49 w 267"/>
                <a:gd name="T17" fmla="*/ 667 h 670"/>
                <a:gd name="T18" fmla="*/ 74 w 267"/>
                <a:gd name="T19" fmla="*/ 644 h 670"/>
                <a:gd name="T20" fmla="*/ 93 w 267"/>
                <a:gd name="T21" fmla="*/ 601 h 670"/>
                <a:gd name="T22" fmla="*/ 110 w 267"/>
                <a:gd name="T23" fmla="*/ 544 h 670"/>
                <a:gd name="T24" fmla="*/ 150 w 267"/>
                <a:gd name="T25" fmla="*/ 369 h 670"/>
                <a:gd name="T26" fmla="*/ 185 w 267"/>
                <a:gd name="T27" fmla="*/ 177 h 670"/>
                <a:gd name="T28" fmla="*/ 201 w 267"/>
                <a:gd name="T29" fmla="*/ 93 h 670"/>
                <a:gd name="T30" fmla="*/ 213 w 267"/>
                <a:gd name="T31" fmla="*/ 46 h 670"/>
                <a:gd name="T32" fmla="*/ 226 w 267"/>
                <a:gd name="T33" fmla="*/ 13 h 670"/>
                <a:gd name="T34" fmla="*/ 241 w 267"/>
                <a:gd name="T35" fmla="*/ 8 h 670"/>
                <a:gd name="T36" fmla="*/ 251 w 267"/>
                <a:gd name="T37" fmla="*/ 12 h 670"/>
                <a:gd name="T38" fmla="*/ 246 w 267"/>
                <a:gd name="T39" fmla="*/ 15 h 670"/>
                <a:gd name="T40" fmla="*/ 238 w 267"/>
                <a:gd name="T41" fmla="*/ 23 h 670"/>
                <a:gd name="T42" fmla="*/ 239 w 267"/>
                <a:gd name="T43" fmla="*/ 35 h 670"/>
                <a:gd name="T44" fmla="*/ 247 w 267"/>
                <a:gd name="T45" fmla="*/ 42 h 670"/>
                <a:gd name="T46" fmla="*/ 257 w 267"/>
                <a:gd name="T47" fmla="*/ 42 h 670"/>
                <a:gd name="T48" fmla="*/ 265 w 267"/>
                <a:gd name="T49" fmla="*/ 35 h 670"/>
                <a:gd name="T50" fmla="*/ 264 w 267"/>
                <a:gd name="T51" fmla="*/ 17 h 670"/>
                <a:gd name="T52" fmla="*/ 246 w 267"/>
                <a:gd name="T53" fmla="*/ 2 h 670"/>
                <a:gd name="T54" fmla="*/ 218 w 267"/>
                <a:gd name="T55" fmla="*/ 6 h 670"/>
                <a:gd name="T56" fmla="*/ 190 w 267"/>
                <a:gd name="T57" fmla="*/ 54 h 670"/>
                <a:gd name="T58" fmla="*/ 176 w 267"/>
                <a:gd name="T59" fmla="*/ 103 h 670"/>
                <a:gd name="T60" fmla="*/ 162 w 267"/>
                <a:gd name="T61" fmla="*/ 155 h 670"/>
                <a:gd name="T62" fmla="*/ 141 w 267"/>
                <a:gd name="T63" fmla="*/ 249 h 670"/>
                <a:gd name="T64" fmla="*/ 115 w 267"/>
                <a:gd name="T65" fmla="*/ 375 h 670"/>
                <a:gd name="T66" fmla="*/ 90 w 267"/>
                <a:gd name="T67" fmla="*/ 518 h 670"/>
                <a:gd name="T68" fmla="*/ 74 w 267"/>
                <a:gd name="T69" fmla="*/ 595 h 670"/>
                <a:gd name="T70" fmla="*/ 67 w 267"/>
                <a:gd name="T71" fmla="*/ 620 h 670"/>
                <a:gd name="T72" fmla="*/ 56 w 267"/>
                <a:gd name="T73" fmla="*/ 645 h 670"/>
                <a:gd name="T74" fmla="*/ 41 w 267"/>
                <a:gd name="T75" fmla="*/ 661 h 670"/>
                <a:gd name="T76" fmla="*/ 25 w 267"/>
                <a:gd name="T77" fmla="*/ 663 h 670"/>
                <a:gd name="T78" fmla="*/ 16 w 267"/>
                <a:gd name="T79" fmla="*/ 658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7" h="670">
                  <a:moveTo>
                    <a:pt x="14" y="657"/>
                  </a:moveTo>
                  <a:lnTo>
                    <a:pt x="21" y="655"/>
                  </a:lnTo>
                  <a:lnTo>
                    <a:pt x="25" y="652"/>
                  </a:lnTo>
                  <a:lnTo>
                    <a:pt x="28" y="648"/>
                  </a:lnTo>
                  <a:lnTo>
                    <a:pt x="29" y="642"/>
                  </a:lnTo>
                  <a:lnTo>
                    <a:pt x="28" y="636"/>
                  </a:lnTo>
                  <a:lnTo>
                    <a:pt x="24" y="631"/>
                  </a:lnTo>
                  <a:lnTo>
                    <a:pt x="20" y="628"/>
                  </a:lnTo>
                  <a:lnTo>
                    <a:pt x="15" y="627"/>
                  </a:lnTo>
                  <a:lnTo>
                    <a:pt x="9" y="628"/>
                  </a:lnTo>
                  <a:lnTo>
                    <a:pt x="5" y="631"/>
                  </a:lnTo>
                  <a:lnTo>
                    <a:pt x="1" y="636"/>
                  </a:lnTo>
                  <a:lnTo>
                    <a:pt x="0" y="642"/>
                  </a:lnTo>
                  <a:lnTo>
                    <a:pt x="3" y="653"/>
                  </a:lnTo>
                  <a:lnTo>
                    <a:pt x="10" y="662"/>
                  </a:lnTo>
                  <a:lnTo>
                    <a:pt x="20" y="668"/>
                  </a:lnTo>
                  <a:lnTo>
                    <a:pt x="33" y="670"/>
                  </a:lnTo>
                  <a:lnTo>
                    <a:pt x="49" y="667"/>
                  </a:lnTo>
                  <a:lnTo>
                    <a:pt x="63" y="658"/>
                  </a:lnTo>
                  <a:lnTo>
                    <a:pt x="74" y="644"/>
                  </a:lnTo>
                  <a:lnTo>
                    <a:pt x="85" y="624"/>
                  </a:lnTo>
                  <a:lnTo>
                    <a:pt x="93" y="601"/>
                  </a:lnTo>
                  <a:lnTo>
                    <a:pt x="102" y="574"/>
                  </a:lnTo>
                  <a:lnTo>
                    <a:pt x="110" y="544"/>
                  </a:lnTo>
                  <a:lnTo>
                    <a:pt x="117" y="512"/>
                  </a:lnTo>
                  <a:lnTo>
                    <a:pt x="150" y="369"/>
                  </a:lnTo>
                  <a:lnTo>
                    <a:pt x="176" y="224"/>
                  </a:lnTo>
                  <a:lnTo>
                    <a:pt x="185" y="177"/>
                  </a:lnTo>
                  <a:lnTo>
                    <a:pt x="193" y="133"/>
                  </a:lnTo>
                  <a:lnTo>
                    <a:pt x="201" y="93"/>
                  </a:lnTo>
                  <a:lnTo>
                    <a:pt x="209" y="60"/>
                  </a:lnTo>
                  <a:lnTo>
                    <a:pt x="213" y="46"/>
                  </a:lnTo>
                  <a:lnTo>
                    <a:pt x="219" y="28"/>
                  </a:lnTo>
                  <a:lnTo>
                    <a:pt x="226" y="13"/>
                  </a:lnTo>
                  <a:lnTo>
                    <a:pt x="235" y="7"/>
                  </a:lnTo>
                  <a:lnTo>
                    <a:pt x="241" y="8"/>
                  </a:lnTo>
                  <a:lnTo>
                    <a:pt x="246" y="10"/>
                  </a:lnTo>
                  <a:lnTo>
                    <a:pt x="251" y="12"/>
                  </a:lnTo>
                  <a:lnTo>
                    <a:pt x="253" y="14"/>
                  </a:lnTo>
                  <a:lnTo>
                    <a:pt x="246" y="15"/>
                  </a:lnTo>
                  <a:lnTo>
                    <a:pt x="241" y="19"/>
                  </a:lnTo>
                  <a:lnTo>
                    <a:pt x="238" y="23"/>
                  </a:lnTo>
                  <a:lnTo>
                    <a:pt x="237" y="28"/>
                  </a:lnTo>
                  <a:lnTo>
                    <a:pt x="239" y="35"/>
                  </a:lnTo>
                  <a:lnTo>
                    <a:pt x="242" y="40"/>
                  </a:lnTo>
                  <a:lnTo>
                    <a:pt x="247" y="42"/>
                  </a:lnTo>
                  <a:lnTo>
                    <a:pt x="252" y="43"/>
                  </a:lnTo>
                  <a:lnTo>
                    <a:pt x="257" y="42"/>
                  </a:lnTo>
                  <a:lnTo>
                    <a:pt x="262" y="40"/>
                  </a:lnTo>
                  <a:lnTo>
                    <a:pt x="265" y="35"/>
                  </a:lnTo>
                  <a:lnTo>
                    <a:pt x="267" y="28"/>
                  </a:lnTo>
                  <a:lnTo>
                    <a:pt x="264" y="17"/>
                  </a:lnTo>
                  <a:lnTo>
                    <a:pt x="256" y="8"/>
                  </a:lnTo>
                  <a:lnTo>
                    <a:pt x="246" y="2"/>
                  </a:lnTo>
                  <a:lnTo>
                    <a:pt x="234" y="0"/>
                  </a:lnTo>
                  <a:lnTo>
                    <a:pt x="218" y="6"/>
                  </a:lnTo>
                  <a:lnTo>
                    <a:pt x="203" y="24"/>
                  </a:lnTo>
                  <a:lnTo>
                    <a:pt x="190" y="54"/>
                  </a:lnTo>
                  <a:lnTo>
                    <a:pt x="178" y="95"/>
                  </a:lnTo>
                  <a:lnTo>
                    <a:pt x="176" y="103"/>
                  </a:lnTo>
                  <a:lnTo>
                    <a:pt x="170" y="123"/>
                  </a:lnTo>
                  <a:lnTo>
                    <a:pt x="162" y="155"/>
                  </a:lnTo>
                  <a:lnTo>
                    <a:pt x="152" y="198"/>
                  </a:lnTo>
                  <a:lnTo>
                    <a:pt x="141" y="249"/>
                  </a:lnTo>
                  <a:lnTo>
                    <a:pt x="128" y="309"/>
                  </a:lnTo>
                  <a:lnTo>
                    <a:pt x="115" y="375"/>
                  </a:lnTo>
                  <a:lnTo>
                    <a:pt x="103" y="447"/>
                  </a:lnTo>
                  <a:lnTo>
                    <a:pt x="90" y="518"/>
                  </a:lnTo>
                  <a:lnTo>
                    <a:pt x="76" y="585"/>
                  </a:lnTo>
                  <a:lnTo>
                    <a:pt x="74" y="595"/>
                  </a:lnTo>
                  <a:lnTo>
                    <a:pt x="71" y="607"/>
                  </a:lnTo>
                  <a:lnTo>
                    <a:pt x="67" y="620"/>
                  </a:lnTo>
                  <a:lnTo>
                    <a:pt x="62" y="633"/>
                  </a:lnTo>
                  <a:lnTo>
                    <a:pt x="56" y="645"/>
                  </a:lnTo>
                  <a:lnTo>
                    <a:pt x="49" y="655"/>
                  </a:lnTo>
                  <a:lnTo>
                    <a:pt x="41" y="661"/>
                  </a:lnTo>
                  <a:lnTo>
                    <a:pt x="33" y="664"/>
                  </a:lnTo>
                  <a:lnTo>
                    <a:pt x="25" y="663"/>
                  </a:lnTo>
                  <a:lnTo>
                    <a:pt x="20" y="660"/>
                  </a:lnTo>
                  <a:lnTo>
                    <a:pt x="16" y="658"/>
                  </a:lnTo>
                  <a:lnTo>
                    <a:pt x="14" y="65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2" name="Freeform 67"/>
            <p:cNvSpPr>
              <a:spLocks noChangeAspect="1" noEditPoints="1"/>
            </p:cNvSpPr>
            <p:nvPr/>
          </p:nvSpPr>
          <p:spPr bwMode="auto">
            <a:xfrm>
              <a:off x="2709" y="278"/>
              <a:ext cx="157" cy="192"/>
            </a:xfrm>
            <a:custGeom>
              <a:avLst/>
              <a:gdLst>
                <a:gd name="T0" fmla="*/ 22 w 157"/>
                <a:gd name="T1" fmla="*/ 176 h 192"/>
                <a:gd name="T2" fmla="*/ 15 w 157"/>
                <a:gd name="T3" fmla="*/ 182 h 192"/>
                <a:gd name="T4" fmla="*/ 5 w 157"/>
                <a:gd name="T5" fmla="*/ 182 h 192"/>
                <a:gd name="T6" fmla="*/ 1 w 157"/>
                <a:gd name="T7" fmla="*/ 185 h 192"/>
                <a:gd name="T8" fmla="*/ 1 w 157"/>
                <a:gd name="T9" fmla="*/ 191 h 192"/>
                <a:gd name="T10" fmla="*/ 29 w 157"/>
                <a:gd name="T11" fmla="*/ 191 h 192"/>
                <a:gd name="T12" fmla="*/ 61 w 157"/>
                <a:gd name="T13" fmla="*/ 191 h 192"/>
                <a:gd name="T14" fmla="*/ 64 w 157"/>
                <a:gd name="T15" fmla="*/ 189 h 192"/>
                <a:gd name="T16" fmla="*/ 63 w 157"/>
                <a:gd name="T17" fmla="*/ 183 h 192"/>
                <a:gd name="T18" fmla="*/ 49 w 157"/>
                <a:gd name="T19" fmla="*/ 182 h 192"/>
                <a:gd name="T20" fmla="*/ 43 w 157"/>
                <a:gd name="T21" fmla="*/ 179 h 192"/>
                <a:gd name="T22" fmla="*/ 44 w 157"/>
                <a:gd name="T23" fmla="*/ 167 h 192"/>
                <a:gd name="T24" fmla="*/ 54 w 157"/>
                <a:gd name="T25" fmla="*/ 129 h 192"/>
                <a:gd name="T26" fmla="*/ 61 w 157"/>
                <a:gd name="T27" fmla="*/ 124 h 192"/>
                <a:gd name="T28" fmla="*/ 75 w 157"/>
                <a:gd name="T29" fmla="*/ 135 h 192"/>
                <a:gd name="T30" fmla="*/ 98 w 157"/>
                <a:gd name="T31" fmla="*/ 134 h 192"/>
                <a:gd name="T32" fmla="*/ 123 w 157"/>
                <a:gd name="T33" fmla="*/ 120 h 192"/>
                <a:gd name="T34" fmla="*/ 144 w 157"/>
                <a:gd name="T35" fmla="*/ 95 h 192"/>
                <a:gd name="T36" fmla="*/ 156 w 157"/>
                <a:gd name="T37" fmla="*/ 64 h 192"/>
                <a:gd name="T38" fmla="*/ 154 w 157"/>
                <a:gd name="T39" fmla="*/ 29 h 192"/>
                <a:gd name="T40" fmla="*/ 133 w 157"/>
                <a:gd name="T41" fmla="*/ 3 h 192"/>
                <a:gd name="T42" fmla="*/ 106 w 157"/>
                <a:gd name="T43" fmla="*/ 2 h 192"/>
                <a:gd name="T44" fmla="*/ 86 w 157"/>
                <a:gd name="T45" fmla="*/ 14 h 192"/>
                <a:gd name="T46" fmla="*/ 74 w 157"/>
                <a:gd name="T47" fmla="*/ 12 h 192"/>
                <a:gd name="T48" fmla="*/ 59 w 157"/>
                <a:gd name="T49" fmla="*/ 1 h 192"/>
                <a:gd name="T50" fmla="*/ 42 w 157"/>
                <a:gd name="T51" fmla="*/ 2 h 192"/>
                <a:gd name="T52" fmla="*/ 31 w 157"/>
                <a:gd name="T53" fmla="*/ 12 h 192"/>
                <a:gd name="T54" fmla="*/ 25 w 157"/>
                <a:gd name="T55" fmla="*/ 26 h 192"/>
                <a:gd name="T56" fmla="*/ 20 w 157"/>
                <a:gd name="T57" fmla="*/ 43 h 192"/>
                <a:gd name="T58" fmla="*/ 21 w 157"/>
                <a:gd name="T59" fmla="*/ 49 h 192"/>
                <a:gd name="T60" fmla="*/ 25 w 157"/>
                <a:gd name="T61" fmla="*/ 49 h 192"/>
                <a:gd name="T62" fmla="*/ 27 w 157"/>
                <a:gd name="T63" fmla="*/ 46 h 192"/>
                <a:gd name="T64" fmla="*/ 32 w 157"/>
                <a:gd name="T65" fmla="*/ 28 h 192"/>
                <a:gd name="T66" fmla="*/ 43 w 157"/>
                <a:gd name="T67" fmla="*/ 9 h 192"/>
                <a:gd name="T68" fmla="*/ 54 w 157"/>
                <a:gd name="T69" fmla="*/ 7 h 192"/>
                <a:gd name="T70" fmla="*/ 59 w 157"/>
                <a:gd name="T71" fmla="*/ 13 h 192"/>
                <a:gd name="T72" fmla="*/ 59 w 157"/>
                <a:gd name="T73" fmla="*/ 29 h 192"/>
                <a:gd name="T74" fmla="*/ 24 w 157"/>
                <a:gd name="T75" fmla="*/ 170 h 192"/>
                <a:gd name="T76" fmla="*/ 79 w 157"/>
                <a:gd name="T77" fmla="*/ 33 h 192"/>
                <a:gd name="T78" fmla="*/ 88 w 157"/>
                <a:gd name="T79" fmla="*/ 22 h 192"/>
                <a:gd name="T80" fmla="*/ 100 w 157"/>
                <a:gd name="T81" fmla="*/ 12 h 192"/>
                <a:gd name="T82" fmla="*/ 112 w 157"/>
                <a:gd name="T83" fmla="*/ 7 h 192"/>
                <a:gd name="T84" fmla="*/ 125 w 157"/>
                <a:gd name="T85" fmla="*/ 8 h 192"/>
                <a:gd name="T86" fmla="*/ 134 w 157"/>
                <a:gd name="T87" fmla="*/ 23 h 192"/>
                <a:gd name="T88" fmla="*/ 134 w 157"/>
                <a:gd name="T89" fmla="*/ 51 h 192"/>
                <a:gd name="T90" fmla="*/ 125 w 157"/>
                <a:gd name="T91" fmla="*/ 86 h 192"/>
                <a:gd name="T92" fmla="*/ 112 w 157"/>
                <a:gd name="T93" fmla="*/ 113 h 192"/>
                <a:gd name="T94" fmla="*/ 93 w 157"/>
                <a:gd name="T95" fmla="*/ 128 h 192"/>
                <a:gd name="T96" fmla="*/ 78 w 157"/>
                <a:gd name="T97" fmla="*/ 129 h 192"/>
                <a:gd name="T98" fmla="*/ 68 w 157"/>
                <a:gd name="T99" fmla="*/ 122 h 192"/>
                <a:gd name="T100" fmla="*/ 63 w 157"/>
                <a:gd name="T101" fmla="*/ 112 h 192"/>
                <a:gd name="T102" fmla="*/ 61 w 157"/>
                <a:gd name="T103" fmla="*/ 105 h 192"/>
                <a:gd name="T104" fmla="*/ 61 w 157"/>
                <a:gd name="T105" fmla="*/ 102 h 192"/>
                <a:gd name="T106" fmla="*/ 76 w 157"/>
                <a:gd name="T107" fmla="*/ 3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7" h="192">
                  <a:moveTo>
                    <a:pt x="24" y="170"/>
                  </a:moveTo>
                  <a:lnTo>
                    <a:pt x="22" y="176"/>
                  </a:lnTo>
                  <a:lnTo>
                    <a:pt x="19" y="180"/>
                  </a:lnTo>
                  <a:lnTo>
                    <a:pt x="15" y="182"/>
                  </a:lnTo>
                  <a:lnTo>
                    <a:pt x="7" y="182"/>
                  </a:lnTo>
                  <a:lnTo>
                    <a:pt x="5" y="182"/>
                  </a:lnTo>
                  <a:lnTo>
                    <a:pt x="2" y="183"/>
                  </a:lnTo>
                  <a:lnTo>
                    <a:pt x="1" y="185"/>
                  </a:lnTo>
                  <a:lnTo>
                    <a:pt x="0" y="188"/>
                  </a:lnTo>
                  <a:lnTo>
                    <a:pt x="1" y="191"/>
                  </a:lnTo>
                  <a:lnTo>
                    <a:pt x="4" y="192"/>
                  </a:lnTo>
                  <a:lnTo>
                    <a:pt x="29" y="191"/>
                  </a:lnTo>
                  <a:lnTo>
                    <a:pt x="59" y="192"/>
                  </a:lnTo>
                  <a:lnTo>
                    <a:pt x="61" y="191"/>
                  </a:lnTo>
                  <a:lnTo>
                    <a:pt x="63" y="191"/>
                  </a:lnTo>
                  <a:lnTo>
                    <a:pt x="64" y="189"/>
                  </a:lnTo>
                  <a:lnTo>
                    <a:pt x="65" y="186"/>
                  </a:lnTo>
                  <a:lnTo>
                    <a:pt x="63" y="183"/>
                  </a:lnTo>
                  <a:lnTo>
                    <a:pt x="58" y="182"/>
                  </a:lnTo>
                  <a:lnTo>
                    <a:pt x="49" y="182"/>
                  </a:lnTo>
                  <a:lnTo>
                    <a:pt x="44" y="181"/>
                  </a:lnTo>
                  <a:lnTo>
                    <a:pt x="43" y="179"/>
                  </a:lnTo>
                  <a:lnTo>
                    <a:pt x="42" y="177"/>
                  </a:lnTo>
                  <a:lnTo>
                    <a:pt x="44" y="167"/>
                  </a:lnTo>
                  <a:lnTo>
                    <a:pt x="49" y="149"/>
                  </a:lnTo>
                  <a:lnTo>
                    <a:pt x="54" y="129"/>
                  </a:lnTo>
                  <a:lnTo>
                    <a:pt x="57" y="117"/>
                  </a:lnTo>
                  <a:lnTo>
                    <a:pt x="61" y="124"/>
                  </a:lnTo>
                  <a:lnTo>
                    <a:pt x="67" y="130"/>
                  </a:lnTo>
                  <a:lnTo>
                    <a:pt x="75" y="135"/>
                  </a:lnTo>
                  <a:lnTo>
                    <a:pt x="85" y="136"/>
                  </a:lnTo>
                  <a:lnTo>
                    <a:pt x="98" y="134"/>
                  </a:lnTo>
                  <a:lnTo>
                    <a:pt x="111" y="129"/>
                  </a:lnTo>
                  <a:lnTo>
                    <a:pt x="123" y="120"/>
                  </a:lnTo>
                  <a:lnTo>
                    <a:pt x="134" y="109"/>
                  </a:lnTo>
                  <a:lnTo>
                    <a:pt x="144" y="95"/>
                  </a:lnTo>
                  <a:lnTo>
                    <a:pt x="151" y="80"/>
                  </a:lnTo>
                  <a:lnTo>
                    <a:pt x="156" y="64"/>
                  </a:lnTo>
                  <a:lnTo>
                    <a:pt x="157" y="48"/>
                  </a:lnTo>
                  <a:lnTo>
                    <a:pt x="154" y="29"/>
                  </a:lnTo>
                  <a:lnTo>
                    <a:pt x="146" y="13"/>
                  </a:lnTo>
                  <a:lnTo>
                    <a:pt x="133" y="3"/>
                  </a:lnTo>
                  <a:lnTo>
                    <a:pt x="117" y="0"/>
                  </a:lnTo>
                  <a:lnTo>
                    <a:pt x="106" y="2"/>
                  </a:lnTo>
                  <a:lnTo>
                    <a:pt x="96" y="7"/>
                  </a:lnTo>
                  <a:lnTo>
                    <a:pt x="86" y="14"/>
                  </a:lnTo>
                  <a:lnTo>
                    <a:pt x="78" y="22"/>
                  </a:lnTo>
                  <a:lnTo>
                    <a:pt x="74" y="12"/>
                  </a:lnTo>
                  <a:lnTo>
                    <a:pt x="67" y="5"/>
                  </a:lnTo>
                  <a:lnTo>
                    <a:pt x="59" y="1"/>
                  </a:lnTo>
                  <a:lnTo>
                    <a:pt x="51" y="0"/>
                  </a:lnTo>
                  <a:lnTo>
                    <a:pt x="42" y="2"/>
                  </a:lnTo>
                  <a:lnTo>
                    <a:pt x="36" y="6"/>
                  </a:lnTo>
                  <a:lnTo>
                    <a:pt x="31" y="12"/>
                  </a:lnTo>
                  <a:lnTo>
                    <a:pt x="29" y="17"/>
                  </a:lnTo>
                  <a:lnTo>
                    <a:pt x="25" y="26"/>
                  </a:lnTo>
                  <a:lnTo>
                    <a:pt x="22" y="35"/>
                  </a:lnTo>
                  <a:lnTo>
                    <a:pt x="20" y="43"/>
                  </a:lnTo>
                  <a:lnTo>
                    <a:pt x="19" y="46"/>
                  </a:lnTo>
                  <a:lnTo>
                    <a:pt x="21" y="49"/>
                  </a:lnTo>
                  <a:lnTo>
                    <a:pt x="23" y="49"/>
                  </a:lnTo>
                  <a:lnTo>
                    <a:pt x="25" y="49"/>
                  </a:lnTo>
                  <a:lnTo>
                    <a:pt x="26" y="48"/>
                  </a:lnTo>
                  <a:lnTo>
                    <a:pt x="27" y="46"/>
                  </a:lnTo>
                  <a:lnTo>
                    <a:pt x="28" y="42"/>
                  </a:lnTo>
                  <a:lnTo>
                    <a:pt x="32" y="28"/>
                  </a:lnTo>
                  <a:lnTo>
                    <a:pt x="37" y="16"/>
                  </a:lnTo>
                  <a:lnTo>
                    <a:pt x="43" y="9"/>
                  </a:lnTo>
                  <a:lnTo>
                    <a:pt x="50" y="6"/>
                  </a:lnTo>
                  <a:lnTo>
                    <a:pt x="54" y="7"/>
                  </a:lnTo>
                  <a:lnTo>
                    <a:pt x="57" y="9"/>
                  </a:lnTo>
                  <a:lnTo>
                    <a:pt x="59" y="13"/>
                  </a:lnTo>
                  <a:lnTo>
                    <a:pt x="59" y="20"/>
                  </a:lnTo>
                  <a:lnTo>
                    <a:pt x="59" y="29"/>
                  </a:lnTo>
                  <a:lnTo>
                    <a:pt x="57" y="36"/>
                  </a:lnTo>
                  <a:lnTo>
                    <a:pt x="24" y="170"/>
                  </a:lnTo>
                  <a:close/>
                  <a:moveTo>
                    <a:pt x="76" y="39"/>
                  </a:moveTo>
                  <a:lnTo>
                    <a:pt x="79" y="33"/>
                  </a:lnTo>
                  <a:lnTo>
                    <a:pt x="83" y="27"/>
                  </a:lnTo>
                  <a:lnTo>
                    <a:pt x="88" y="22"/>
                  </a:lnTo>
                  <a:lnTo>
                    <a:pt x="92" y="18"/>
                  </a:lnTo>
                  <a:lnTo>
                    <a:pt x="100" y="12"/>
                  </a:lnTo>
                  <a:lnTo>
                    <a:pt x="106" y="9"/>
                  </a:lnTo>
                  <a:lnTo>
                    <a:pt x="112" y="7"/>
                  </a:lnTo>
                  <a:lnTo>
                    <a:pt x="116" y="6"/>
                  </a:lnTo>
                  <a:lnTo>
                    <a:pt x="125" y="8"/>
                  </a:lnTo>
                  <a:lnTo>
                    <a:pt x="131" y="14"/>
                  </a:lnTo>
                  <a:lnTo>
                    <a:pt x="134" y="23"/>
                  </a:lnTo>
                  <a:lnTo>
                    <a:pt x="136" y="35"/>
                  </a:lnTo>
                  <a:lnTo>
                    <a:pt x="134" y="51"/>
                  </a:lnTo>
                  <a:lnTo>
                    <a:pt x="130" y="69"/>
                  </a:lnTo>
                  <a:lnTo>
                    <a:pt x="125" y="86"/>
                  </a:lnTo>
                  <a:lnTo>
                    <a:pt x="120" y="99"/>
                  </a:lnTo>
                  <a:lnTo>
                    <a:pt x="112" y="113"/>
                  </a:lnTo>
                  <a:lnTo>
                    <a:pt x="103" y="122"/>
                  </a:lnTo>
                  <a:lnTo>
                    <a:pt x="93" y="128"/>
                  </a:lnTo>
                  <a:lnTo>
                    <a:pt x="85" y="130"/>
                  </a:lnTo>
                  <a:lnTo>
                    <a:pt x="78" y="129"/>
                  </a:lnTo>
                  <a:lnTo>
                    <a:pt x="72" y="126"/>
                  </a:lnTo>
                  <a:lnTo>
                    <a:pt x="68" y="122"/>
                  </a:lnTo>
                  <a:lnTo>
                    <a:pt x="65" y="117"/>
                  </a:lnTo>
                  <a:lnTo>
                    <a:pt x="63" y="112"/>
                  </a:lnTo>
                  <a:lnTo>
                    <a:pt x="62" y="108"/>
                  </a:lnTo>
                  <a:lnTo>
                    <a:pt x="61" y="105"/>
                  </a:lnTo>
                  <a:lnTo>
                    <a:pt x="61" y="103"/>
                  </a:lnTo>
                  <a:lnTo>
                    <a:pt x="61" y="102"/>
                  </a:lnTo>
                  <a:lnTo>
                    <a:pt x="62" y="98"/>
                  </a:lnTo>
                  <a:lnTo>
                    <a:pt x="76" y="3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3" name="Freeform 68"/>
            <p:cNvSpPr>
              <a:spLocks noChangeAspect="1"/>
            </p:cNvSpPr>
            <p:nvPr/>
          </p:nvSpPr>
          <p:spPr bwMode="auto">
            <a:xfrm>
              <a:off x="2900" y="185"/>
              <a:ext cx="70" cy="301"/>
            </a:xfrm>
            <a:custGeom>
              <a:avLst/>
              <a:gdLst>
                <a:gd name="T0" fmla="*/ 70 w 70"/>
                <a:gd name="T1" fmla="*/ 298 h 301"/>
                <a:gd name="T2" fmla="*/ 70 w 70"/>
                <a:gd name="T3" fmla="*/ 298 h 301"/>
                <a:gd name="T4" fmla="*/ 69 w 70"/>
                <a:gd name="T5" fmla="*/ 297 h 301"/>
                <a:gd name="T6" fmla="*/ 68 w 70"/>
                <a:gd name="T7" fmla="*/ 295 h 301"/>
                <a:gd name="T8" fmla="*/ 65 w 70"/>
                <a:gd name="T9" fmla="*/ 292 h 301"/>
                <a:gd name="T10" fmla="*/ 42 w 70"/>
                <a:gd name="T11" fmla="*/ 260 h 301"/>
                <a:gd name="T12" fmla="*/ 27 w 70"/>
                <a:gd name="T13" fmla="*/ 224 h 301"/>
                <a:gd name="T14" fmla="*/ 20 w 70"/>
                <a:gd name="T15" fmla="*/ 187 h 301"/>
                <a:gd name="T16" fmla="*/ 18 w 70"/>
                <a:gd name="T17" fmla="*/ 151 h 301"/>
                <a:gd name="T18" fmla="*/ 20 w 70"/>
                <a:gd name="T19" fmla="*/ 112 h 301"/>
                <a:gd name="T20" fmla="*/ 28 w 70"/>
                <a:gd name="T21" fmla="*/ 74 h 301"/>
                <a:gd name="T22" fmla="*/ 43 w 70"/>
                <a:gd name="T23" fmla="*/ 39 h 301"/>
                <a:gd name="T24" fmla="*/ 66 w 70"/>
                <a:gd name="T25" fmla="*/ 8 h 301"/>
                <a:gd name="T26" fmla="*/ 69 w 70"/>
                <a:gd name="T27" fmla="*/ 4 h 301"/>
                <a:gd name="T28" fmla="*/ 70 w 70"/>
                <a:gd name="T29" fmla="*/ 3 h 301"/>
                <a:gd name="T30" fmla="*/ 69 w 70"/>
                <a:gd name="T31" fmla="*/ 0 h 301"/>
                <a:gd name="T32" fmla="*/ 67 w 70"/>
                <a:gd name="T33" fmla="*/ 0 h 301"/>
                <a:gd name="T34" fmla="*/ 61 w 70"/>
                <a:gd name="T35" fmla="*/ 4 h 301"/>
                <a:gd name="T36" fmla="*/ 49 w 70"/>
                <a:gd name="T37" fmla="*/ 15 h 301"/>
                <a:gd name="T38" fmla="*/ 34 w 70"/>
                <a:gd name="T39" fmla="*/ 33 h 301"/>
                <a:gd name="T40" fmla="*/ 19 w 70"/>
                <a:gd name="T41" fmla="*/ 59 h 301"/>
                <a:gd name="T42" fmla="*/ 10 w 70"/>
                <a:gd name="T43" fmla="*/ 83 h 301"/>
                <a:gd name="T44" fmla="*/ 4 w 70"/>
                <a:gd name="T45" fmla="*/ 108 h 301"/>
                <a:gd name="T46" fmla="*/ 1 w 70"/>
                <a:gd name="T47" fmla="*/ 130 h 301"/>
                <a:gd name="T48" fmla="*/ 0 w 70"/>
                <a:gd name="T49" fmla="*/ 151 h 301"/>
                <a:gd name="T50" fmla="*/ 1 w 70"/>
                <a:gd name="T51" fmla="*/ 170 h 301"/>
                <a:gd name="T52" fmla="*/ 4 w 70"/>
                <a:gd name="T53" fmla="*/ 194 h 301"/>
                <a:gd name="T54" fmla="*/ 10 w 70"/>
                <a:gd name="T55" fmla="*/ 219 h 301"/>
                <a:gd name="T56" fmla="*/ 20 w 70"/>
                <a:gd name="T57" fmla="*/ 245 h 301"/>
                <a:gd name="T58" fmla="*/ 35 w 70"/>
                <a:gd name="T59" fmla="*/ 269 h 301"/>
                <a:gd name="T60" fmla="*/ 49 w 70"/>
                <a:gd name="T61" fmla="*/ 287 h 301"/>
                <a:gd name="T62" fmla="*/ 61 w 70"/>
                <a:gd name="T63" fmla="*/ 298 h 301"/>
                <a:gd name="T64" fmla="*/ 67 w 70"/>
                <a:gd name="T65" fmla="*/ 301 h 301"/>
                <a:gd name="T66" fmla="*/ 69 w 70"/>
                <a:gd name="T67" fmla="*/ 301 h 301"/>
                <a:gd name="T68" fmla="*/ 70 w 70"/>
                <a:gd name="T69" fmla="*/ 29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301">
                  <a:moveTo>
                    <a:pt x="70" y="298"/>
                  </a:moveTo>
                  <a:lnTo>
                    <a:pt x="70" y="298"/>
                  </a:lnTo>
                  <a:lnTo>
                    <a:pt x="69" y="297"/>
                  </a:lnTo>
                  <a:lnTo>
                    <a:pt x="68" y="295"/>
                  </a:lnTo>
                  <a:lnTo>
                    <a:pt x="65" y="292"/>
                  </a:lnTo>
                  <a:lnTo>
                    <a:pt x="42" y="260"/>
                  </a:lnTo>
                  <a:lnTo>
                    <a:pt x="27" y="224"/>
                  </a:lnTo>
                  <a:lnTo>
                    <a:pt x="20" y="187"/>
                  </a:lnTo>
                  <a:lnTo>
                    <a:pt x="18" y="151"/>
                  </a:lnTo>
                  <a:lnTo>
                    <a:pt x="20" y="112"/>
                  </a:lnTo>
                  <a:lnTo>
                    <a:pt x="28" y="74"/>
                  </a:lnTo>
                  <a:lnTo>
                    <a:pt x="43" y="39"/>
                  </a:lnTo>
                  <a:lnTo>
                    <a:pt x="66" y="8"/>
                  </a:lnTo>
                  <a:lnTo>
                    <a:pt x="69" y="4"/>
                  </a:lnTo>
                  <a:lnTo>
                    <a:pt x="70" y="3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1" y="4"/>
                  </a:lnTo>
                  <a:lnTo>
                    <a:pt x="49" y="15"/>
                  </a:lnTo>
                  <a:lnTo>
                    <a:pt x="34" y="33"/>
                  </a:lnTo>
                  <a:lnTo>
                    <a:pt x="19" y="59"/>
                  </a:lnTo>
                  <a:lnTo>
                    <a:pt x="10" y="83"/>
                  </a:lnTo>
                  <a:lnTo>
                    <a:pt x="4" y="108"/>
                  </a:lnTo>
                  <a:lnTo>
                    <a:pt x="1" y="130"/>
                  </a:lnTo>
                  <a:lnTo>
                    <a:pt x="0" y="151"/>
                  </a:lnTo>
                  <a:lnTo>
                    <a:pt x="1" y="170"/>
                  </a:lnTo>
                  <a:lnTo>
                    <a:pt x="4" y="194"/>
                  </a:lnTo>
                  <a:lnTo>
                    <a:pt x="10" y="219"/>
                  </a:lnTo>
                  <a:lnTo>
                    <a:pt x="20" y="245"/>
                  </a:lnTo>
                  <a:lnTo>
                    <a:pt x="35" y="269"/>
                  </a:lnTo>
                  <a:lnTo>
                    <a:pt x="49" y="287"/>
                  </a:lnTo>
                  <a:lnTo>
                    <a:pt x="61" y="298"/>
                  </a:lnTo>
                  <a:lnTo>
                    <a:pt x="67" y="301"/>
                  </a:lnTo>
                  <a:lnTo>
                    <a:pt x="69" y="301"/>
                  </a:lnTo>
                  <a:lnTo>
                    <a:pt x="70" y="2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4" name="Freeform 69"/>
            <p:cNvSpPr>
              <a:spLocks noChangeAspect="1"/>
            </p:cNvSpPr>
            <p:nvPr/>
          </p:nvSpPr>
          <p:spPr bwMode="auto">
            <a:xfrm>
              <a:off x="2996" y="278"/>
              <a:ext cx="139" cy="195"/>
            </a:xfrm>
            <a:custGeom>
              <a:avLst/>
              <a:gdLst>
                <a:gd name="T0" fmla="*/ 139 w 139"/>
                <a:gd name="T1" fmla="*/ 14 h 195"/>
                <a:gd name="T2" fmla="*/ 136 w 139"/>
                <a:gd name="T3" fmla="*/ 5 h 195"/>
                <a:gd name="T4" fmla="*/ 125 w 139"/>
                <a:gd name="T5" fmla="*/ 5 h 195"/>
                <a:gd name="T6" fmla="*/ 119 w 139"/>
                <a:gd name="T7" fmla="*/ 12 h 195"/>
                <a:gd name="T8" fmla="*/ 117 w 139"/>
                <a:gd name="T9" fmla="*/ 21 h 195"/>
                <a:gd name="T10" fmla="*/ 109 w 139"/>
                <a:gd name="T11" fmla="*/ 50 h 195"/>
                <a:gd name="T12" fmla="*/ 95 w 139"/>
                <a:gd name="T13" fmla="*/ 107 h 195"/>
                <a:gd name="T14" fmla="*/ 90 w 139"/>
                <a:gd name="T15" fmla="*/ 114 h 195"/>
                <a:gd name="T16" fmla="*/ 81 w 139"/>
                <a:gd name="T17" fmla="*/ 123 h 195"/>
                <a:gd name="T18" fmla="*/ 69 w 139"/>
                <a:gd name="T19" fmla="*/ 129 h 195"/>
                <a:gd name="T20" fmla="*/ 53 w 139"/>
                <a:gd name="T21" fmla="*/ 128 h 195"/>
                <a:gd name="T22" fmla="*/ 44 w 139"/>
                <a:gd name="T23" fmla="*/ 114 h 195"/>
                <a:gd name="T24" fmla="*/ 47 w 139"/>
                <a:gd name="T25" fmla="*/ 80 h 195"/>
                <a:gd name="T26" fmla="*/ 62 w 139"/>
                <a:gd name="T27" fmla="*/ 38 h 195"/>
                <a:gd name="T28" fmla="*/ 64 w 139"/>
                <a:gd name="T29" fmla="*/ 29 h 195"/>
                <a:gd name="T30" fmla="*/ 63 w 139"/>
                <a:gd name="T31" fmla="*/ 15 h 195"/>
                <a:gd name="T32" fmla="*/ 50 w 139"/>
                <a:gd name="T33" fmla="*/ 2 h 195"/>
                <a:gd name="T34" fmla="*/ 22 w 139"/>
                <a:gd name="T35" fmla="*/ 7 h 195"/>
                <a:gd name="T36" fmla="*/ 2 w 139"/>
                <a:gd name="T37" fmla="*/ 38 h 195"/>
                <a:gd name="T38" fmla="*/ 2 w 139"/>
                <a:gd name="T39" fmla="*/ 49 h 195"/>
                <a:gd name="T40" fmla="*/ 7 w 139"/>
                <a:gd name="T41" fmla="*/ 48 h 195"/>
                <a:gd name="T42" fmla="*/ 15 w 139"/>
                <a:gd name="T43" fmla="*/ 26 h 195"/>
                <a:gd name="T44" fmla="*/ 31 w 139"/>
                <a:gd name="T45" fmla="*/ 8 h 195"/>
                <a:gd name="T46" fmla="*/ 41 w 139"/>
                <a:gd name="T47" fmla="*/ 6 h 195"/>
                <a:gd name="T48" fmla="*/ 46 w 139"/>
                <a:gd name="T49" fmla="*/ 10 h 195"/>
                <a:gd name="T50" fmla="*/ 45 w 139"/>
                <a:gd name="T51" fmla="*/ 27 h 195"/>
                <a:gd name="T52" fmla="*/ 34 w 139"/>
                <a:gd name="T53" fmla="*/ 59 h 195"/>
                <a:gd name="T54" fmla="*/ 25 w 139"/>
                <a:gd name="T55" fmla="*/ 89 h 195"/>
                <a:gd name="T56" fmla="*/ 25 w 139"/>
                <a:gd name="T57" fmla="*/ 110 h 195"/>
                <a:gd name="T58" fmla="*/ 31 w 139"/>
                <a:gd name="T59" fmla="*/ 124 h 195"/>
                <a:gd name="T60" fmla="*/ 41 w 139"/>
                <a:gd name="T61" fmla="*/ 132 h 195"/>
                <a:gd name="T62" fmla="*/ 54 w 139"/>
                <a:gd name="T63" fmla="*/ 136 h 195"/>
                <a:gd name="T64" fmla="*/ 77 w 139"/>
                <a:gd name="T65" fmla="*/ 133 h 195"/>
                <a:gd name="T66" fmla="*/ 84 w 139"/>
                <a:gd name="T67" fmla="*/ 146 h 195"/>
                <a:gd name="T68" fmla="*/ 65 w 139"/>
                <a:gd name="T69" fmla="*/ 177 h 195"/>
                <a:gd name="T70" fmla="*/ 48 w 139"/>
                <a:gd name="T71" fmla="*/ 187 h 195"/>
                <a:gd name="T72" fmla="*/ 34 w 139"/>
                <a:gd name="T73" fmla="*/ 188 h 195"/>
                <a:gd name="T74" fmla="*/ 21 w 139"/>
                <a:gd name="T75" fmla="*/ 183 h 195"/>
                <a:gd name="T76" fmla="*/ 22 w 139"/>
                <a:gd name="T77" fmla="*/ 175 h 195"/>
                <a:gd name="T78" fmla="*/ 33 w 139"/>
                <a:gd name="T79" fmla="*/ 167 h 195"/>
                <a:gd name="T80" fmla="*/ 33 w 139"/>
                <a:gd name="T81" fmla="*/ 154 h 195"/>
                <a:gd name="T82" fmla="*/ 26 w 139"/>
                <a:gd name="T83" fmla="*/ 149 h 195"/>
                <a:gd name="T84" fmla="*/ 18 w 139"/>
                <a:gd name="T85" fmla="*/ 150 h 195"/>
                <a:gd name="T86" fmla="*/ 8 w 139"/>
                <a:gd name="T87" fmla="*/ 159 h 195"/>
                <a:gd name="T88" fmla="*/ 9 w 139"/>
                <a:gd name="T89" fmla="*/ 179 h 195"/>
                <a:gd name="T90" fmla="*/ 26 w 139"/>
                <a:gd name="T91" fmla="*/ 193 h 195"/>
                <a:gd name="T92" fmla="*/ 61 w 139"/>
                <a:gd name="T93" fmla="*/ 190 h 195"/>
                <a:gd name="T94" fmla="*/ 99 w 139"/>
                <a:gd name="T95" fmla="*/ 157 h 195"/>
                <a:gd name="T96" fmla="*/ 138 w 139"/>
                <a:gd name="T97" fmla="*/ 1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9" h="195">
                  <a:moveTo>
                    <a:pt x="138" y="18"/>
                  </a:moveTo>
                  <a:lnTo>
                    <a:pt x="139" y="14"/>
                  </a:lnTo>
                  <a:lnTo>
                    <a:pt x="139" y="11"/>
                  </a:lnTo>
                  <a:lnTo>
                    <a:pt x="136" y="5"/>
                  </a:lnTo>
                  <a:lnTo>
                    <a:pt x="130" y="3"/>
                  </a:lnTo>
                  <a:lnTo>
                    <a:pt x="125" y="5"/>
                  </a:lnTo>
                  <a:lnTo>
                    <a:pt x="120" y="9"/>
                  </a:lnTo>
                  <a:lnTo>
                    <a:pt x="119" y="12"/>
                  </a:lnTo>
                  <a:lnTo>
                    <a:pt x="118" y="16"/>
                  </a:lnTo>
                  <a:lnTo>
                    <a:pt x="117" y="21"/>
                  </a:lnTo>
                  <a:lnTo>
                    <a:pt x="115" y="26"/>
                  </a:lnTo>
                  <a:lnTo>
                    <a:pt x="109" y="50"/>
                  </a:lnTo>
                  <a:lnTo>
                    <a:pt x="96" y="104"/>
                  </a:lnTo>
                  <a:lnTo>
                    <a:pt x="95" y="107"/>
                  </a:lnTo>
                  <a:lnTo>
                    <a:pt x="93" y="110"/>
                  </a:lnTo>
                  <a:lnTo>
                    <a:pt x="90" y="114"/>
                  </a:lnTo>
                  <a:lnTo>
                    <a:pt x="86" y="119"/>
                  </a:lnTo>
                  <a:lnTo>
                    <a:pt x="81" y="123"/>
                  </a:lnTo>
                  <a:lnTo>
                    <a:pt x="75" y="126"/>
                  </a:lnTo>
                  <a:lnTo>
                    <a:pt x="69" y="129"/>
                  </a:lnTo>
                  <a:lnTo>
                    <a:pt x="62" y="130"/>
                  </a:lnTo>
                  <a:lnTo>
                    <a:pt x="53" y="128"/>
                  </a:lnTo>
                  <a:lnTo>
                    <a:pt x="47" y="122"/>
                  </a:lnTo>
                  <a:lnTo>
                    <a:pt x="44" y="114"/>
                  </a:lnTo>
                  <a:lnTo>
                    <a:pt x="43" y="105"/>
                  </a:lnTo>
                  <a:lnTo>
                    <a:pt x="47" y="80"/>
                  </a:lnTo>
                  <a:lnTo>
                    <a:pt x="59" y="46"/>
                  </a:lnTo>
                  <a:lnTo>
                    <a:pt x="62" y="38"/>
                  </a:lnTo>
                  <a:lnTo>
                    <a:pt x="63" y="33"/>
                  </a:lnTo>
                  <a:lnTo>
                    <a:pt x="64" y="29"/>
                  </a:lnTo>
                  <a:lnTo>
                    <a:pt x="65" y="24"/>
                  </a:lnTo>
                  <a:lnTo>
                    <a:pt x="63" y="15"/>
                  </a:lnTo>
                  <a:lnTo>
                    <a:pt x="58" y="7"/>
                  </a:lnTo>
                  <a:lnTo>
                    <a:pt x="50" y="2"/>
                  </a:lnTo>
                  <a:lnTo>
                    <a:pt x="40" y="0"/>
                  </a:lnTo>
                  <a:lnTo>
                    <a:pt x="22" y="7"/>
                  </a:lnTo>
                  <a:lnTo>
                    <a:pt x="9" y="22"/>
                  </a:lnTo>
                  <a:lnTo>
                    <a:pt x="2" y="38"/>
                  </a:lnTo>
                  <a:lnTo>
                    <a:pt x="0" y="46"/>
                  </a:lnTo>
                  <a:lnTo>
                    <a:pt x="2" y="49"/>
                  </a:lnTo>
                  <a:lnTo>
                    <a:pt x="4" y="49"/>
                  </a:lnTo>
                  <a:lnTo>
                    <a:pt x="7" y="48"/>
                  </a:lnTo>
                  <a:lnTo>
                    <a:pt x="9" y="44"/>
                  </a:lnTo>
                  <a:lnTo>
                    <a:pt x="15" y="26"/>
                  </a:lnTo>
                  <a:lnTo>
                    <a:pt x="23" y="14"/>
                  </a:lnTo>
                  <a:lnTo>
                    <a:pt x="31" y="8"/>
                  </a:lnTo>
                  <a:lnTo>
                    <a:pt x="39" y="6"/>
                  </a:lnTo>
                  <a:lnTo>
                    <a:pt x="41" y="6"/>
                  </a:lnTo>
                  <a:lnTo>
                    <a:pt x="44" y="8"/>
                  </a:lnTo>
                  <a:lnTo>
                    <a:pt x="46" y="10"/>
                  </a:lnTo>
                  <a:lnTo>
                    <a:pt x="46" y="16"/>
                  </a:lnTo>
                  <a:lnTo>
                    <a:pt x="45" y="27"/>
                  </a:lnTo>
                  <a:lnTo>
                    <a:pt x="41" y="37"/>
                  </a:lnTo>
                  <a:lnTo>
                    <a:pt x="34" y="59"/>
                  </a:lnTo>
                  <a:lnTo>
                    <a:pt x="28" y="76"/>
                  </a:lnTo>
                  <a:lnTo>
                    <a:pt x="25" y="89"/>
                  </a:lnTo>
                  <a:lnTo>
                    <a:pt x="24" y="101"/>
                  </a:lnTo>
                  <a:lnTo>
                    <a:pt x="25" y="110"/>
                  </a:lnTo>
                  <a:lnTo>
                    <a:pt x="27" y="117"/>
                  </a:lnTo>
                  <a:lnTo>
                    <a:pt x="31" y="124"/>
                  </a:lnTo>
                  <a:lnTo>
                    <a:pt x="36" y="129"/>
                  </a:lnTo>
                  <a:lnTo>
                    <a:pt x="41" y="132"/>
                  </a:lnTo>
                  <a:lnTo>
                    <a:pt x="47" y="135"/>
                  </a:lnTo>
                  <a:lnTo>
                    <a:pt x="54" y="136"/>
                  </a:lnTo>
                  <a:lnTo>
                    <a:pt x="61" y="136"/>
                  </a:lnTo>
                  <a:lnTo>
                    <a:pt x="77" y="133"/>
                  </a:lnTo>
                  <a:lnTo>
                    <a:pt x="91" y="123"/>
                  </a:lnTo>
                  <a:lnTo>
                    <a:pt x="84" y="146"/>
                  </a:lnTo>
                  <a:lnTo>
                    <a:pt x="71" y="169"/>
                  </a:lnTo>
                  <a:lnTo>
                    <a:pt x="65" y="177"/>
                  </a:lnTo>
                  <a:lnTo>
                    <a:pt x="57" y="183"/>
                  </a:lnTo>
                  <a:lnTo>
                    <a:pt x="48" y="187"/>
                  </a:lnTo>
                  <a:lnTo>
                    <a:pt x="38" y="188"/>
                  </a:lnTo>
                  <a:lnTo>
                    <a:pt x="34" y="188"/>
                  </a:lnTo>
                  <a:lnTo>
                    <a:pt x="27" y="186"/>
                  </a:lnTo>
                  <a:lnTo>
                    <a:pt x="21" y="183"/>
                  </a:lnTo>
                  <a:lnTo>
                    <a:pt x="16" y="176"/>
                  </a:lnTo>
                  <a:lnTo>
                    <a:pt x="22" y="175"/>
                  </a:lnTo>
                  <a:lnTo>
                    <a:pt x="28" y="172"/>
                  </a:lnTo>
                  <a:lnTo>
                    <a:pt x="33" y="167"/>
                  </a:lnTo>
                  <a:lnTo>
                    <a:pt x="35" y="160"/>
                  </a:lnTo>
                  <a:lnTo>
                    <a:pt x="33" y="154"/>
                  </a:lnTo>
                  <a:lnTo>
                    <a:pt x="30" y="151"/>
                  </a:lnTo>
                  <a:lnTo>
                    <a:pt x="26" y="149"/>
                  </a:lnTo>
                  <a:lnTo>
                    <a:pt x="23" y="149"/>
                  </a:lnTo>
                  <a:lnTo>
                    <a:pt x="18" y="150"/>
                  </a:lnTo>
                  <a:lnTo>
                    <a:pt x="12" y="153"/>
                  </a:lnTo>
                  <a:lnTo>
                    <a:pt x="8" y="159"/>
                  </a:lnTo>
                  <a:lnTo>
                    <a:pt x="7" y="169"/>
                  </a:lnTo>
                  <a:lnTo>
                    <a:pt x="9" y="179"/>
                  </a:lnTo>
                  <a:lnTo>
                    <a:pt x="16" y="187"/>
                  </a:lnTo>
                  <a:lnTo>
                    <a:pt x="26" y="193"/>
                  </a:lnTo>
                  <a:lnTo>
                    <a:pt x="38" y="195"/>
                  </a:lnTo>
                  <a:lnTo>
                    <a:pt x="61" y="190"/>
                  </a:lnTo>
                  <a:lnTo>
                    <a:pt x="82" y="177"/>
                  </a:lnTo>
                  <a:lnTo>
                    <a:pt x="99" y="157"/>
                  </a:lnTo>
                  <a:lnTo>
                    <a:pt x="109" y="133"/>
                  </a:lnTo>
                  <a:lnTo>
                    <a:pt x="138" y="1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5" name="Freeform 70"/>
            <p:cNvSpPr>
              <a:spLocks noChangeAspect="1"/>
            </p:cNvSpPr>
            <p:nvPr/>
          </p:nvSpPr>
          <p:spPr bwMode="auto">
            <a:xfrm>
              <a:off x="3265" y="185"/>
              <a:ext cx="12" cy="301"/>
            </a:xfrm>
            <a:custGeom>
              <a:avLst/>
              <a:gdLst>
                <a:gd name="T0" fmla="*/ 12 w 12"/>
                <a:gd name="T1" fmla="*/ 11 h 301"/>
                <a:gd name="T2" fmla="*/ 12 w 12"/>
                <a:gd name="T3" fmla="*/ 7 h 301"/>
                <a:gd name="T4" fmla="*/ 11 w 12"/>
                <a:gd name="T5" fmla="*/ 3 h 301"/>
                <a:gd name="T6" fmla="*/ 10 w 12"/>
                <a:gd name="T7" fmla="*/ 1 h 301"/>
                <a:gd name="T8" fmla="*/ 6 w 12"/>
                <a:gd name="T9" fmla="*/ 0 h 301"/>
                <a:gd name="T10" fmla="*/ 3 w 12"/>
                <a:gd name="T11" fmla="*/ 1 h 301"/>
                <a:gd name="T12" fmla="*/ 1 w 12"/>
                <a:gd name="T13" fmla="*/ 3 h 301"/>
                <a:gd name="T14" fmla="*/ 0 w 12"/>
                <a:gd name="T15" fmla="*/ 7 h 301"/>
                <a:gd name="T16" fmla="*/ 0 w 12"/>
                <a:gd name="T17" fmla="*/ 11 h 301"/>
                <a:gd name="T18" fmla="*/ 0 w 12"/>
                <a:gd name="T19" fmla="*/ 291 h 301"/>
                <a:gd name="T20" fmla="*/ 0 w 12"/>
                <a:gd name="T21" fmla="*/ 295 h 301"/>
                <a:gd name="T22" fmla="*/ 1 w 12"/>
                <a:gd name="T23" fmla="*/ 298 h 301"/>
                <a:gd name="T24" fmla="*/ 3 w 12"/>
                <a:gd name="T25" fmla="*/ 301 h 301"/>
                <a:gd name="T26" fmla="*/ 6 w 12"/>
                <a:gd name="T27" fmla="*/ 301 h 301"/>
                <a:gd name="T28" fmla="*/ 10 w 12"/>
                <a:gd name="T29" fmla="*/ 301 h 301"/>
                <a:gd name="T30" fmla="*/ 11 w 12"/>
                <a:gd name="T31" fmla="*/ 298 h 301"/>
                <a:gd name="T32" fmla="*/ 12 w 12"/>
                <a:gd name="T33" fmla="*/ 295 h 301"/>
                <a:gd name="T34" fmla="*/ 12 w 12"/>
                <a:gd name="T35" fmla="*/ 291 h 301"/>
                <a:gd name="T36" fmla="*/ 12 w 12"/>
                <a:gd name="T37" fmla="*/ 1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01">
                  <a:moveTo>
                    <a:pt x="12" y="11"/>
                  </a:moveTo>
                  <a:lnTo>
                    <a:pt x="12" y="7"/>
                  </a:lnTo>
                  <a:lnTo>
                    <a:pt x="11" y="3"/>
                  </a:lnTo>
                  <a:lnTo>
                    <a:pt x="10" y="1"/>
                  </a:lnTo>
                  <a:lnTo>
                    <a:pt x="6" y="0"/>
                  </a:lnTo>
                  <a:lnTo>
                    <a:pt x="3" y="1"/>
                  </a:lnTo>
                  <a:lnTo>
                    <a:pt x="1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91"/>
                  </a:lnTo>
                  <a:lnTo>
                    <a:pt x="0" y="295"/>
                  </a:lnTo>
                  <a:lnTo>
                    <a:pt x="1" y="298"/>
                  </a:lnTo>
                  <a:lnTo>
                    <a:pt x="3" y="301"/>
                  </a:lnTo>
                  <a:lnTo>
                    <a:pt x="6" y="301"/>
                  </a:lnTo>
                  <a:lnTo>
                    <a:pt x="10" y="301"/>
                  </a:lnTo>
                  <a:lnTo>
                    <a:pt x="11" y="298"/>
                  </a:lnTo>
                  <a:lnTo>
                    <a:pt x="12" y="295"/>
                  </a:lnTo>
                  <a:lnTo>
                    <a:pt x="12" y="291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6" name="Freeform 71"/>
            <p:cNvSpPr>
              <a:spLocks noChangeAspect="1"/>
            </p:cNvSpPr>
            <p:nvPr/>
          </p:nvSpPr>
          <p:spPr bwMode="auto">
            <a:xfrm>
              <a:off x="3412" y="198"/>
              <a:ext cx="150" cy="275"/>
            </a:xfrm>
            <a:custGeom>
              <a:avLst/>
              <a:gdLst>
                <a:gd name="T0" fmla="*/ 121 w 150"/>
                <a:gd name="T1" fmla="*/ 92 h 275"/>
                <a:gd name="T2" fmla="*/ 127 w 150"/>
                <a:gd name="T3" fmla="*/ 92 h 275"/>
                <a:gd name="T4" fmla="*/ 130 w 150"/>
                <a:gd name="T5" fmla="*/ 86 h 275"/>
                <a:gd name="T6" fmla="*/ 122 w 150"/>
                <a:gd name="T7" fmla="*/ 83 h 275"/>
                <a:gd name="T8" fmla="*/ 103 w 150"/>
                <a:gd name="T9" fmla="*/ 49 h 275"/>
                <a:gd name="T10" fmla="*/ 106 w 150"/>
                <a:gd name="T11" fmla="*/ 32 h 275"/>
                <a:gd name="T12" fmla="*/ 110 w 150"/>
                <a:gd name="T13" fmla="*/ 17 h 275"/>
                <a:gd name="T14" fmla="*/ 124 w 150"/>
                <a:gd name="T15" fmla="*/ 7 h 275"/>
                <a:gd name="T16" fmla="*/ 130 w 150"/>
                <a:gd name="T17" fmla="*/ 8 h 275"/>
                <a:gd name="T18" fmla="*/ 139 w 150"/>
                <a:gd name="T19" fmla="*/ 12 h 275"/>
                <a:gd name="T20" fmla="*/ 126 w 150"/>
                <a:gd name="T21" fmla="*/ 19 h 275"/>
                <a:gd name="T22" fmla="*/ 123 w 150"/>
                <a:gd name="T23" fmla="*/ 29 h 275"/>
                <a:gd name="T24" fmla="*/ 126 w 150"/>
                <a:gd name="T25" fmla="*/ 37 h 275"/>
                <a:gd name="T26" fmla="*/ 134 w 150"/>
                <a:gd name="T27" fmla="*/ 39 h 275"/>
                <a:gd name="T28" fmla="*/ 145 w 150"/>
                <a:gd name="T29" fmla="*/ 35 h 275"/>
                <a:gd name="T30" fmla="*/ 150 w 150"/>
                <a:gd name="T31" fmla="*/ 21 h 275"/>
                <a:gd name="T32" fmla="*/ 142 w 150"/>
                <a:gd name="T33" fmla="*/ 6 h 275"/>
                <a:gd name="T34" fmla="*/ 124 w 150"/>
                <a:gd name="T35" fmla="*/ 0 h 275"/>
                <a:gd name="T36" fmla="*/ 115 w 150"/>
                <a:gd name="T37" fmla="*/ 2 h 275"/>
                <a:gd name="T38" fmla="*/ 105 w 150"/>
                <a:gd name="T39" fmla="*/ 7 h 275"/>
                <a:gd name="T40" fmla="*/ 94 w 150"/>
                <a:gd name="T41" fmla="*/ 18 h 275"/>
                <a:gd name="T42" fmla="*/ 86 w 150"/>
                <a:gd name="T43" fmla="*/ 36 h 275"/>
                <a:gd name="T44" fmla="*/ 83 w 150"/>
                <a:gd name="T45" fmla="*/ 47 h 275"/>
                <a:gd name="T46" fmla="*/ 76 w 150"/>
                <a:gd name="T47" fmla="*/ 83 h 275"/>
                <a:gd name="T48" fmla="*/ 52 w 150"/>
                <a:gd name="T49" fmla="*/ 83 h 275"/>
                <a:gd name="T50" fmla="*/ 47 w 150"/>
                <a:gd name="T51" fmla="*/ 85 h 275"/>
                <a:gd name="T52" fmla="*/ 48 w 150"/>
                <a:gd name="T53" fmla="*/ 92 h 275"/>
                <a:gd name="T54" fmla="*/ 75 w 150"/>
                <a:gd name="T55" fmla="*/ 92 h 275"/>
                <a:gd name="T56" fmla="*/ 48 w 150"/>
                <a:gd name="T57" fmla="*/ 233 h 275"/>
                <a:gd name="T58" fmla="*/ 36 w 150"/>
                <a:gd name="T59" fmla="*/ 264 h 275"/>
                <a:gd name="T60" fmla="*/ 24 w 150"/>
                <a:gd name="T61" fmla="*/ 268 h 275"/>
                <a:gd name="T62" fmla="*/ 16 w 150"/>
                <a:gd name="T63" fmla="*/ 266 h 275"/>
                <a:gd name="T64" fmla="*/ 20 w 150"/>
                <a:gd name="T65" fmla="*/ 261 h 275"/>
                <a:gd name="T66" fmla="*/ 27 w 150"/>
                <a:gd name="T67" fmla="*/ 251 h 275"/>
                <a:gd name="T68" fmla="*/ 27 w 150"/>
                <a:gd name="T69" fmla="*/ 242 h 275"/>
                <a:gd name="T70" fmla="*/ 21 w 150"/>
                <a:gd name="T71" fmla="*/ 237 h 275"/>
                <a:gd name="T72" fmla="*/ 11 w 150"/>
                <a:gd name="T73" fmla="*/ 237 h 275"/>
                <a:gd name="T74" fmla="*/ 2 w 150"/>
                <a:gd name="T75" fmla="*/ 246 h 275"/>
                <a:gd name="T76" fmla="*/ 3 w 150"/>
                <a:gd name="T77" fmla="*/ 263 h 275"/>
                <a:gd name="T78" fmla="*/ 17 w 150"/>
                <a:gd name="T79" fmla="*/ 274 h 275"/>
                <a:gd name="T80" fmla="*/ 37 w 150"/>
                <a:gd name="T81" fmla="*/ 272 h 275"/>
                <a:gd name="T82" fmla="*/ 55 w 150"/>
                <a:gd name="T83" fmla="*/ 255 h 275"/>
                <a:gd name="T84" fmla="*/ 66 w 150"/>
                <a:gd name="T85" fmla="*/ 229 h 275"/>
                <a:gd name="T86" fmla="*/ 75 w 150"/>
                <a:gd name="T87" fmla="*/ 195 h 275"/>
                <a:gd name="T88" fmla="*/ 95 w 150"/>
                <a:gd name="T89" fmla="*/ 9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0" h="275">
                  <a:moveTo>
                    <a:pt x="95" y="92"/>
                  </a:moveTo>
                  <a:lnTo>
                    <a:pt x="121" y="92"/>
                  </a:lnTo>
                  <a:lnTo>
                    <a:pt x="125" y="92"/>
                  </a:lnTo>
                  <a:lnTo>
                    <a:pt x="127" y="92"/>
                  </a:lnTo>
                  <a:lnTo>
                    <a:pt x="129" y="90"/>
                  </a:lnTo>
                  <a:lnTo>
                    <a:pt x="130" y="86"/>
                  </a:lnTo>
                  <a:lnTo>
                    <a:pt x="127" y="83"/>
                  </a:lnTo>
                  <a:lnTo>
                    <a:pt x="122" y="83"/>
                  </a:lnTo>
                  <a:lnTo>
                    <a:pt x="97" y="83"/>
                  </a:lnTo>
                  <a:lnTo>
                    <a:pt x="103" y="49"/>
                  </a:lnTo>
                  <a:lnTo>
                    <a:pt x="104" y="42"/>
                  </a:lnTo>
                  <a:lnTo>
                    <a:pt x="106" y="32"/>
                  </a:lnTo>
                  <a:lnTo>
                    <a:pt x="108" y="23"/>
                  </a:lnTo>
                  <a:lnTo>
                    <a:pt x="110" y="17"/>
                  </a:lnTo>
                  <a:lnTo>
                    <a:pt x="116" y="10"/>
                  </a:lnTo>
                  <a:lnTo>
                    <a:pt x="124" y="7"/>
                  </a:lnTo>
                  <a:lnTo>
                    <a:pt x="126" y="7"/>
                  </a:lnTo>
                  <a:lnTo>
                    <a:pt x="130" y="8"/>
                  </a:lnTo>
                  <a:lnTo>
                    <a:pt x="134" y="9"/>
                  </a:lnTo>
                  <a:lnTo>
                    <a:pt x="139" y="12"/>
                  </a:lnTo>
                  <a:lnTo>
                    <a:pt x="131" y="15"/>
                  </a:lnTo>
                  <a:lnTo>
                    <a:pt x="126" y="19"/>
                  </a:lnTo>
                  <a:lnTo>
                    <a:pt x="123" y="24"/>
                  </a:lnTo>
                  <a:lnTo>
                    <a:pt x="123" y="29"/>
                  </a:lnTo>
                  <a:lnTo>
                    <a:pt x="124" y="33"/>
                  </a:lnTo>
                  <a:lnTo>
                    <a:pt x="126" y="37"/>
                  </a:lnTo>
                  <a:lnTo>
                    <a:pt x="130" y="39"/>
                  </a:lnTo>
                  <a:lnTo>
                    <a:pt x="134" y="39"/>
                  </a:lnTo>
                  <a:lnTo>
                    <a:pt x="140" y="38"/>
                  </a:lnTo>
                  <a:lnTo>
                    <a:pt x="145" y="35"/>
                  </a:lnTo>
                  <a:lnTo>
                    <a:pt x="149" y="29"/>
                  </a:lnTo>
                  <a:lnTo>
                    <a:pt x="150" y="21"/>
                  </a:lnTo>
                  <a:lnTo>
                    <a:pt x="148" y="12"/>
                  </a:lnTo>
                  <a:lnTo>
                    <a:pt x="142" y="6"/>
                  </a:lnTo>
                  <a:lnTo>
                    <a:pt x="133" y="2"/>
                  </a:lnTo>
                  <a:lnTo>
                    <a:pt x="124" y="0"/>
                  </a:lnTo>
                  <a:lnTo>
                    <a:pt x="120" y="1"/>
                  </a:lnTo>
                  <a:lnTo>
                    <a:pt x="115" y="2"/>
                  </a:lnTo>
                  <a:lnTo>
                    <a:pt x="110" y="4"/>
                  </a:lnTo>
                  <a:lnTo>
                    <a:pt x="105" y="7"/>
                  </a:lnTo>
                  <a:lnTo>
                    <a:pt x="99" y="11"/>
                  </a:lnTo>
                  <a:lnTo>
                    <a:pt x="94" y="18"/>
                  </a:lnTo>
                  <a:lnTo>
                    <a:pt x="90" y="26"/>
                  </a:lnTo>
                  <a:lnTo>
                    <a:pt x="86" y="36"/>
                  </a:lnTo>
                  <a:lnTo>
                    <a:pt x="85" y="40"/>
                  </a:lnTo>
                  <a:lnTo>
                    <a:pt x="83" y="47"/>
                  </a:lnTo>
                  <a:lnTo>
                    <a:pt x="80" y="60"/>
                  </a:lnTo>
                  <a:lnTo>
                    <a:pt x="76" y="83"/>
                  </a:lnTo>
                  <a:lnTo>
                    <a:pt x="55" y="83"/>
                  </a:lnTo>
                  <a:lnTo>
                    <a:pt x="52" y="83"/>
                  </a:lnTo>
                  <a:lnTo>
                    <a:pt x="49" y="84"/>
                  </a:lnTo>
                  <a:lnTo>
                    <a:pt x="47" y="85"/>
                  </a:lnTo>
                  <a:lnTo>
                    <a:pt x="46" y="89"/>
                  </a:lnTo>
                  <a:lnTo>
                    <a:pt x="48" y="92"/>
                  </a:lnTo>
                  <a:lnTo>
                    <a:pt x="55" y="92"/>
                  </a:lnTo>
                  <a:lnTo>
                    <a:pt x="75" y="92"/>
                  </a:lnTo>
                  <a:lnTo>
                    <a:pt x="52" y="212"/>
                  </a:lnTo>
                  <a:lnTo>
                    <a:pt x="48" y="233"/>
                  </a:lnTo>
                  <a:lnTo>
                    <a:pt x="43" y="251"/>
                  </a:lnTo>
                  <a:lnTo>
                    <a:pt x="36" y="264"/>
                  </a:lnTo>
                  <a:lnTo>
                    <a:pt x="26" y="268"/>
                  </a:lnTo>
                  <a:lnTo>
                    <a:pt x="24" y="268"/>
                  </a:lnTo>
                  <a:lnTo>
                    <a:pt x="20" y="268"/>
                  </a:lnTo>
                  <a:lnTo>
                    <a:pt x="16" y="266"/>
                  </a:lnTo>
                  <a:lnTo>
                    <a:pt x="11" y="263"/>
                  </a:lnTo>
                  <a:lnTo>
                    <a:pt x="20" y="261"/>
                  </a:lnTo>
                  <a:lnTo>
                    <a:pt x="25" y="256"/>
                  </a:lnTo>
                  <a:lnTo>
                    <a:pt x="27" y="251"/>
                  </a:lnTo>
                  <a:lnTo>
                    <a:pt x="28" y="247"/>
                  </a:lnTo>
                  <a:lnTo>
                    <a:pt x="27" y="242"/>
                  </a:lnTo>
                  <a:lnTo>
                    <a:pt x="24" y="239"/>
                  </a:lnTo>
                  <a:lnTo>
                    <a:pt x="21" y="237"/>
                  </a:lnTo>
                  <a:lnTo>
                    <a:pt x="17" y="236"/>
                  </a:lnTo>
                  <a:lnTo>
                    <a:pt x="11" y="237"/>
                  </a:lnTo>
                  <a:lnTo>
                    <a:pt x="6" y="241"/>
                  </a:lnTo>
                  <a:lnTo>
                    <a:pt x="2" y="246"/>
                  </a:lnTo>
                  <a:lnTo>
                    <a:pt x="0" y="254"/>
                  </a:lnTo>
                  <a:lnTo>
                    <a:pt x="3" y="263"/>
                  </a:lnTo>
                  <a:lnTo>
                    <a:pt x="9" y="270"/>
                  </a:lnTo>
                  <a:lnTo>
                    <a:pt x="17" y="274"/>
                  </a:lnTo>
                  <a:lnTo>
                    <a:pt x="26" y="275"/>
                  </a:lnTo>
                  <a:lnTo>
                    <a:pt x="37" y="272"/>
                  </a:lnTo>
                  <a:lnTo>
                    <a:pt x="47" y="265"/>
                  </a:lnTo>
                  <a:lnTo>
                    <a:pt x="55" y="255"/>
                  </a:lnTo>
                  <a:lnTo>
                    <a:pt x="60" y="246"/>
                  </a:lnTo>
                  <a:lnTo>
                    <a:pt x="66" y="229"/>
                  </a:lnTo>
                  <a:lnTo>
                    <a:pt x="72" y="211"/>
                  </a:lnTo>
                  <a:lnTo>
                    <a:pt x="75" y="195"/>
                  </a:lnTo>
                  <a:lnTo>
                    <a:pt x="77" y="188"/>
                  </a:lnTo>
                  <a:lnTo>
                    <a:pt x="95" y="9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7" name="Freeform 72"/>
            <p:cNvSpPr>
              <a:spLocks noChangeAspect="1"/>
            </p:cNvSpPr>
            <p:nvPr/>
          </p:nvSpPr>
          <p:spPr bwMode="auto">
            <a:xfrm>
              <a:off x="3606" y="185"/>
              <a:ext cx="69" cy="301"/>
            </a:xfrm>
            <a:custGeom>
              <a:avLst/>
              <a:gdLst>
                <a:gd name="T0" fmla="*/ 69 w 69"/>
                <a:gd name="T1" fmla="*/ 298 h 301"/>
                <a:gd name="T2" fmla="*/ 69 w 69"/>
                <a:gd name="T3" fmla="*/ 298 h 301"/>
                <a:gd name="T4" fmla="*/ 69 w 69"/>
                <a:gd name="T5" fmla="*/ 297 h 301"/>
                <a:gd name="T6" fmla="*/ 67 w 69"/>
                <a:gd name="T7" fmla="*/ 295 h 301"/>
                <a:gd name="T8" fmla="*/ 64 w 69"/>
                <a:gd name="T9" fmla="*/ 292 h 301"/>
                <a:gd name="T10" fmla="*/ 41 w 69"/>
                <a:gd name="T11" fmla="*/ 260 h 301"/>
                <a:gd name="T12" fmla="*/ 27 w 69"/>
                <a:gd name="T13" fmla="*/ 224 h 301"/>
                <a:gd name="T14" fmla="*/ 19 w 69"/>
                <a:gd name="T15" fmla="*/ 187 h 301"/>
                <a:gd name="T16" fmla="*/ 17 w 69"/>
                <a:gd name="T17" fmla="*/ 151 h 301"/>
                <a:gd name="T18" fmla="*/ 19 w 69"/>
                <a:gd name="T19" fmla="*/ 112 h 301"/>
                <a:gd name="T20" fmla="*/ 28 w 69"/>
                <a:gd name="T21" fmla="*/ 74 h 301"/>
                <a:gd name="T22" fmla="*/ 42 w 69"/>
                <a:gd name="T23" fmla="*/ 39 h 301"/>
                <a:gd name="T24" fmla="*/ 66 w 69"/>
                <a:gd name="T25" fmla="*/ 8 h 301"/>
                <a:gd name="T26" fmla="*/ 69 w 69"/>
                <a:gd name="T27" fmla="*/ 4 h 301"/>
                <a:gd name="T28" fmla="*/ 69 w 69"/>
                <a:gd name="T29" fmla="*/ 3 h 301"/>
                <a:gd name="T30" fmla="*/ 69 w 69"/>
                <a:gd name="T31" fmla="*/ 0 h 301"/>
                <a:gd name="T32" fmla="*/ 66 w 69"/>
                <a:gd name="T33" fmla="*/ 0 h 301"/>
                <a:gd name="T34" fmla="*/ 60 w 69"/>
                <a:gd name="T35" fmla="*/ 4 h 301"/>
                <a:gd name="T36" fmla="*/ 48 w 69"/>
                <a:gd name="T37" fmla="*/ 15 h 301"/>
                <a:gd name="T38" fmla="*/ 33 w 69"/>
                <a:gd name="T39" fmla="*/ 33 h 301"/>
                <a:gd name="T40" fmla="*/ 19 w 69"/>
                <a:gd name="T41" fmla="*/ 59 h 301"/>
                <a:gd name="T42" fmla="*/ 9 w 69"/>
                <a:gd name="T43" fmla="*/ 83 h 301"/>
                <a:gd name="T44" fmla="*/ 3 w 69"/>
                <a:gd name="T45" fmla="*/ 108 h 301"/>
                <a:gd name="T46" fmla="*/ 0 w 69"/>
                <a:gd name="T47" fmla="*/ 130 h 301"/>
                <a:gd name="T48" fmla="*/ 0 w 69"/>
                <a:gd name="T49" fmla="*/ 151 h 301"/>
                <a:gd name="T50" fmla="*/ 0 w 69"/>
                <a:gd name="T51" fmla="*/ 170 h 301"/>
                <a:gd name="T52" fmla="*/ 3 w 69"/>
                <a:gd name="T53" fmla="*/ 194 h 301"/>
                <a:gd name="T54" fmla="*/ 10 w 69"/>
                <a:gd name="T55" fmla="*/ 219 h 301"/>
                <a:gd name="T56" fmla="*/ 20 w 69"/>
                <a:gd name="T57" fmla="*/ 245 h 301"/>
                <a:gd name="T58" fmla="*/ 34 w 69"/>
                <a:gd name="T59" fmla="*/ 269 h 301"/>
                <a:gd name="T60" fmla="*/ 49 w 69"/>
                <a:gd name="T61" fmla="*/ 287 h 301"/>
                <a:gd name="T62" fmla="*/ 60 w 69"/>
                <a:gd name="T63" fmla="*/ 298 h 301"/>
                <a:gd name="T64" fmla="*/ 66 w 69"/>
                <a:gd name="T65" fmla="*/ 301 h 301"/>
                <a:gd name="T66" fmla="*/ 69 w 69"/>
                <a:gd name="T67" fmla="*/ 301 h 301"/>
                <a:gd name="T68" fmla="*/ 69 w 69"/>
                <a:gd name="T69" fmla="*/ 29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301">
                  <a:moveTo>
                    <a:pt x="69" y="298"/>
                  </a:moveTo>
                  <a:lnTo>
                    <a:pt x="69" y="298"/>
                  </a:lnTo>
                  <a:lnTo>
                    <a:pt x="69" y="297"/>
                  </a:lnTo>
                  <a:lnTo>
                    <a:pt x="67" y="295"/>
                  </a:lnTo>
                  <a:lnTo>
                    <a:pt x="64" y="292"/>
                  </a:lnTo>
                  <a:lnTo>
                    <a:pt x="41" y="260"/>
                  </a:lnTo>
                  <a:lnTo>
                    <a:pt x="27" y="224"/>
                  </a:lnTo>
                  <a:lnTo>
                    <a:pt x="19" y="187"/>
                  </a:lnTo>
                  <a:lnTo>
                    <a:pt x="17" y="151"/>
                  </a:lnTo>
                  <a:lnTo>
                    <a:pt x="19" y="112"/>
                  </a:lnTo>
                  <a:lnTo>
                    <a:pt x="28" y="74"/>
                  </a:lnTo>
                  <a:lnTo>
                    <a:pt x="42" y="39"/>
                  </a:lnTo>
                  <a:lnTo>
                    <a:pt x="66" y="8"/>
                  </a:lnTo>
                  <a:lnTo>
                    <a:pt x="69" y="4"/>
                  </a:lnTo>
                  <a:lnTo>
                    <a:pt x="69" y="3"/>
                  </a:lnTo>
                  <a:lnTo>
                    <a:pt x="69" y="0"/>
                  </a:lnTo>
                  <a:lnTo>
                    <a:pt x="66" y="0"/>
                  </a:lnTo>
                  <a:lnTo>
                    <a:pt x="60" y="4"/>
                  </a:lnTo>
                  <a:lnTo>
                    <a:pt x="48" y="15"/>
                  </a:lnTo>
                  <a:lnTo>
                    <a:pt x="33" y="33"/>
                  </a:lnTo>
                  <a:lnTo>
                    <a:pt x="19" y="59"/>
                  </a:lnTo>
                  <a:lnTo>
                    <a:pt x="9" y="83"/>
                  </a:lnTo>
                  <a:lnTo>
                    <a:pt x="3" y="108"/>
                  </a:lnTo>
                  <a:lnTo>
                    <a:pt x="0" y="130"/>
                  </a:lnTo>
                  <a:lnTo>
                    <a:pt x="0" y="151"/>
                  </a:lnTo>
                  <a:lnTo>
                    <a:pt x="0" y="170"/>
                  </a:lnTo>
                  <a:lnTo>
                    <a:pt x="3" y="194"/>
                  </a:lnTo>
                  <a:lnTo>
                    <a:pt x="10" y="219"/>
                  </a:lnTo>
                  <a:lnTo>
                    <a:pt x="20" y="245"/>
                  </a:lnTo>
                  <a:lnTo>
                    <a:pt x="34" y="269"/>
                  </a:lnTo>
                  <a:lnTo>
                    <a:pt x="49" y="287"/>
                  </a:lnTo>
                  <a:lnTo>
                    <a:pt x="60" y="298"/>
                  </a:lnTo>
                  <a:lnTo>
                    <a:pt x="66" y="301"/>
                  </a:lnTo>
                  <a:lnTo>
                    <a:pt x="69" y="301"/>
                  </a:lnTo>
                  <a:lnTo>
                    <a:pt x="69" y="2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8" name="Freeform 73"/>
            <p:cNvSpPr>
              <a:spLocks noChangeAspect="1"/>
            </p:cNvSpPr>
            <p:nvPr/>
          </p:nvSpPr>
          <p:spPr bwMode="auto">
            <a:xfrm>
              <a:off x="3702" y="278"/>
              <a:ext cx="150" cy="136"/>
            </a:xfrm>
            <a:custGeom>
              <a:avLst/>
              <a:gdLst>
                <a:gd name="T0" fmla="*/ 92 w 150"/>
                <a:gd name="T1" fmla="*/ 38 h 136"/>
                <a:gd name="T2" fmla="*/ 96 w 150"/>
                <a:gd name="T3" fmla="*/ 27 h 136"/>
                <a:gd name="T4" fmla="*/ 103 w 150"/>
                <a:gd name="T5" fmla="*/ 16 h 136"/>
                <a:gd name="T6" fmla="*/ 114 w 150"/>
                <a:gd name="T7" fmla="*/ 8 h 136"/>
                <a:gd name="T8" fmla="*/ 123 w 150"/>
                <a:gd name="T9" fmla="*/ 6 h 136"/>
                <a:gd name="T10" fmla="*/ 131 w 150"/>
                <a:gd name="T11" fmla="*/ 8 h 136"/>
                <a:gd name="T12" fmla="*/ 130 w 150"/>
                <a:gd name="T13" fmla="*/ 13 h 136"/>
                <a:gd name="T14" fmla="*/ 123 w 150"/>
                <a:gd name="T15" fmla="*/ 21 h 136"/>
                <a:gd name="T16" fmla="*/ 122 w 150"/>
                <a:gd name="T17" fmla="*/ 30 h 136"/>
                <a:gd name="T18" fmla="*/ 128 w 150"/>
                <a:gd name="T19" fmla="*/ 36 h 136"/>
                <a:gd name="T20" fmla="*/ 139 w 150"/>
                <a:gd name="T21" fmla="*/ 36 h 136"/>
                <a:gd name="T22" fmla="*/ 148 w 150"/>
                <a:gd name="T23" fmla="*/ 28 h 136"/>
                <a:gd name="T24" fmla="*/ 146 w 150"/>
                <a:gd name="T25" fmla="*/ 10 h 136"/>
                <a:gd name="T26" fmla="*/ 130 w 150"/>
                <a:gd name="T27" fmla="*/ 1 h 136"/>
                <a:gd name="T28" fmla="*/ 110 w 150"/>
                <a:gd name="T29" fmla="*/ 2 h 136"/>
                <a:gd name="T30" fmla="*/ 94 w 150"/>
                <a:gd name="T31" fmla="*/ 16 h 136"/>
                <a:gd name="T32" fmla="*/ 83 w 150"/>
                <a:gd name="T33" fmla="*/ 11 h 136"/>
                <a:gd name="T34" fmla="*/ 65 w 150"/>
                <a:gd name="T35" fmla="*/ 1 h 136"/>
                <a:gd name="T36" fmla="*/ 37 w 150"/>
                <a:gd name="T37" fmla="*/ 6 h 136"/>
                <a:gd name="T38" fmla="*/ 12 w 150"/>
                <a:gd name="T39" fmla="*/ 36 h 136"/>
                <a:gd name="T40" fmla="*/ 11 w 150"/>
                <a:gd name="T41" fmla="*/ 49 h 136"/>
                <a:gd name="T42" fmla="*/ 15 w 150"/>
                <a:gd name="T43" fmla="*/ 49 h 136"/>
                <a:gd name="T44" fmla="*/ 21 w 150"/>
                <a:gd name="T45" fmla="*/ 35 h 136"/>
                <a:gd name="T46" fmla="*/ 31 w 150"/>
                <a:gd name="T47" fmla="*/ 19 h 136"/>
                <a:gd name="T48" fmla="*/ 42 w 150"/>
                <a:gd name="T49" fmla="*/ 10 h 136"/>
                <a:gd name="T50" fmla="*/ 53 w 150"/>
                <a:gd name="T51" fmla="*/ 7 h 136"/>
                <a:gd name="T52" fmla="*/ 62 w 150"/>
                <a:gd name="T53" fmla="*/ 7 h 136"/>
                <a:gd name="T54" fmla="*/ 71 w 150"/>
                <a:gd name="T55" fmla="*/ 16 h 136"/>
                <a:gd name="T56" fmla="*/ 72 w 150"/>
                <a:gd name="T57" fmla="*/ 36 h 136"/>
                <a:gd name="T58" fmla="*/ 64 w 150"/>
                <a:gd name="T59" fmla="*/ 71 h 136"/>
                <a:gd name="T60" fmla="*/ 52 w 150"/>
                <a:gd name="T61" fmla="*/ 111 h 136"/>
                <a:gd name="T62" fmla="*/ 38 w 150"/>
                <a:gd name="T63" fmla="*/ 128 h 136"/>
                <a:gd name="T64" fmla="*/ 26 w 150"/>
                <a:gd name="T65" fmla="*/ 130 h 136"/>
                <a:gd name="T66" fmla="*/ 18 w 150"/>
                <a:gd name="T67" fmla="*/ 128 h 136"/>
                <a:gd name="T68" fmla="*/ 19 w 150"/>
                <a:gd name="T69" fmla="*/ 124 h 136"/>
                <a:gd name="T70" fmla="*/ 26 w 150"/>
                <a:gd name="T71" fmla="*/ 115 h 136"/>
                <a:gd name="T72" fmla="*/ 26 w 150"/>
                <a:gd name="T73" fmla="*/ 104 h 136"/>
                <a:gd name="T74" fmla="*/ 20 w 150"/>
                <a:gd name="T75" fmla="*/ 100 h 136"/>
                <a:gd name="T76" fmla="*/ 10 w 150"/>
                <a:gd name="T77" fmla="*/ 100 h 136"/>
                <a:gd name="T78" fmla="*/ 1 w 150"/>
                <a:gd name="T79" fmla="*/ 110 h 136"/>
                <a:gd name="T80" fmla="*/ 2 w 150"/>
                <a:gd name="T81" fmla="*/ 126 h 136"/>
                <a:gd name="T82" fmla="*/ 18 w 150"/>
                <a:gd name="T83" fmla="*/ 135 h 136"/>
                <a:gd name="T84" fmla="*/ 35 w 150"/>
                <a:gd name="T85" fmla="*/ 135 h 136"/>
                <a:gd name="T86" fmla="*/ 47 w 150"/>
                <a:gd name="T87" fmla="*/ 130 h 136"/>
                <a:gd name="T88" fmla="*/ 54 w 150"/>
                <a:gd name="T89" fmla="*/ 121 h 136"/>
                <a:gd name="T90" fmla="*/ 59 w 150"/>
                <a:gd name="T91" fmla="*/ 115 h 136"/>
                <a:gd name="T92" fmla="*/ 64 w 150"/>
                <a:gd name="T93" fmla="*/ 122 h 136"/>
                <a:gd name="T94" fmla="*/ 80 w 150"/>
                <a:gd name="T95" fmla="*/ 134 h 136"/>
                <a:gd name="T96" fmla="*/ 113 w 150"/>
                <a:gd name="T97" fmla="*/ 130 h 136"/>
                <a:gd name="T98" fmla="*/ 137 w 150"/>
                <a:gd name="T99" fmla="*/ 100 h 136"/>
                <a:gd name="T100" fmla="*/ 139 w 150"/>
                <a:gd name="T101" fmla="*/ 87 h 136"/>
                <a:gd name="T102" fmla="*/ 134 w 150"/>
                <a:gd name="T103" fmla="*/ 88 h 136"/>
                <a:gd name="T104" fmla="*/ 129 w 150"/>
                <a:gd name="T105" fmla="*/ 101 h 136"/>
                <a:gd name="T106" fmla="*/ 118 w 150"/>
                <a:gd name="T107" fmla="*/ 117 h 136"/>
                <a:gd name="T108" fmla="*/ 107 w 150"/>
                <a:gd name="T109" fmla="*/ 126 h 136"/>
                <a:gd name="T110" fmla="*/ 97 w 150"/>
                <a:gd name="T111" fmla="*/ 129 h 136"/>
                <a:gd name="T112" fmla="*/ 85 w 150"/>
                <a:gd name="T113" fmla="*/ 128 h 136"/>
                <a:gd name="T114" fmla="*/ 77 w 150"/>
                <a:gd name="T115" fmla="*/ 117 h 136"/>
                <a:gd name="T116" fmla="*/ 76 w 150"/>
                <a:gd name="T117" fmla="*/ 105 h 136"/>
                <a:gd name="T118" fmla="*/ 79 w 150"/>
                <a:gd name="T119" fmla="*/ 92 h 136"/>
                <a:gd name="T120" fmla="*/ 92 w 150"/>
                <a:gd name="T121" fmla="*/ 4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36">
                  <a:moveTo>
                    <a:pt x="92" y="42"/>
                  </a:moveTo>
                  <a:lnTo>
                    <a:pt x="92" y="38"/>
                  </a:lnTo>
                  <a:lnTo>
                    <a:pt x="94" y="33"/>
                  </a:lnTo>
                  <a:lnTo>
                    <a:pt x="96" y="27"/>
                  </a:lnTo>
                  <a:lnTo>
                    <a:pt x="99" y="21"/>
                  </a:lnTo>
                  <a:lnTo>
                    <a:pt x="103" y="16"/>
                  </a:lnTo>
                  <a:lnTo>
                    <a:pt x="108" y="11"/>
                  </a:lnTo>
                  <a:lnTo>
                    <a:pt x="114" y="8"/>
                  </a:lnTo>
                  <a:lnTo>
                    <a:pt x="121" y="6"/>
                  </a:lnTo>
                  <a:lnTo>
                    <a:pt x="123" y="6"/>
                  </a:lnTo>
                  <a:lnTo>
                    <a:pt x="127" y="7"/>
                  </a:lnTo>
                  <a:lnTo>
                    <a:pt x="131" y="8"/>
                  </a:lnTo>
                  <a:lnTo>
                    <a:pt x="136" y="10"/>
                  </a:lnTo>
                  <a:lnTo>
                    <a:pt x="130" y="13"/>
                  </a:lnTo>
                  <a:lnTo>
                    <a:pt x="126" y="16"/>
                  </a:lnTo>
                  <a:lnTo>
                    <a:pt x="123" y="21"/>
                  </a:lnTo>
                  <a:lnTo>
                    <a:pt x="122" y="27"/>
                  </a:lnTo>
                  <a:lnTo>
                    <a:pt x="122" y="30"/>
                  </a:lnTo>
                  <a:lnTo>
                    <a:pt x="124" y="34"/>
                  </a:lnTo>
                  <a:lnTo>
                    <a:pt x="128" y="36"/>
                  </a:lnTo>
                  <a:lnTo>
                    <a:pt x="133" y="37"/>
                  </a:lnTo>
                  <a:lnTo>
                    <a:pt x="139" y="36"/>
                  </a:lnTo>
                  <a:lnTo>
                    <a:pt x="144" y="33"/>
                  </a:lnTo>
                  <a:lnTo>
                    <a:pt x="148" y="28"/>
                  </a:lnTo>
                  <a:lnTo>
                    <a:pt x="150" y="20"/>
                  </a:lnTo>
                  <a:lnTo>
                    <a:pt x="146" y="10"/>
                  </a:lnTo>
                  <a:lnTo>
                    <a:pt x="139" y="4"/>
                  </a:lnTo>
                  <a:lnTo>
                    <a:pt x="130" y="1"/>
                  </a:lnTo>
                  <a:lnTo>
                    <a:pt x="121" y="0"/>
                  </a:lnTo>
                  <a:lnTo>
                    <a:pt x="110" y="2"/>
                  </a:lnTo>
                  <a:lnTo>
                    <a:pt x="100" y="9"/>
                  </a:lnTo>
                  <a:lnTo>
                    <a:pt x="94" y="16"/>
                  </a:lnTo>
                  <a:lnTo>
                    <a:pt x="90" y="23"/>
                  </a:lnTo>
                  <a:lnTo>
                    <a:pt x="83" y="11"/>
                  </a:lnTo>
                  <a:lnTo>
                    <a:pt x="74" y="4"/>
                  </a:lnTo>
                  <a:lnTo>
                    <a:pt x="65" y="1"/>
                  </a:lnTo>
                  <a:lnTo>
                    <a:pt x="57" y="0"/>
                  </a:lnTo>
                  <a:lnTo>
                    <a:pt x="37" y="6"/>
                  </a:lnTo>
                  <a:lnTo>
                    <a:pt x="22" y="20"/>
                  </a:lnTo>
                  <a:lnTo>
                    <a:pt x="12" y="36"/>
                  </a:lnTo>
                  <a:lnTo>
                    <a:pt x="9" y="46"/>
                  </a:lnTo>
                  <a:lnTo>
                    <a:pt x="11" y="49"/>
                  </a:lnTo>
                  <a:lnTo>
                    <a:pt x="13" y="49"/>
                  </a:lnTo>
                  <a:lnTo>
                    <a:pt x="15" y="49"/>
                  </a:lnTo>
                  <a:lnTo>
                    <a:pt x="17" y="46"/>
                  </a:lnTo>
                  <a:lnTo>
                    <a:pt x="21" y="35"/>
                  </a:lnTo>
                  <a:lnTo>
                    <a:pt x="26" y="26"/>
                  </a:lnTo>
                  <a:lnTo>
                    <a:pt x="31" y="19"/>
                  </a:lnTo>
                  <a:lnTo>
                    <a:pt x="37" y="14"/>
                  </a:lnTo>
                  <a:lnTo>
                    <a:pt x="42" y="10"/>
                  </a:lnTo>
                  <a:lnTo>
                    <a:pt x="48" y="8"/>
                  </a:lnTo>
                  <a:lnTo>
                    <a:pt x="53" y="7"/>
                  </a:lnTo>
                  <a:lnTo>
                    <a:pt x="57" y="6"/>
                  </a:lnTo>
                  <a:lnTo>
                    <a:pt x="62" y="7"/>
                  </a:lnTo>
                  <a:lnTo>
                    <a:pt x="67" y="10"/>
                  </a:lnTo>
                  <a:lnTo>
                    <a:pt x="71" y="16"/>
                  </a:lnTo>
                  <a:lnTo>
                    <a:pt x="73" y="27"/>
                  </a:lnTo>
                  <a:lnTo>
                    <a:pt x="72" y="36"/>
                  </a:lnTo>
                  <a:lnTo>
                    <a:pt x="69" y="50"/>
                  </a:lnTo>
                  <a:lnTo>
                    <a:pt x="64" y="71"/>
                  </a:lnTo>
                  <a:lnTo>
                    <a:pt x="57" y="98"/>
                  </a:lnTo>
                  <a:lnTo>
                    <a:pt x="52" y="111"/>
                  </a:lnTo>
                  <a:lnTo>
                    <a:pt x="46" y="121"/>
                  </a:lnTo>
                  <a:lnTo>
                    <a:pt x="38" y="128"/>
                  </a:lnTo>
                  <a:lnTo>
                    <a:pt x="28" y="130"/>
                  </a:lnTo>
                  <a:lnTo>
                    <a:pt x="26" y="130"/>
                  </a:lnTo>
                  <a:lnTo>
                    <a:pt x="23" y="129"/>
                  </a:lnTo>
                  <a:lnTo>
                    <a:pt x="18" y="128"/>
                  </a:lnTo>
                  <a:lnTo>
                    <a:pt x="13" y="126"/>
                  </a:lnTo>
                  <a:lnTo>
                    <a:pt x="19" y="124"/>
                  </a:lnTo>
                  <a:lnTo>
                    <a:pt x="23" y="120"/>
                  </a:lnTo>
                  <a:lnTo>
                    <a:pt x="26" y="115"/>
                  </a:lnTo>
                  <a:lnTo>
                    <a:pt x="27" y="109"/>
                  </a:lnTo>
                  <a:lnTo>
                    <a:pt x="26" y="104"/>
                  </a:lnTo>
                  <a:lnTo>
                    <a:pt x="24" y="101"/>
                  </a:lnTo>
                  <a:lnTo>
                    <a:pt x="20" y="100"/>
                  </a:lnTo>
                  <a:lnTo>
                    <a:pt x="16" y="99"/>
                  </a:lnTo>
                  <a:lnTo>
                    <a:pt x="10" y="100"/>
                  </a:lnTo>
                  <a:lnTo>
                    <a:pt x="5" y="104"/>
                  </a:lnTo>
                  <a:lnTo>
                    <a:pt x="1" y="110"/>
                  </a:lnTo>
                  <a:lnTo>
                    <a:pt x="0" y="117"/>
                  </a:lnTo>
                  <a:lnTo>
                    <a:pt x="2" y="126"/>
                  </a:lnTo>
                  <a:lnTo>
                    <a:pt x="9" y="132"/>
                  </a:lnTo>
                  <a:lnTo>
                    <a:pt x="18" y="135"/>
                  </a:lnTo>
                  <a:lnTo>
                    <a:pt x="28" y="136"/>
                  </a:lnTo>
                  <a:lnTo>
                    <a:pt x="35" y="135"/>
                  </a:lnTo>
                  <a:lnTo>
                    <a:pt x="41" y="133"/>
                  </a:lnTo>
                  <a:lnTo>
                    <a:pt x="47" y="130"/>
                  </a:lnTo>
                  <a:lnTo>
                    <a:pt x="51" y="126"/>
                  </a:lnTo>
                  <a:lnTo>
                    <a:pt x="54" y="121"/>
                  </a:lnTo>
                  <a:lnTo>
                    <a:pt x="57" y="118"/>
                  </a:lnTo>
                  <a:lnTo>
                    <a:pt x="59" y="115"/>
                  </a:lnTo>
                  <a:lnTo>
                    <a:pt x="60" y="114"/>
                  </a:lnTo>
                  <a:lnTo>
                    <a:pt x="64" y="122"/>
                  </a:lnTo>
                  <a:lnTo>
                    <a:pt x="70" y="129"/>
                  </a:lnTo>
                  <a:lnTo>
                    <a:pt x="80" y="134"/>
                  </a:lnTo>
                  <a:lnTo>
                    <a:pt x="92" y="136"/>
                  </a:lnTo>
                  <a:lnTo>
                    <a:pt x="113" y="130"/>
                  </a:lnTo>
                  <a:lnTo>
                    <a:pt x="128" y="116"/>
                  </a:lnTo>
                  <a:lnTo>
                    <a:pt x="137" y="100"/>
                  </a:lnTo>
                  <a:lnTo>
                    <a:pt x="140" y="90"/>
                  </a:lnTo>
                  <a:lnTo>
                    <a:pt x="139" y="87"/>
                  </a:lnTo>
                  <a:lnTo>
                    <a:pt x="137" y="87"/>
                  </a:lnTo>
                  <a:lnTo>
                    <a:pt x="134" y="88"/>
                  </a:lnTo>
                  <a:lnTo>
                    <a:pt x="133" y="90"/>
                  </a:lnTo>
                  <a:lnTo>
                    <a:pt x="129" y="101"/>
                  </a:lnTo>
                  <a:lnTo>
                    <a:pt x="123" y="110"/>
                  </a:lnTo>
                  <a:lnTo>
                    <a:pt x="118" y="117"/>
                  </a:lnTo>
                  <a:lnTo>
                    <a:pt x="113" y="122"/>
                  </a:lnTo>
                  <a:lnTo>
                    <a:pt x="107" y="126"/>
                  </a:lnTo>
                  <a:lnTo>
                    <a:pt x="102" y="128"/>
                  </a:lnTo>
                  <a:lnTo>
                    <a:pt x="97" y="129"/>
                  </a:lnTo>
                  <a:lnTo>
                    <a:pt x="93" y="130"/>
                  </a:lnTo>
                  <a:lnTo>
                    <a:pt x="85" y="128"/>
                  </a:lnTo>
                  <a:lnTo>
                    <a:pt x="80" y="124"/>
                  </a:lnTo>
                  <a:lnTo>
                    <a:pt x="77" y="117"/>
                  </a:lnTo>
                  <a:lnTo>
                    <a:pt x="76" y="110"/>
                  </a:lnTo>
                  <a:lnTo>
                    <a:pt x="76" y="105"/>
                  </a:lnTo>
                  <a:lnTo>
                    <a:pt x="77" y="99"/>
                  </a:lnTo>
                  <a:lnTo>
                    <a:pt x="79" y="92"/>
                  </a:lnTo>
                  <a:lnTo>
                    <a:pt x="81" y="83"/>
                  </a:lnTo>
                  <a:lnTo>
                    <a:pt x="92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9" name="Freeform 74"/>
            <p:cNvSpPr>
              <a:spLocks noChangeAspect="1"/>
            </p:cNvSpPr>
            <p:nvPr/>
          </p:nvSpPr>
          <p:spPr bwMode="auto">
            <a:xfrm>
              <a:off x="3882" y="185"/>
              <a:ext cx="70" cy="301"/>
            </a:xfrm>
            <a:custGeom>
              <a:avLst/>
              <a:gdLst>
                <a:gd name="T0" fmla="*/ 70 w 70"/>
                <a:gd name="T1" fmla="*/ 151 h 301"/>
                <a:gd name="T2" fmla="*/ 69 w 70"/>
                <a:gd name="T3" fmla="*/ 131 h 301"/>
                <a:gd name="T4" fmla="*/ 66 w 70"/>
                <a:gd name="T5" fmla="*/ 108 h 301"/>
                <a:gd name="T6" fmla="*/ 60 w 70"/>
                <a:gd name="T7" fmla="*/ 82 h 301"/>
                <a:gd name="T8" fmla="*/ 50 w 70"/>
                <a:gd name="T9" fmla="*/ 57 h 301"/>
                <a:gd name="T10" fmla="*/ 36 w 70"/>
                <a:gd name="T11" fmla="*/ 32 h 301"/>
                <a:gd name="T12" fmla="*/ 21 w 70"/>
                <a:gd name="T13" fmla="*/ 14 h 301"/>
                <a:gd name="T14" fmla="*/ 9 w 70"/>
                <a:gd name="T15" fmla="*/ 3 h 301"/>
                <a:gd name="T16" fmla="*/ 3 w 70"/>
                <a:gd name="T17" fmla="*/ 0 h 301"/>
                <a:gd name="T18" fmla="*/ 1 w 70"/>
                <a:gd name="T19" fmla="*/ 1 h 301"/>
                <a:gd name="T20" fmla="*/ 0 w 70"/>
                <a:gd name="T21" fmla="*/ 3 h 301"/>
                <a:gd name="T22" fmla="*/ 0 w 70"/>
                <a:gd name="T23" fmla="*/ 3 h 301"/>
                <a:gd name="T24" fmla="*/ 1 w 70"/>
                <a:gd name="T25" fmla="*/ 5 h 301"/>
                <a:gd name="T26" fmla="*/ 2 w 70"/>
                <a:gd name="T27" fmla="*/ 7 h 301"/>
                <a:gd name="T28" fmla="*/ 6 w 70"/>
                <a:gd name="T29" fmla="*/ 10 h 301"/>
                <a:gd name="T30" fmla="*/ 25 w 70"/>
                <a:gd name="T31" fmla="*/ 36 h 301"/>
                <a:gd name="T32" fmla="*/ 40 w 70"/>
                <a:gd name="T33" fmla="*/ 68 h 301"/>
                <a:gd name="T34" fmla="*/ 49 w 70"/>
                <a:gd name="T35" fmla="*/ 106 h 301"/>
                <a:gd name="T36" fmla="*/ 52 w 70"/>
                <a:gd name="T37" fmla="*/ 151 h 301"/>
                <a:gd name="T38" fmla="*/ 50 w 70"/>
                <a:gd name="T39" fmla="*/ 189 h 301"/>
                <a:gd name="T40" fmla="*/ 42 w 70"/>
                <a:gd name="T41" fmla="*/ 227 h 301"/>
                <a:gd name="T42" fmla="*/ 27 w 70"/>
                <a:gd name="T43" fmla="*/ 262 h 301"/>
                <a:gd name="T44" fmla="*/ 4 w 70"/>
                <a:gd name="T45" fmla="*/ 293 h 301"/>
                <a:gd name="T46" fmla="*/ 1 w 70"/>
                <a:gd name="T47" fmla="*/ 297 h 301"/>
                <a:gd name="T48" fmla="*/ 0 w 70"/>
                <a:gd name="T49" fmla="*/ 298 h 301"/>
                <a:gd name="T50" fmla="*/ 1 w 70"/>
                <a:gd name="T51" fmla="*/ 301 h 301"/>
                <a:gd name="T52" fmla="*/ 3 w 70"/>
                <a:gd name="T53" fmla="*/ 301 h 301"/>
                <a:gd name="T54" fmla="*/ 9 w 70"/>
                <a:gd name="T55" fmla="*/ 298 h 301"/>
                <a:gd name="T56" fmla="*/ 21 w 70"/>
                <a:gd name="T57" fmla="*/ 286 h 301"/>
                <a:gd name="T58" fmla="*/ 36 w 70"/>
                <a:gd name="T59" fmla="*/ 268 h 301"/>
                <a:gd name="T60" fmla="*/ 51 w 70"/>
                <a:gd name="T61" fmla="*/ 243 h 301"/>
                <a:gd name="T62" fmla="*/ 60 w 70"/>
                <a:gd name="T63" fmla="*/ 218 h 301"/>
                <a:gd name="T64" fmla="*/ 66 w 70"/>
                <a:gd name="T65" fmla="*/ 194 h 301"/>
                <a:gd name="T66" fmla="*/ 69 w 70"/>
                <a:gd name="T67" fmla="*/ 171 h 301"/>
                <a:gd name="T68" fmla="*/ 70 w 70"/>
                <a:gd name="T69" fmla="*/ 15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301">
                  <a:moveTo>
                    <a:pt x="70" y="151"/>
                  </a:moveTo>
                  <a:lnTo>
                    <a:pt x="69" y="131"/>
                  </a:lnTo>
                  <a:lnTo>
                    <a:pt x="66" y="108"/>
                  </a:lnTo>
                  <a:lnTo>
                    <a:pt x="60" y="82"/>
                  </a:lnTo>
                  <a:lnTo>
                    <a:pt x="50" y="57"/>
                  </a:lnTo>
                  <a:lnTo>
                    <a:pt x="36" y="32"/>
                  </a:lnTo>
                  <a:lnTo>
                    <a:pt x="21" y="14"/>
                  </a:lnTo>
                  <a:lnTo>
                    <a:pt x="9" y="3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5"/>
                  </a:lnTo>
                  <a:lnTo>
                    <a:pt x="2" y="7"/>
                  </a:lnTo>
                  <a:lnTo>
                    <a:pt x="6" y="10"/>
                  </a:lnTo>
                  <a:lnTo>
                    <a:pt x="25" y="36"/>
                  </a:lnTo>
                  <a:lnTo>
                    <a:pt x="40" y="68"/>
                  </a:lnTo>
                  <a:lnTo>
                    <a:pt x="49" y="106"/>
                  </a:lnTo>
                  <a:lnTo>
                    <a:pt x="52" y="151"/>
                  </a:lnTo>
                  <a:lnTo>
                    <a:pt x="50" y="189"/>
                  </a:lnTo>
                  <a:lnTo>
                    <a:pt x="42" y="227"/>
                  </a:lnTo>
                  <a:lnTo>
                    <a:pt x="27" y="262"/>
                  </a:lnTo>
                  <a:lnTo>
                    <a:pt x="4" y="293"/>
                  </a:lnTo>
                  <a:lnTo>
                    <a:pt x="1" y="297"/>
                  </a:lnTo>
                  <a:lnTo>
                    <a:pt x="0" y="298"/>
                  </a:lnTo>
                  <a:lnTo>
                    <a:pt x="1" y="301"/>
                  </a:lnTo>
                  <a:lnTo>
                    <a:pt x="3" y="301"/>
                  </a:lnTo>
                  <a:lnTo>
                    <a:pt x="9" y="298"/>
                  </a:lnTo>
                  <a:lnTo>
                    <a:pt x="21" y="286"/>
                  </a:lnTo>
                  <a:lnTo>
                    <a:pt x="36" y="268"/>
                  </a:lnTo>
                  <a:lnTo>
                    <a:pt x="51" y="243"/>
                  </a:lnTo>
                  <a:lnTo>
                    <a:pt x="60" y="218"/>
                  </a:lnTo>
                  <a:lnTo>
                    <a:pt x="66" y="194"/>
                  </a:lnTo>
                  <a:lnTo>
                    <a:pt x="69" y="171"/>
                  </a:lnTo>
                  <a:lnTo>
                    <a:pt x="70" y="1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0" name="Freeform 75"/>
            <p:cNvSpPr>
              <a:spLocks noChangeAspect="1"/>
            </p:cNvSpPr>
            <p:nvPr/>
          </p:nvSpPr>
          <p:spPr bwMode="auto">
            <a:xfrm>
              <a:off x="3999" y="185"/>
              <a:ext cx="70" cy="301"/>
            </a:xfrm>
            <a:custGeom>
              <a:avLst/>
              <a:gdLst>
                <a:gd name="T0" fmla="*/ 70 w 70"/>
                <a:gd name="T1" fmla="*/ 151 h 301"/>
                <a:gd name="T2" fmla="*/ 69 w 70"/>
                <a:gd name="T3" fmla="*/ 131 h 301"/>
                <a:gd name="T4" fmla="*/ 66 w 70"/>
                <a:gd name="T5" fmla="*/ 108 h 301"/>
                <a:gd name="T6" fmla="*/ 60 w 70"/>
                <a:gd name="T7" fmla="*/ 82 h 301"/>
                <a:gd name="T8" fmla="*/ 50 w 70"/>
                <a:gd name="T9" fmla="*/ 57 h 301"/>
                <a:gd name="T10" fmla="*/ 36 w 70"/>
                <a:gd name="T11" fmla="*/ 32 h 301"/>
                <a:gd name="T12" fmla="*/ 21 w 70"/>
                <a:gd name="T13" fmla="*/ 14 h 301"/>
                <a:gd name="T14" fmla="*/ 9 w 70"/>
                <a:gd name="T15" fmla="*/ 3 h 301"/>
                <a:gd name="T16" fmla="*/ 3 w 70"/>
                <a:gd name="T17" fmla="*/ 0 h 301"/>
                <a:gd name="T18" fmla="*/ 1 w 70"/>
                <a:gd name="T19" fmla="*/ 1 h 301"/>
                <a:gd name="T20" fmla="*/ 0 w 70"/>
                <a:gd name="T21" fmla="*/ 3 h 301"/>
                <a:gd name="T22" fmla="*/ 0 w 70"/>
                <a:gd name="T23" fmla="*/ 3 h 301"/>
                <a:gd name="T24" fmla="*/ 1 w 70"/>
                <a:gd name="T25" fmla="*/ 5 h 301"/>
                <a:gd name="T26" fmla="*/ 2 w 70"/>
                <a:gd name="T27" fmla="*/ 7 h 301"/>
                <a:gd name="T28" fmla="*/ 6 w 70"/>
                <a:gd name="T29" fmla="*/ 10 h 301"/>
                <a:gd name="T30" fmla="*/ 26 w 70"/>
                <a:gd name="T31" fmla="*/ 36 h 301"/>
                <a:gd name="T32" fmla="*/ 40 w 70"/>
                <a:gd name="T33" fmla="*/ 68 h 301"/>
                <a:gd name="T34" fmla="*/ 49 w 70"/>
                <a:gd name="T35" fmla="*/ 106 h 301"/>
                <a:gd name="T36" fmla="*/ 52 w 70"/>
                <a:gd name="T37" fmla="*/ 151 h 301"/>
                <a:gd name="T38" fmla="*/ 50 w 70"/>
                <a:gd name="T39" fmla="*/ 189 h 301"/>
                <a:gd name="T40" fmla="*/ 42 w 70"/>
                <a:gd name="T41" fmla="*/ 227 h 301"/>
                <a:gd name="T42" fmla="*/ 27 w 70"/>
                <a:gd name="T43" fmla="*/ 262 h 301"/>
                <a:gd name="T44" fmla="*/ 4 w 70"/>
                <a:gd name="T45" fmla="*/ 293 h 301"/>
                <a:gd name="T46" fmla="*/ 1 w 70"/>
                <a:gd name="T47" fmla="*/ 297 h 301"/>
                <a:gd name="T48" fmla="*/ 0 w 70"/>
                <a:gd name="T49" fmla="*/ 298 h 301"/>
                <a:gd name="T50" fmla="*/ 1 w 70"/>
                <a:gd name="T51" fmla="*/ 301 h 301"/>
                <a:gd name="T52" fmla="*/ 3 w 70"/>
                <a:gd name="T53" fmla="*/ 301 h 301"/>
                <a:gd name="T54" fmla="*/ 9 w 70"/>
                <a:gd name="T55" fmla="*/ 298 h 301"/>
                <a:gd name="T56" fmla="*/ 21 w 70"/>
                <a:gd name="T57" fmla="*/ 286 h 301"/>
                <a:gd name="T58" fmla="*/ 36 w 70"/>
                <a:gd name="T59" fmla="*/ 268 h 301"/>
                <a:gd name="T60" fmla="*/ 51 w 70"/>
                <a:gd name="T61" fmla="*/ 243 h 301"/>
                <a:gd name="T62" fmla="*/ 60 w 70"/>
                <a:gd name="T63" fmla="*/ 218 h 301"/>
                <a:gd name="T64" fmla="*/ 66 w 70"/>
                <a:gd name="T65" fmla="*/ 194 h 301"/>
                <a:gd name="T66" fmla="*/ 69 w 70"/>
                <a:gd name="T67" fmla="*/ 171 h 301"/>
                <a:gd name="T68" fmla="*/ 70 w 70"/>
                <a:gd name="T69" fmla="*/ 15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301">
                  <a:moveTo>
                    <a:pt x="70" y="151"/>
                  </a:moveTo>
                  <a:lnTo>
                    <a:pt x="69" y="131"/>
                  </a:lnTo>
                  <a:lnTo>
                    <a:pt x="66" y="108"/>
                  </a:lnTo>
                  <a:lnTo>
                    <a:pt x="60" y="82"/>
                  </a:lnTo>
                  <a:lnTo>
                    <a:pt x="50" y="57"/>
                  </a:lnTo>
                  <a:lnTo>
                    <a:pt x="36" y="32"/>
                  </a:lnTo>
                  <a:lnTo>
                    <a:pt x="21" y="14"/>
                  </a:lnTo>
                  <a:lnTo>
                    <a:pt x="9" y="3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5"/>
                  </a:lnTo>
                  <a:lnTo>
                    <a:pt x="2" y="7"/>
                  </a:lnTo>
                  <a:lnTo>
                    <a:pt x="6" y="10"/>
                  </a:lnTo>
                  <a:lnTo>
                    <a:pt x="26" y="36"/>
                  </a:lnTo>
                  <a:lnTo>
                    <a:pt x="40" y="68"/>
                  </a:lnTo>
                  <a:lnTo>
                    <a:pt x="49" y="106"/>
                  </a:lnTo>
                  <a:lnTo>
                    <a:pt x="52" y="151"/>
                  </a:lnTo>
                  <a:lnTo>
                    <a:pt x="50" y="189"/>
                  </a:lnTo>
                  <a:lnTo>
                    <a:pt x="42" y="227"/>
                  </a:lnTo>
                  <a:lnTo>
                    <a:pt x="27" y="262"/>
                  </a:lnTo>
                  <a:lnTo>
                    <a:pt x="4" y="293"/>
                  </a:lnTo>
                  <a:lnTo>
                    <a:pt x="1" y="297"/>
                  </a:lnTo>
                  <a:lnTo>
                    <a:pt x="0" y="298"/>
                  </a:lnTo>
                  <a:lnTo>
                    <a:pt x="1" y="301"/>
                  </a:lnTo>
                  <a:lnTo>
                    <a:pt x="3" y="301"/>
                  </a:lnTo>
                  <a:lnTo>
                    <a:pt x="9" y="298"/>
                  </a:lnTo>
                  <a:lnTo>
                    <a:pt x="21" y="286"/>
                  </a:lnTo>
                  <a:lnTo>
                    <a:pt x="36" y="268"/>
                  </a:lnTo>
                  <a:lnTo>
                    <a:pt x="51" y="243"/>
                  </a:lnTo>
                  <a:lnTo>
                    <a:pt x="60" y="218"/>
                  </a:lnTo>
                  <a:lnTo>
                    <a:pt x="66" y="194"/>
                  </a:lnTo>
                  <a:lnTo>
                    <a:pt x="69" y="171"/>
                  </a:lnTo>
                  <a:lnTo>
                    <a:pt x="70" y="1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1" name="Freeform 76"/>
            <p:cNvSpPr>
              <a:spLocks noChangeAspect="1" noEditPoints="1"/>
            </p:cNvSpPr>
            <p:nvPr/>
          </p:nvSpPr>
          <p:spPr bwMode="auto">
            <a:xfrm>
              <a:off x="4090" y="278"/>
              <a:ext cx="156" cy="192"/>
            </a:xfrm>
            <a:custGeom>
              <a:avLst/>
              <a:gdLst>
                <a:gd name="T0" fmla="*/ 21 w 156"/>
                <a:gd name="T1" fmla="*/ 176 h 192"/>
                <a:gd name="T2" fmla="*/ 14 w 156"/>
                <a:gd name="T3" fmla="*/ 182 h 192"/>
                <a:gd name="T4" fmla="*/ 4 w 156"/>
                <a:gd name="T5" fmla="*/ 182 h 192"/>
                <a:gd name="T6" fmla="*/ 0 w 156"/>
                <a:gd name="T7" fmla="*/ 185 h 192"/>
                <a:gd name="T8" fmla="*/ 1 w 156"/>
                <a:gd name="T9" fmla="*/ 191 h 192"/>
                <a:gd name="T10" fmla="*/ 29 w 156"/>
                <a:gd name="T11" fmla="*/ 191 h 192"/>
                <a:gd name="T12" fmla="*/ 60 w 156"/>
                <a:gd name="T13" fmla="*/ 191 h 192"/>
                <a:gd name="T14" fmla="*/ 63 w 156"/>
                <a:gd name="T15" fmla="*/ 189 h 192"/>
                <a:gd name="T16" fmla="*/ 62 w 156"/>
                <a:gd name="T17" fmla="*/ 183 h 192"/>
                <a:gd name="T18" fmla="*/ 48 w 156"/>
                <a:gd name="T19" fmla="*/ 182 h 192"/>
                <a:gd name="T20" fmla="*/ 42 w 156"/>
                <a:gd name="T21" fmla="*/ 179 h 192"/>
                <a:gd name="T22" fmla="*/ 44 w 156"/>
                <a:gd name="T23" fmla="*/ 167 h 192"/>
                <a:gd name="T24" fmla="*/ 53 w 156"/>
                <a:gd name="T25" fmla="*/ 129 h 192"/>
                <a:gd name="T26" fmla="*/ 60 w 156"/>
                <a:gd name="T27" fmla="*/ 124 h 192"/>
                <a:gd name="T28" fmla="*/ 74 w 156"/>
                <a:gd name="T29" fmla="*/ 135 h 192"/>
                <a:gd name="T30" fmla="*/ 97 w 156"/>
                <a:gd name="T31" fmla="*/ 134 h 192"/>
                <a:gd name="T32" fmla="*/ 122 w 156"/>
                <a:gd name="T33" fmla="*/ 120 h 192"/>
                <a:gd name="T34" fmla="*/ 143 w 156"/>
                <a:gd name="T35" fmla="*/ 95 h 192"/>
                <a:gd name="T36" fmla="*/ 155 w 156"/>
                <a:gd name="T37" fmla="*/ 64 h 192"/>
                <a:gd name="T38" fmla="*/ 153 w 156"/>
                <a:gd name="T39" fmla="*/ 29 h 192"/>
                <a:gd name="T40" fmla="*/ 132 w 156"/>
                <a:gd name="T41" fmla="*/ 3 h 192"/>
                <a:gd name="T42" fmla="*/ 105 w 156"/>
                <a:gd name="T43" fmla="*/ 2 h 192"/>
                <a:gd name="T44" fmla="*/ 85 w 156"/>
                <a:gd name="T45" fmla="*/ 14 h 192"/>
                <a:gd name="T46" fmla="*/ 73 w 156"/>
                <a:gd name="T47" fmla="*/ 12 h 192"/>
                <a:gd name="T48" fmla="*/ 58 w 156"/>
                <a:gd name="T49" fmla="*/ 1 h 192"/>
                <a:gd name="T50" fmla="*/ 41 w 156"/>
                <a:gd name="T51" fmla="*/ 2 h 192"/>
                <a:gd name="T52" fmla="*/ 30 w 156"/>
                <a:gd name="T53" fmla="*/ 12 h 192"/>
                <a:gd name="T54" fmla="*/ 24 w 156"/>
                <a:gd name="T55" fmla="*/ 26 h 192"/>
                <a:gd name="T56" fmla="*/ 19 w 156"/>
                <a:gd name="T57" fmla="*/ 43 h 192"/>
                <a:gd name="T58" fmla="*/ 20 w 156"/>
                <a:gd name="T59" fmla="*/ 49 h 192"/>
                <a:gd name="T60" fmla="*/ 24 w 156"/>
                <a:gd name="T61" fmla="*/ 49 h 192"/>
                <a:gd name="T62" fmla="*/ 26 w 156"/>
                <a:gd name="T63" fmla="*/ 46 h 192"/>
                <a:gd name="T64" fmla="*/ 31 w 156"/>
                <a:gd name="T65" fmla="*/ 28 h 192"/>
                <a:gd name="T66" fmla="*/ 42 w 156"/>
                <a:gd name="T67" fmla="*/ 9 h 192"/>
                <a:gd name="T68" fmla="*/ 53 w 156"/>
                <a:gd name="T69" fmla="*/ 7 h 192"/>
                <a:gd name="T70" fmla="*/ 58 w 156"/>
                <a:gd name="T71" fmla="*/ 13 h 192"/>
                <a:gd name="T72" fmla="*/ 58 w 156"/>
                <a:gd name="T73" fmla="*/ 29 h 192"/>
                <a:gd name="T74" fmla="*/ 23 w 156"/>
                <a:gd name="T75" fmla="*/ 170 h 192"/>
                <a:gd name="T76" fmla="*/ 78 w 156"/>
                <a:gd name="T77" fmla="*/ 33 h 192"/>
                <a:gd name="T78" fmla="*/ 87 w 156"/>
                <a:gd name="T79" fmla="*/ 22 h 192"/>
                <a:gd name="T80" fmla="*/ 99 w 156"/>
                <a:gd name="T81" fmla="*/ 12 h 192"/>
                <a:gd name="T82" fmla="*/ 111 w 156"/>
                <a:gd name="T83" fmla="*/ 7 h 192"/>
                <a:gd name="T84" fmla="*/ 124 w 156"/>
                <a:gd name="T85" fmla="*/ 8 h 192"/>
                <a:gd name="T86" fmla="*/ 133 w 156"/>
                <a:gd name="T87" fmla="*/ 23 h 192"/>
                <a:gd name="T88" fmla="*/ 133 w 156"/>
                <a:gd name="T89" fmla="*/ 51 h 192"/>
                <a:gd name="T90" fmla="*/ 124 w 156"/>
                <a:gd name="T91" fmla="*/ 86 h 192"/>
                <a:gd name="T92" fmla="*/ 111 w 156"/>
                <a:gd name="T93" fmla="*/ 113 h 192"/>
                <a:gd name="T94" fmla="*/ 93 w 156"/>
                <a:gd name="T95" fmla="*/ 128 h 192"/>
                <a:gd name="T96" fmla="*/ 77 w 156"/>
                <a:gd name="T97" fmla="*/ 129 h 192"/>
                <a:gd name="T98" fmla="*/ 67 w 156"/>
                <a:gd name="T99" fmla="*/ 122 h 192"/>
                <a:gd name="T100" fmla="*/ 62 w 156"/>
                <a:gd name="T101" fmla="*/ 112 h 192"/>
                <a:gd name="T102" fmla="*/ 60 w 156"/>
                <a:gd name="T103" fmla="*/ 105 h 192"/>
                <a:gd name="T104" fmla="*/ 60 w 156"/>
                <a:gd name="T105" fmla="*/ 102 h 192"/>
                <a:gd name="T106" fmla="*/ 76 w 156"/>
                <a:gd name="T107" fmla="*/ 3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6" h="192">
                  <a:moveTo>
                    <a:pt x="23" y="170"/>
                  </a:moveTo>
                  <a:lnTo>
                    <a:pt x="21" y="176"/>
                  </a:lnTo>
                  <a:lnTo>
                    <a:pt x="19" y="180"/>
                  </a:lnTo>
                  <a:lnTo>
                    <a:pt x="14" y="182"/>
                  </a:lnTo>
                  <a:lnTo>
                    <a:pt x="6" y="182"/>
                  </a:lnTo>
                  <a:lnTo>
                    <a:pt x="4" y="182"/>
                  </a:lnTo>
                  <a:lnTo>
                    <a:pt x="2" y="183"/>
                  </a:lnTo>
                  <a:lnTo>
                    <a:pt x="0" y="185"/>
                  </a:lnTo>
                  <a:lnTo>
                    <a:pt x="0" y="188"/>
                  </a:lnTo>
                  <a:lnTo>
                    <a:pt x="1" y="191"/>
                  </a:lnTo>
                  <a:lnTo>
                    <a:pt x="3" y="192"/>
                  </a:lnTo>
                  <a:lnTo>
                    <a:pt x="29" y="191"/>
                  </a:lnTo>
                  <a:lnTo>
                    <a:pt x="58" y="192"/>
                  </a:lnTo>
                  <a:lnTo>
                    <a:pt x="60" y="191"/>
                  </a:lnTo>
                  <a:lnTo>
                    <a:pt x="62" y="191"/>
                  </a:lnTo>
                  <a:lnTo>
                    <a:pt x="63" y="189"/>
                  </a:lnTo>
                  <a:lnTo>
                    <a:pt x="64" y="186"/>
                  </a:lnTo>
                  <a:lnTo>
                    <a:pt x="62" y="183"/>
                  </a:lnTo>
                  <a:lnTo>
                    <a:pt x="57" y="182"/>
                  </a:lnTo>
                  <a:lnTo>
                    <a:pt x="48" y="182"/>
                  </a:lnTo>
                  <a:lnTo>
                    <a:pt x="44" y="181"/>
                  </a:lnTo>
                  <a:lnTo>
                    <a:pt x="42" y="179"/>
                  </a:lnTo>
                  <a:lnTo>
                    <a:pt x="42" y="177"/>
                  </a:lnTo>
                  <a:lnTo>
                    <a:pt x="44" y="167"/>
                  </a:lnTo>
                  <a:lnTo>
                    <a:pt x="48" y="149"/>
                  </a:lnTo>
                  <a:lnTo>
                    <a:pt x="53" y="129"/>
                  </a:lnTo>
                  <a:lnTo>
                    <a:pt x="56" y="117"/>
                  </a:lnTo>
                  <a:lnTo>
                    <a:pt x="60" y="124"/>
                  </a:lnTo>
                  <a:lnTo>
                    <a:pt x="66" y="130"/>
                  </a:lnTo>
                  <a:lnTo>
                    <a:pt x="74" y="135"/>
                  </a:lnTo>
                  <a:lnTo>
                    <a:pt x="84" y="136"/>
                  </a:lnTo>
                  <a:lnTo>
                    <a:pt x="97" y="134"/>
                  </a:lnTo>
                  <a:lnTo>
                    <a:pt x="110" y="129"/>
                  </a:lnTo>
                  <a:lnTo>
                    <a:pt x="122" y="120"/>
                  </a:lnTo>
                  <a:lnTo>
                    <a:pt x="133" y="109"/>
                  </a:lnTo>
                  <a:lnTo>
                    <a:pt x="143" y="95"/>
                  </a:lnTo>
                  <a:lnTo>
                    <a:pt x="150" y="80"/>
                  </a:lnTo>
                  <a:lnTo>
                    <a:pt x="155" y="64"/>
                  </a:lnTo>
                  <a:lnTo>
                    <a:pt x="156" y="48"/>
                  </a:lnTo>
                  <a:lnTo>
                    <a:pt x="153" y="29"/>
                  </a:lnTo>
                  <a:lnTo>
                    <a:pt x="145" y="13"/>
                  </a:lnTo>
                  <a:lnTo>
                    <a:pt x="132" y="3"/>
                  </a:lnTo>
                  <a:lnTo>
                    <a:pt x="116" y="0"/>
                  </a:lnTo>
                  <a:lnTo>
                    <a:pt x="105" y="2"/>
                  </a:lnTo>
                  <a:lnTo>
                    <a:pt x="95" y="7"/>
                  </a:lnTo>
                  <a:lnTo>
                    <a:pt x="85" y="14"/>
                  </a:lnTo>
                  <a:lnTo>
                    <a:pt x="77" y="22"/>
                  </a:lnTo>
                  <a:lnTo>
                    <a:pt x="73" y="12"/>
                  </a:lnTo>
                  <a:lnTo>
                    <a:pt x="67" y="5"/>
                  </a:lnTo>
                  <a:lnTo>
                    <a:pt x="58" y="1"/>
                  </a:lnTo>
                  <a:lnTo>
                    <a:pt x="50" y="0"/>
                  </a:lnTo>
                  <a:lnTo>
                    <a:pt x="41" y="2"/>
                  </a:lnTo>
                  <a:lnTo>
                    <a:pt x="35" y="6"/>
                  </a:lnTo>
                  <a:lnTo>
                    <a:pt x="30" y="12"/>
                  </a:lnTo>
                  <a:lnTo>
                    <a:pt x="28" y="17"/>
                  </a:lnTo>
                  <a:lnTo>
                    <a:pt x="24" y="26"/>
                  </a:lnTo>
                  <a:lnTo>
                    <a:pt x="21" y="35"/>
                  </a:lnTo>
                  <a:lnTo>
                    <a:pt x="19" y="43"/>
                  </a:lnTo>
                  <a:lnTo>
                    <a:pt x="18" y="46"/>
                  </a:lnTo>
                  <a:lnTo>
                    <a:pt x="20" y="49"/>
                  </a:lnTo>
                  <a:lnTo>
                    <a:pt x="22" y="49"/>
                  </a:lnTo>
                  <a:lnTo>
                    <a:pt x="24" y="49"/>
                  </a:lnTo>
                  <a:lnTo>
                    <a:pt x="25" y="48"/>
                  </a:lnTo>
                  <a:lnTo>
                    <a:pt x="26" y="46"/>
                  </a:lnTo>
                  <a:lnTo>
                    <a:pt x="27" y="42"/>
                  </a:lnTo>
                  <a:lnTo>
                    <a:pt x="31" y="28"/>
                  </a:lnTo>
                  <a:lnTo>
                    <a:pt x="36" y="16"/>
                  </a:lnTo>
                  <a:lnTo>
                    <a:pt x="42" y="9"/>
                  </a:lnTo>
                  <a:lnTo>
                    <a:pt x="49" y="6"/>
                  </a:lnTo>
                  <a:lnTo>
                    <a:pt x="53" y="7"/>
                  </a:lnTo>
                  <a:lnTo>
                    <a:pt x="56" y="9"/>
                  </a:lnTo>
                  <a:lnTo>
                    <a:pt x="58" y="13"/>
                  </a:lnTo>
                  <a:lnTo>
                    <a:pt x="58" y="20"/>
                  </a:lnTo>
                  <a:lnTo>
                    <a:pt x="58" y="29"/>
                  </a:lnTo>
                  <a:lnTo>
                    <a:pt x="56" y="36"/>
                  </a:lnTo>
                  <a:lnTo>
                    <a:pt x="23" y="170"/>
                  </a:lnTo>
                  <a:close/>
                  <a:moveTo>
                    <a:pt x="76" y="39"/>
                  </a:moveTo>
                  <a:lnTo>
                    <a:pt x="78" y="33"/>
                  </a:lnTo>
                  <a:lnTo>
                    <a:pt x="82" y="27"/>
                  </a:lnTo>
                  <a:lnTo>
                    <a:pt x="87" y="22"/>
                  </a:lnTo>
                  <a:lnTo>
                    <a:pt x="91" y="18"/>
                  </a:lnTo>
                  <a:lnTo>
                    <a:pt x="99" y="12"/>
                  </a:lnTo>
                  <a:lnTo>
                    <a:pt x="105" y="9"/>
                  </a:lnTo>
                  <a:lnTo>
                    <a:pt x="111" y="7"/>
                  </a:lnTo>
                  <a:lnTo>
                    <a:pt x="116" y="6"/>
                  </a:lnTo>
                  <a:lnTo>
                    <a:pt x="124" y="8"/>
                  </a:lnTo>
                  <a:lnTo>
                    <a:pt x="130" y="14"/>
                  </a:lnTo>
                  <a:lnTo>
                    <a:pt x="133" y="23"/>
                  </a:lnTo>
                  <a:lnTo>
                    <a:pt x="135" y="35"/>
                  </a:lnTo>
                  <a:lnTo>
                    <a:pt x="133" y="51"/>
                  </a:lnTo>
                  <a:lnTo>
                    <a:pt x="129" y="69"/>
                  </a:lnTo>
                  <a:lnTo>
                    <a:pt x="124" y="86"/>
                  </a:lnTo>
                  <a:lnTo>
                    <a:pt x="119" y="99"/>
                  </a:lnTo>
                  <a:lnTo>
                    <a:pt x="111" y="113"/>
                  </a:lnTo>
                  <a:lnTo>
                    <a:pt x="102" y="122"/>
                  </a:lnTo>
                  <a:lnTo>
                    <a:pt x="93" y="128"/>
                  </a:lnTo>
                  <a:lnTo>
                    <a:pt x="84" y="130"/>
                  </a:lnTo>
                  <a:lnTo>
                    <a:pt x="77" y="129"/>
                  </a:lnTo>
                  <a:lnTo>
                    <a:pt x="72" y="126"/>
                  </a:lnTo>
                  <a:lnTo>
                    <a:pt x="67" y="122"/>
                  </a:lnTo>
                  <a:lnTo>
                    <a:pt x="64" y="117"/>
                  </a:lnTo>
                  <a:lnTo>
                    <a:pt x="62" y="112"/>
                  </a:lnTo>
                  <a:lnTo>
                    <a:pt x="61" y="108"/>
                  </a:lnTo>
                  <a:lnTo>
                    <a:pt x="60" y="105"/>
                  </a:lnTo>
                  <a:lnTo>
                    <a:pt x="60" y="103"/>
                  </a:lnTo>
                  <a:lnTo>
                    <a:pt x="60" y="102"/>
                  </a:lnTo>
                  <a:lnTo>
                    <a:pt x="61" y="98"/>
                  </a:lnTo>
                  <a:lnTo>
                    <a:pt x="76" y="3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2" name="Freeform 77"/>
            <p:cNvSpPr>
              <a:spLocks noChangeAspect="1"/>
            </p:cNvSpPr>
            <p:nvPr/>
          </p:nvSpPr>
          <p:spPr bwMode="auto">
            <a:xfrm>
              <a:off x="4280" y="185"/>
              <a:ext cx="70" cy="301"/>
            </a:xfrm>
            <a:custGeom>
              <a:avLst/>
              <a:gdLst>
                <a:gd name="T0" fmla="*/ 70 w 70"/>
                <a:gd name="T1" fmla="*/ 298 h 301"/>
                <a:gd name="T2" fmla="*/ 70 w 70"/>
                <a:gd name="T3" fmla="*/ 298 h 301"/>
                <a:gd name="T4" fmla="*/ 69 w 70"/>
                <a:gd name="T5" fmla="*/ 297 h 301"/>
                <a:gd name="T6" fmla="*/ 68 w 70"/>
                <a:gd name="T7" fmla="*/ 295 h 301"/>
                <a:gd name="T8" fmla="*/ 65 w 70"/>
                <a:gd name="T9" fmla="*/ 292 h 301"/>
                <a:gd name="T10" fmla="*/ 42 w 70"/>
                <a:gd name="T11" fmla="*/ 260 h 301"/>
                <a:gd name="T12" fmla="*/ 27 w 70"/>
                <a:gd name="T13" fmla="*/ 224 h 301"/>
                <a:gd name="T14" fmla="*/ 20 w 70"/>
                <a:gd name="T15" fmla="*/ 187 h 301"/>
                <a:gd name="T16" fmla="*/ 18 w 70"/>
                <a:gd name="T17" fmla="*/ 151 h 301"/>
                <a:gd name="T18" fmla="*/ 20 w 70"/>
                <a:gd name="T19" fmla="*/ 112 h 301"/>
                <a:gd name="T20" fmla="*/ 28 w 70"/>
                <a:gd name="T21" fmla="*/ 74 h 301"/>
                <a:gd name="T22" fmla="*/ 43 w 70"/>
                <a:gd name="T23" fmla="*/ 39 h 301"/>
                <a:gd name="T24" fmla="*/ 66 w 70"/>
                <a:gd name="T25" fmla="*/ 8 h 301"/>
                <a:gd name="T26" fmla="*/ 69 w 70"/>
                <a:gd name="T27" fmla="*/ 4 h 301"/>
                <a:gd name="T28" fmla="*/ 70 w 70"/>
                <a:gd name="T29" fmla="*/ 3 h 301"/>
                <a:gd name="T30" fmla="*/ 69 w 70"/>
                <a:gd name="T31" fmla="*/ 0 h 301"/>
                <a:gd name="T32" fmla="*/ 67 w 70"/>
                <a:gd name="T33" fmla="*/ 0 h 301"/>
                <a:gd name="T34" fmla="*/ 61 w 70"/>
                <a:gd name="T35" fmla="*/ 4 h 301"/>
                <a:gd name="T36" fmla="*/ 49 w 70"/>
                <a:gd name="T37" fmla="*/ 15 h 301"/>
                <a:gd name="T38" fmla="*/ 34 w 70"/>
                <a:gd name="T39" fmla="*/ 33 h 301"/>
                <a:gd name="T40" fmla="*/ 19 w 70"/>
                <a:gd name="T41" fmla="*/ 59 h 301"/>
                <a:gd name="T42" fmla="*/ 10 w 70"/>
                <a:gd name="T43" fmla="*/ 83 h 301"/>
                <a:gd name="T44" fmla="*/ 4 w 70"/>
                <a:gd name="T45" fmla="*/ 108 h 301"/>
                <a:gd name="T46" fmla="*/ 1 w 70"/>
                <a:gd name="T47" fmla="*/ 130 h 301"/>
                <a:gd name="T48" fmla="*/ 0 w 70"/>
                <a:gd name="T49" fmla="*/ 151 h 301"/>
                <a:gd name="T50" fmla="*/ 1 w 70"/>
                <a:gd name="T51" fmla="*/ 170 h 301"/>
                <a:gd name="T52" fmla="*/ 4 w 70"/>
                <a:gd name="T53" fmla="*/ 194 h 301"/>
                <a:gd name="T54" fmla="*/ 10 w 70"/>
                <a:gd name="T55" fmla="*/ 219 h 301"/>
                <a:gd name="T56" fmla="*/ 20 w 70"/>
                <a:gd name="T57" fmla="*/ 245 h 301"/>
                <a:gd name="T58" fmla="*/ 35 w 70"/>
                <a:gd name="T59" fmla="*/ 269 h 301"/>
                <a:gd name="T60" fmla="*/ 49 w 70"/>
                <a:gd name="T61" fmla="*/ 287 h 301"/>
                <a:gd name="T62" fmla="*/ 61 w 70"/>
                <a:gd name="T63" fmla="*/ 298 h 301"/>
                <a:gd name="T64" fmla="*/ 67 w 70"/>
                <a:gd name="T65" fmla="*/ 301 h 301"/>
                <a:gd name="T66" fmla="*/ 69 w 70"/>
                <a:gd name="T67" fmla="*/ 301 h 301"/>
                <a:gd name="T68" fmla="*/ 70 w 70"/>
                <a:gd name="T69" fmla="*/ 29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301">
                  <a:moveTo>
                    <a:pt x="70" y="298"/>
                  </a:moveTo>
                  <a:lnTo>
                    <a:pt x="70" y="298"/>
                  </a:lnTo>
                  <a:lnTo>
                    <a:pt x="69" y="297"/>
                  </a:lnTo>
                  <a:lnTo>
                    <a:pt x="68" y="295"/>
                  </a:lnTo>
                  <a:lnTo>
                    <a:pt x="65" y="292"/>
                  </a:lnTo>
                  <a:lnTo>
                    <a:pt x="42" y="260"/>
                  </a:lnTo>
                  <a:lnTo>
                    <a:pt x="27" y="224"/>
                  </a:lnTo>
                  <a:lnTo>
                    <a:pt x="20" y="187"/>
                  </a:lnTo>
                  <a:lnTo>
                    <a:pt x="18" y="151"/>
                  </a:lnTo>
                  <a:lnTo>
                    <a:pt x="20" y="112"/>
                  </a:lnTo>
                  <a:lnTo>
                    <a:pt x="28" y="74"/>
                  </a:lnTo>
                  <a:lnTo>
                    <a:pt x="43" y="39"/>
                  </a:lnTo>
                  <a:lnTo>
                    <a:pt x="66" y="8"/>
                  </a:lnTo>
                  <a:lnTo>
                    <a:pt x="69" y="4"/>
                  </a:lnTo>
                  <a:lnTo>
                    <a:pt x="70" y="3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1" y="4"/>
                  </a:lnTo>
                  <a:lnTo>
                    <a:pt x="49" y="15"/>
                  </a:lnTo>
                  <a:lnTo>
                    <a:pt x="34" y="33"/>
                  </a:lnTo>
                  <a:lnTo>
                    <a:pt x="19" y="59"/>
                  </a:lnTo>
                  <a:lnTo>
                    <a:pt x="10" y="83"/>
                  </a:lnTo>
                  <a:lnTo>
                    <a:pt x="4" y="108"/>
                  </a:lnTo>
                  <a:lnTo>
                    <a:pt x="1" y="130"/>
                  </a:lnTo>
                  <a:lnTo>
                    <a:pt x="0" y="151"/>
                  </a:lnTo>
                  <a:lnTo>
                    <a:pt x="1" y="170"/>
                  </a:lnTo>
                  <a:lnTo>
                    <a:pt x="4" y="194"/>
                  </a:lnTo>
                  <a:lnTo>
                    <a:pt x="10" y="219"/>
                  </a:lnTo>
                  <a:lnTo>
                    <a:pt x="20" y="245"/>
                  </a:lnTo>
                  <a:lnTo>
                    <a:pt x="35" y="269"/>
                  </a:lnTo>
                  <a:lnTo>
                    <a:pt x="49" y="287"/>
                  </a:lnTo>
                  <a:lnTo>
                    <a:pt x="61" y="298"/>
                  </a:lnTo>
                  <a:lnTo>
                    <a:pt x="67" y="301"/>
                  </a:lnTo>
                  <a:lnTo>
                    <a:pt x="69" y="301"/>
                  </a:lnTo>
                  <a:lnTo>
                    <a:pt x="70" y="2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3" name="Freeform 78"/>
            <p:cNvSpPr>
              <a:spLocks noChangeAspect="1"/>
            </p:cNvSpPr>
            <p:nvPr/>
          </p:nvSpPr>
          <p:spPr bwMode="auto">
            <a:xfrm>
              <a:off x="4384" y="198"/>
              <a:ext cx="150" cy="275"/>
            </a:xfrm>
            <a:custGeom>
              <a:avLst/>
              <a:gdLst>
                <a:gd name="T0" fmla="*/ 120 w 150"/>
                <a:gd name="T1" fmla="*/ 92 h 275"/>
                <a:gd name="T2" fmla="*/ 127 w 150"/>
                <a:gd name="T3" fmla="*/ 92 h 275"/>
                <a:gd name="T4" fmla="*/ 129 w 150"/>
                <a:gd name="T5" fmla="*/ 86 h 275"/>
                <a:gd name="T6" fmla="*/ 121 w 150"/>
                <a:gd name="T7" fmla="*/ 83 h 275"/>
                <a:gd name="T8" fmla="*/ 102 w 150"/>
                <a:gd name="T9" fmla="*/ 49 h 275"/>
                <a:gd name="T10" fmla="*/ 105 w 150"/>
                <a:gd name="T11" fmla="*/ 32 h 275"/>
                <a:gd name="T12" fmla="*/ 109 w 150"/>
                <a:gd name="T13" fmla="*/ 17 h 275"/>
                <a:gd name="T14" fmla="*/ 123 w 150"/>
                <a:gd name="T15" fmla="*/ 7 h 275"/>
                <a:gd name="T16" fmla="*/ 129 w 150"/>
                <a:gd name="T17" fmla="*/ 8 h 275"/>
                <a:gd name="T18" fmla="*/ 138 w 150"/>
                <a:gd name="T19" fmla="*/ 12 h 275"/>
                <a:gd name="T20" fmla="*/ 125 w 150"/>
                <a:gd name="T21" fmla="*/ 19 h 275"/>
                <a:gd name="T22" fmla="*/ 122 w 150"/>
                <a:gd name="T23" fmla="*/ 29 h 275"/>
                <a:gd name="T24" fmla="*/ 125 w 150"/>
                <a:gd name="T25" fmla="*/ 37 h 275"/>
                <a:gd name="T26" fmla="*/ 133 w 150"/>
                <a:gd name="T27" fmla="*/ 39 h 275"/>
                <a:gd name="T28" fmla="*/ 144 w 150"/>
                <a:gd name="T29" fmla="*/ 35 h 275"/>
                <a:gd name="T30" fmla="*/ 150 w 150"/>
                <a:gd name="T31" fmla="*/ 21 h 275"/>
                <a:gd name="T32" fmla="*/ 141 w 150"/>
                <a:gd name="T33" fmla="*/ 6 h 275"/>
                <a:gd name="T34" fmla="*/ 123 w 150"/>
                <a:gd name="T35" fmla="*/ 0 h 275"/>
                <a:gd name="T36" fmla="*/ 114 w 150"/>
                <a:gd name="T37" fmla="*/ 2 h 275"/>
                <a:gd name="T38" fmla="*/ 104 w 150"/>
                <a:gd name="T39" fmla="*/ 7 h 275"/>
                <a:gd name="T40" fmla="*/ 94 w 150"/>
                <a:gd name="T41" fmla="*/ 18 h 275"/>
                <a:gd name="T42" fmla="*/ 85 w 150"/>
                <a:gd name="T43" fmla="*/ 36 h 275"/>
                <a:gd name="T44" fmla="*/ 82 w 150"/>
                <a:gd name="T45" fmla="*/ 47 h 275"/>
                <a:gd name="T46" fmla="*/ 75 w 150"/>
                <a:gd name="T47" fmla="*/ 83 h 275"/>
                <a:gd name="T48" fmla="*/ 51 w 150"/>
                <a:gd name="T49" fmla="*/ 83 h 275"/>
                <a:gd name="T50" fmla="*/ 46 w 150"/>
                <a:gd name="T51" fmla="*/ 85 h 275"/>
                <a:gd name="T52" fmla="*/ 48 w 150"/>
                <a:gd name="T53" fmla="*/ 92 h 275"/>
                <a:gd name="T54" fmla="*/ 74 w 150"/>
                <a:gd name="T55" fmla="*/ 92 h 275"/>
                <a:gd name="T56" fmla="*/ 47 w 150"/>
                <a:gd name="T57" fmla="*/ 233 h 275"/>
                <a:gd name="T58" fmla="*/ 35 w 150"/>
                <a:gd name="T59" fmla="*/ 264 h 275"/>
                <a:gd name="T60" fmla="*/ 23 w 150"/>
                <a:gd name="T61" fmla="*/ 268 h 275"/>
                <a:gd name="T62" fmla="*/ 15 w 150"/>
                <a:gd name="T63" fmla="*/ 266 h 275"/>
                <a:gd name="T64" fmla="*/ 19 w 150"/>
                <a:gd name="T65" fmla="*/ 261 h 275"/>
                <a:gd name="T66" fmla="*/ 27 w 150"/>
                <a:gd name="T67" fmla="*/ 251 h 275"/>
                <a:gd name="T68" fmla="*/ 26 w 150"/>
                <a:gd name="T69" fmla="*/ 242 h 275"/>
                <a:gd name="T70" fmla="*/ 20 w 150"/>
                <a:gd name="T71" fmla="*/ 237 h 275"/>
                <a:gd name="T72" fmla="*/ 10 w 150"/>
                <a:gd name="T73" fmla="*/ 237 h 275"/>
                <a:gd name="T74" fmla="*/ 1 w 150"/>
                <a:gd name="T75" fmla="*/ 246 h 275"/>
                <a:gd name="T76" fmla="*/ 2 w 150"/>
                <a:gd name="T77" fmla="*/ 263 h 275"/>
                <a:gd name="T78" fmla="*/ 16 w 150"/>
                <a:gd name="T79" fmla="*/ 274 h 275"/>
                <a:gd name="T80" fmla="*/ 37 w 150"/>
                <a:gd name="T81" fmla="*/ 272 h 275"/>
                <a:gd name="T82" fmla="*/ 54 w 150"/>
                <a:gd name="T83" fmla="*/ 255 h 275"/>
                <a:gd name="T84" fmla="*/ 66 w 150"/>
                <a:gd name="T85" fmla="*/ 229 h 275"/>
                <a:gd name="T86" fmla="*/ 74 w 150"/>
                <a:gd name="T87" fmla="*/ 195 h 275"/>
                <a:gd name="T88" fmla="*/ 94 w 150"/>
                <a:gd name="T89" fmla="*/ 9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0" h="275">
                  <a:moveTo>
                    <a:pt x="94" y="92"/>
                  </a:moveTo>
                  <a:lnTo>
                    <a:pt x="120" y="92"/>
                  </a:lnTo>
                  <a:lnTo>
                    <a:pt x="124" y="92"/>
                  </a:lnTo>
                  <a:lnTo>
                    <a:pt x="127" y="92"/>
                  </a:lnTo>
                  <a:lnTo>
                    <a:pt x="128" y="90"/>
                  </a:lnTo>
                  <a:lnTo>
                    <a:pt x="129" y="86"/>
                  </a:lnTo>
                  <a:lnTo>
                    <a:pt x="127" y="83"/>
                  </a:lnTo>
                  <a:lnTo>
                    <a:pt x="121" y="83"/>
                  </a:lnTo>
                  <a:lnTo>
                    <a:pt x="96" y="83"/>
                  </a:lnTo>
                  <a:lnTo>
                    <a:pt x="102" y="49"/>
                  </a:lnTo>
                  <a:lnTo>
                    <a:pt x="104" y="42"/>
                  </a:lnTo>
                  <a:lnTo>
                    <a:pt x="105" y="32"/>
                  </a:lnTo>
                  <a:lnTo>
                    <a:pt x="108" y="23"/>
                  </a:lnTo>
                  <a:lnTo>
                    <a:pt x="109" y="17"/>
                  </a:lnTo>
                  <a:lnTo>
                    <a:pt x="115" y="10"/>
                  </a:lnTo>
                  <a:lnTo>
                    <a:pt x="123" y="7"/>
                  </a:lnTo>
                  <a:lnTo>
                    <a:pt x="125" y="7"/>
                  </a:lnTo>
                  <a:lnTo>
                    <a:pt x="129" y="8"/>
                  </a:lnTo>
                  <a:lnTo>
                    <a:pt x="134" y="9"/>
                  </a:lnTo>
                  <a:lnTo>
                    <a:pt x="138" y="12"/>
                  </a:lnTo>
                  <a:lnTo>
                    <a:pt x="130" y="15"/>
                  </a:lnTo>
                  <a:lnTo>
                    <a:pt x="125" y="19"/>
                  </a:lnTo>
                  <a:lnTo>
                    <a:pt x="123" y="24"/>
                  </a:lnTo>
                  <a:lnTo>
                    <a:pt x="122" y="29"/>
                  </a:lnTo>
                  <a:lnTo>
                    <a:pt x="123" y="33"/>
                  </a:lnTo>
                  <a:lnTo>
                    <a:pt x="125" y="37"/>
                  </a:lnTo>
                  <a:lnTo>
                    <a:pt x="129" y="39"/>
                  </a:lnTo>
                  <a:lnTo>
                    <a:pt x="133" y="39"/>
                  </a:lnTo>
                  <a:lnTo>
                    <a:pt x="139" y="38"/>
                  </a:lnTo>
                  <a:lnTo>
                    <a:pt x="144" y="35"/>
                  </a:lnTo>
                  <a:lnTo>
                    <a:pt x="148" y="29"/>
                  </a:lnTo>
                  <a:lnTo>
                    <a:pt x="150" y="21"/>
                  </a:lnTo>
                  <a:lnTo>
                    <a:pt x="147" y="12"/>
                  </a:lnTo>
                  <a:lnTo>
                    <a:pt x="141" y="6"/>
                  </a:lnTo>
                  <a:lnTo>
                    <a:pt x="133" y="2"/>
                  </a:lnTo>
                  <a:lnTo>
                    <a:pt x="123" y="0"/>
                  </a:lnTo>
                  <a:lnTo>
                    <a:pt x="119" y="1"/>
                  </a:lnTo>
                  <a:lnTo>
                    <a:pt x="114" y="2"/>
                  </a:lnTo>
                  <a:lnTo>
                    <a:pt x="109" y="4"/>
                  </a:lnTo>
                  <a:lnTo>
                    <a:pt x="104" y="7"/>
                  </a:lnTo>
                  <a:lnTo>
                    <a:pt x="99" y="11"/>
                  </a:lnTo>
                  <a:lnTo>
                    <a:pt x="94" y="18"/>
                  </a:lnTo>
                  <a:lnTo>
                    <a:pt x="89" y="26"/>
                  </a:lnTo>
                  <a:lnTo>
                    <a:pt x="85" y="36"/>
                  </a:lnTo>
                  <a:lnTo>
                    <a:pt x="84" y="40"/>
                  </a:lnTo>
                  <a:lnTo>
                    <a:pt x="82" y="47"/>
                  </a:lnTo>
                  <a:lnTo>
                    <a:pt x="80" y="60"/>
                  </a:lnTo>
                  <a:lnTo>
                    <a:pt x="75" y="83"/>
                  </a:lnTo>
                  <a:lnTo>
                    <a:pt x="55" y="83"/>
                  </a:lnTo>
                  <a:lnTo>
                    <a:pt x="51" y="83"/>
                  </a:lnTo>
                  <a:lnTo>
                    <a:pt x="48" y="84"/>
                  </a:lnTo>
                  <a:lnTo>
                    <a:pt x="46" y="85"/>
                  </a:lnTo>
                  <a:lnTo>
                    <a:pt x="46" y="89"/>
                  </a:lnTo>
                  <a:lnTo>
                    <a:pt x="48" y="92"/>
                  </a:lnTo>
                  <a:lnTo>
                    <a:pt x="54" y="92"/>
                  </a:lnTo>
                  <a:lnTo>
                    <a:pt x="74" y="92"/>
                  </a:lnTo>
                  <a:lnTo>
                    <a:pt x="51" y="212"/>
                  </a:lnTo>
                  <a:lnTo>
                    <a:pt x="47" y="233"/>
                  </a:lnTo>
                  <a:lnTo>
                    <a:pt x="42" y="251"/>
                  </a:lnTo>
                  <a:lnTo>
                    <a:pt x="35" y="264"/>
                  </a:lnTo>
                  <a:lnTo>
                    <a:pt x="25" y="268"/>
                  </a:lnTo>
                  <a:lnTo>
                    <a:pt x="23" y="268"/>
                  </a:lnTo>
                  <a:lnTo>
                    <a:pt x="20" y="268"/>
                  </a:lnTo>
                  <a:lnTo>
                    <a:pt x="15" y="266"/>
                  </a:lnTo>
                  <a:lnTo>
                    <a:pt x="11" y="263"/>
                  </a:lnTo>
                  <a:lnTo>
                    <a:pt x="19" y="261"/>
                  </a:lnTo>
                  <a:lnTo>
                    <a:pt x="24" y="256"/>
                  </a:lnTo>
                  <a:lnTo>
                    <a:pt x="27" y="251"/>
                  </a:lnTo>
                  <a:lnTo>
                    <a:pt x="27" y="247"/>
                  </a:lnTo>
                  <a:lnTo>
                    <a:pt x="26" y="242"/>
                  </a:lnTo>
                  <a:lnTo>
                    <a:pt x="24" y="239"/>
                  </a:lnTo>
                  <a:lnTo>
                    <a:pt x="20" y="237"/>
                  </a:lnTo>
                  <a:lnTo>
                    <a:pt x="16" y="236"/>
                  </a:lnTo>
                  <a:lnTo>
                    <a:pt x="10" y="237"/>
                  </a:lnTo>
                  <a:lnTo>
                    <a:pt x="5" y="241"/>
                  </a:lnTo>
                  <a:lnTo>
                    <a:pt x="1" y="246"/>
                  </a:lnTo>
                  <a:lnTo>
                    <a:pt x="0" y="254"/>
                  </a:lnTo>
                  <a:lnTo>
                    <a:pt x="2" y="263"/>
                  </a:lnTo>
                  <a:lnTo>
                    <a:pt x="8" y="270"/>
                  </a:lnTo>
                  <a:lnTo>
                    <a:pt x="16" y="274"/>
                  </a:lnTo>
                  <a:lnTo>
                    <a:pt x="25" y="275"/>
                  </a:lnTo>
                  <a:lnTo>
                    <a:pt x="37" y="272"/>
                  </a:lnTo>
                  <a:lnTo>
                    <a:pt x="46" y="265"/>
                  </a:lnTo>
                  <a:lnTo>
                    <a:pt x="54" y="255"/>
                  </a:lnTo>
                  <a:lnTo>
                    <a:pt x="59" y="246"/>
                  </a:lnTo>
                  <a:lnTo>
                    <a:pt x="66" y="229"/>
                  </a:lnTo>
                  <a:lnTo>
                    <a:pt x="71" y="211"/>
                  </a:lnTo>
                  <a:lnTo>
                    <a:pt x="74" y="195"/>
                  </a:lnTo>
                  <a:lnTo>
                    <a:pt x="76" y="188"/>
                  </a:lnTo>
                  <a:lnTo>
                    <a:pt x="94" y="9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4" name="Freeform 79"/>
            <p:cNvSpPr>
              <a:spLocks noChangeAspect="1"/>
            </p:cNvSpPr>
            <p:nvPr/>
          </p:nvSpPr>
          <p:spPr bwMode="auto">
            <a:xfrm>
              <a:off x="4577" y="185"/>
              <a:ext cx="70" cy="301"/>
            </a:xfrm>
            <a:custGeom>
              <a:avLst/>
              <a:gdLst>
                <a:gd name="T0" fmla="*/ 70 w 70"/>
                <a:gd name="T1" fmla="*/ 298 h 301"/>
                <a:gd name="T2" fmla="*/ 70 w 70"/>
                <a:gd name="T3" fmla="*/ 298 h 301"/>
                <a:gd name="T4" fmla="*/ 69 w 70"/>
                <a:gd name="T5" fmla="*/ 297 h 301"/>
                <a:gd name="T6" fmla="*/ 68 w 70"/>
                <a:gd name="T7" fmla="*/ 295 h 301"/>
                <a:gd name="T8" fmla="*/ 65 w 70"/>
                <a:gd name="T9" fmla="*/ 292 h 301"/>
                <a:gd name="T10" fmla="*/ 41 w 70"/>
                <a:gd name="T11" fmla="*/ 260 h 301"/>
                <a:gd name="T12" fmla="*/ 27 w 70"/>
                <a:gd name="T13" fmla="*/ 224 h 301"/>
                <a:gd name="T14" fmla="*/ 19 w 70"/>
                <a:gd name="T15" fmla="*/ 187 h 301"/>
                <a:gd name="T16" fmla="*/ 17 w 70"/>
                <a:gd name="T17" fmla="*/ 151 h 301"/>
                <a:gd name="T18" fmla="*/ 20 w 70"/>
                <a:gd name="T19" fmla="*/ 112 h 301"/>
                <a:gd name="T20" fmla="*/ 28 w 70"/>
                <a:gd name="T21" fmla="*/ 74 h 301"/>
                <a:gd name="T22" fmla="*/ 43 w 70"/>
                <a:gd name="T23" fmla="*/ 39 h 301"/>
                <a:gd name="T24" fmla="*/ 66 w 70"/>
                <a:gd name="T25" fmla="*/ 8 h 301"/>
                <a:gd name="T26" fmla="*/ 69 w 70"/>
                <a:gd name="T27" fmla="*/ 4 h 301"/>
                <a:gd name="T28" fmla="*/ 70 w 70"/>
                <a:gd name="T29" fmla="*/ 3 h 301"/>
                <a:gd name="T30" fmla="*/ 69 w 70"/>
                <a:gd name="T31" fmla="*/ 0 h 301"/>
                <a:gd name="T32" fmla="*/ 67 w 70"/>
                <a:gd name="T33" fmla="*/ 0 h 301"/>
                <a:gd name="T34" fmla="*/ 61 w 70"/>
                <a:gd name="T35" fmla="*/ 4 h 301"/>
                <a:gd name="T36" fmla="*/ 48 w 70"/>
                <a:gd name="T37" fmla="*/ 15 h 301"/>
                <a:gd name="T38" fmla="*/ 33 w 70"/>
                <a:gd name="T39" fmla="*/ 33 h 301"/>
                <a:gd name="T40" fmla="*/ 19 w 70"/>
                <a:gd name="T41" fmla="*/ 59 h 301"/>
                <a:gd name="T42" fmla="*/ 9 w 70"/>
                <a:gd name="T43" fmla="*/ 83 h 301"/>
                <a:gd name="T44" fmla="*/ 4 w 70"/>
                <a:gd name="T45" fmla="*/ 108 h 301"/>
                <a:gd name="T46" fmla="*/ 1 w 70"/>
                <a:gd name="T47" fmla="*/ 130 h 301"/>
                <a:gd name="T48" fmla="*/ 0 w 70"/>
                <a:gd name="T49" fmla="*/ 151 h 301"/>
                <a:gd name="T50" fmla="*/ 1 w 70"/>
                <a:gd name="T51" fmla="*/ 170 h 301"/>
                <a:gd name="T52" fmla="*/ 4 w 70"/>
                <a:gd name="T53" fmla="*/ 194 h 301"/>
                <a:gd name="T54" fmla="*/ 10 w 70"/>
                <a:gd name="T55" fmla="*/ 219 h 301"/>
                <a:gd name="T56" fmla="*/ 20 w 70"/>
                <a:gd name="T57" fmla="*/ 245 h 301"/>
                <a:gd name="T58" fmla="*/ 34 w 70"/>
                <a:gd name="T59" fmla="*/ 269 h 301"/>
                <a:gd name="T60" fmla="*/ 49 w 70"/>
                <a:gd name="T61" fmla="*/ 287 h 301"/>
                <a:gd name="T62" fmla="*/ 61 w 70"/>
                <a:gd name="T63" fmla="*/ 298 h 301"/>
                <a:gd name="T64" fmla="*/ 67 w 70"/>
                <a:gd name="T65" fmla="*/ 301 h 301"/>
                <a:gd name="T66" fmla="*/ 69 w 70"/>
                <a:gd name="T67" fmla="*/ 301 h 301"/>
                <a:gd name="T68" fmla="*/ 70 w 70"/>
                <a:gd name="T69" fmla="*/ 29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301">
                  <a:moveTo>
                    <a:pt x="70" y="298"/>
                  </a:moveTo>
                  <a:lnTo>
                    <a:pt x="70" y="298"/>
                  </a:lnTo>
                  <a:lnTo>
                    <a:pt x="69" y="297"/>
                  </a:lnTo>
                  <a:lnTo>
                    <a:pt x="68" y="295"/>
                  </a:lnTo>
                  <a:lnTo>
                    <a:pt x="65" y="292"/>
                  </a:lnTo>
                  <a:lnTo>
                    <a:pt x="41" y="260"/>
                  </a:lnTo>
                  <a:lnTo>
                    <a:pt x="27" y="224"/>
                  </a:lnTo>
                  <a:lnTo>
                    <a:pt x="19" y="187"/>
                  </a:lnTo>
                  <a:lnTo>
                    <a:pt x="17" y="151"/>
                  </a:lnTo>
                  <a:lnTo>
                    <a:pt x="20" y="112"/>
                  </a:lnTo>
                  <a:lnTo>
                    <a:pt x="28" y="74"/>
                  </a:lnTo>
                  <a:lnTo>
                    <a:pt x="43" y="39"/>
                  </a:lnTo>
                  <a:lnTo>
                    <a:pt x="66" y="8"/>
                  </a:lnTo>
                  <a:lnTo>
                    <a:pt x="69" y="4"/>
                  </a:lnTo>
                  <a:lnTo>
                    <a:pt x="70" y="3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1" y="4"/>
                  </a:lnTo>
                  <a:lnTo>
                    <a:pt x="48" y="15"/>
                  </a:lnTo>
                  <a:lnTo>
                    <a:pt x="33" y="33"/>
                  </a:lnTo>
                  <a:lnTo>
                    <a:pt x="19" y="59"/>
                  </a:lnTo>
                  <a:lnTo>
                    <a:pt x="9" y="83"/>
                  </a:lnTo>
                  <a:lnTo>
                    <a:pt x="4" y="108"/>
                  </a:lnTo>
                  <a:lnTo>
                    <a:pt x="1" y="130"/>
                  </a:lnTo>
                  <a:lnTo>
                    <a:pt x="0" y="151"/>
                  </a:lnTo>
                  <a:lnTo>
                    <a:pt x="1" y="170"/>
                  </a:lnTo>
                  <a:lnTo>
                    <a:pt x="4" y="194"/>
                  </a:lnTo>
                  <a:lnTo>
                    <a:pt x="10" y="219"/>
                  </a:lnTo>
                  <a:lnTo>
                    <a:pt x="20" y="245"/>
                  </a:lnTo>
                  <a:lnTo>
                    <a:pt x="34" y="269"/>
                  </a:lnTo>
                  <a:lnTo>
                    <a:pt x="49" y="287"/>
                  </a:lnTo>
                  <a:lnTo>
                    <a:pt x="61" y="298"/>
                  </a:lnTo>
                  <a:lnTo>
                    <a:pt x="67" y="301"/>
                  </a:lnTo>
                  <a:lnTo>
                    <a:pt x="69" y="301"/>
                  </a:lnTo>
                  <a:lnTo>
                    <a:pt x="70" y="2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5" name="Freeform 80"/>
            <p:cNvSpPr>
              <a:spLocks noChangeAspect="1"/>
            </p:cNvSpPr>
            <p:nvPr/>
          </p:nvSpPr>
          <p:spPr bwMode="auto">
            <a:xfrm>
              <a:off x="4673" y="278"/>
              <a:ext cx="150" cy="136"/>
            </a:xfrm>
            <a:custGeom>
              <a:avLst/>
              <a:gdLst>
                <a:gd name="T0" fmla="*/ 93 w 150"/>
                <a:gd name="T1" fmla="*/ 38 h 136"/>
                <a:gd name="T2" fmla="*/ 96 w 150"/>
                <a:gd name="T3" fmla="*/ 27 h 136"/>
                <a:gd name="T4" fmla="*/ 103 w 150"/>
                <a:gd name="T5" fmla="*/ 16 h 136"/>
                <a:gd name="T6" fmla="*/ 114 w 150"/>
                <a:gd name="T7" fmla="*/ 8 h 136"/>
                <a:gd name="T8" fmla="*/ 124 w 150"/>
                <a:gd name="T9" fmla="*/ 6 h 136"/>
                <a:gd name="T10" fmla="*/ 132 w 150"/>
                <a:gd name="T11" fmla="*/ 8 h 136"/>
                <a:gd name="T12" fmla="*/ 131 w 150"/>
                <a:gd name="T13" fmla="*/ 13 h 136"/>
                <a:gd name="T14" fmla="*/ 123 w 150"/>
                <a:gd name="T15" fmla="*/ 21 h 136"/>
                <a:gd name="T16" fmla="*/ 123 w 150"/>
                <a:gd name="T17" fmla="*/ 30 h 136"/>
                <a:gd name="T18" fmla="*/ 128 w 150"/>
                <a:gd name="T19" fmla="*/ 36 h 136"/>
                <a:gd name="T20" fmla="*/ 139 w 150"/>
                <a:gd name="T21" fmla="*/ 36 h 136"/>
                <a:gd name="T22" fmla="*/ 148 w 150"/>
                <a:gd name="T23" fmla="*/ 28 h 136"/>
                <a:gd name="T24" fmla="*/ 147 w 150"/>
                <a:gd name="T25" fmla="*/ 10 h 136"/>
                <a:gd name="T26" fmla="*/ 130 w 150"/>
                <a:gd name="T27" fmla="*/ 1 h 136"/>
                <a:gd name="T28" fmla="*/ 110 w 150"/>
                <a:gd name="T29" fmla="*/ 2 h 136"/>
                <a:gd name="T30" fmla="*/ 94 w 150"/>
                <a:gd name="T31" fmla="*/ 16 h 136"/>
                <a:gd name="T32" fmla="*/ 83 w 150"/>
                <a:gd name="T33" fmla="*/ 11 h 136"/>
                <a:gd name="T34" fmla="*/ 65 w 150"/>
                <a:gd name="T35" fmla="*/ 1 h 136"/>
                <a:gd name="T36" fmla="*/ 37 w 150"/>
                <a:gd name="T37" fmla="*/ 6 h 136"/>
                <a:gd name="T38" fmla="*/ 12 w 150"/>
                <a:gd name="T39" fmla="*/ 36 h 136"/>
                <a:gd name="T40" fmla="*/ 11 w 150"/>
                <a:gd name="T41" fmla="*/ 49 h 136"/>
                <a:gd name="T42" fmla="*/ 16 w 150"/>
                <a:gd name="T43" fmla="*/ 49 h 136"/>
                <a:gd name="T44" fmla="*/ 21 w 150"/>
                <a:gd name="T45" fmla="*/ 35 h 136"/>
                <a:gd name="T46" fmla="*/ 31 w 150"/>
                <a:gd name="T47" fmla="*/ 19 h 136"/>
                <a:gd name="T48" fmla="*/ 43 w 150"/>
                <a:gd name="T49" fmla="*/ 10 h 136"/>
                <a:gd name="T50" fmla="*/ 53 w 150"/>
                <a:gd name="T51" fmla="*/ 7 h 136"/>
                <a:gd name="T52" fmla="*/ 62 w 150"/>
                <a:gd name="T53" fmla="*/ 7 h 136"/>
                <a:gd name="T54" fmla="*/ 72 w 150"/>
                <a:gd name="T55" fmla="*/ 16 h 136"/>
                <a:gd name="T56" fmla="*/ 72 w 150"/>
                <a:gd name="T57" fmla="*/ 36 h 136"/>
                <a:gd name="T58" fmla="*/ 64 w 150"/>
                <a:gd name="T59" fmla="*/ 71 h 136"/>
                <a:gd name="T60" fmla="*/ 53 w 150"/>
                <a:gd name="T61" fmla="*/ 111 h 136"/>
                <a:gd name="T62" fmla="*/ 38 w 150"/>
                <a:gd name="T63" fmla="*/ 128 h 136"/>
                <a:gd name="T64" fmla="*/ 26 w 150"/>
                <a:gd name="T65" fmla="*/ 130 h 136"/>
                <a:gd name="T66" fmla="*/ 18 w 150"/>
                <a:gd name="T67" fmla="*/ 128 h 136"/>
                <a:gd name="T68" fmla="*/ 19 w 150"/>
                <a:gd name="T69" fmla="*/ 124 h 136"/>
                <a:gd name="T70" fmla="*/ 27 w 150"/>
                <a:gd name="T71" fmla="*/ 115 h 136"/>
                <a:gd name="T72" fmla="*/ 27 w 150"/>
                <a:gd name="T73" fmla="*/ 104 h 136"/>
                <a:gd name="T74" fmla="*/ 20 w 150"/>
                <a:gd name="T75" fmla="*/ 100 h 136"/>
                <a:gd name="T76" fmla="*/ 10 w 150"/>
                <a:gd name="T77" fmla="*/ 100 h 136"/>
                <a:gd name="T78" fmla="*/ 1 w 150"/>
                <a:gd name="T79" fmla="*/ 110 h 136"/>
                <a:gd name="T80" fmla="*/ 2 w 150"/>
                <a:gd name="T81" fmla="*/ 126 h 136"/>
                <a:gd name="T82" fmla="*/ 18 w 150"/>
                <a:gd name="T83" fmla="*/ 135 h 136"/>
                <a:gd name="T84" fmla="*/ 35 w 150"/>
                <a:gd name="T85" fmla="*/ 135 h 136"/>
                <a:gd name="T86" fmla="*/ 47 w 150"/>
                <a:gd name="T87" fmla="*/ 130 h 136"/>
                <a:gd name="T88" fmla="*/ 55 w 150"/>
                <a:gd name="T89" fmla="*/ 121 h 136"/>
                <a:gd name="T90" fmla="*/ 59 w 150"/>
                <a:gd name="T91" fmla="*/ 115 h 136"/>
                <a:gd name="T92" fmla="*/ 64 w 150"/>
                <a:gd name="T93" fmla="*/ 122 h 136"/>
                <a:gd name="T94" fmla="*/ 80 w 150"/>
                <a:gd name="T95" fmla="*/ 134 h 136"/>
                <a:gd name="T96" fmla="*/ 113 w 150"/>
                <a:gd name="T97" fmla="*/ 130 h 136"/>
                <a:gd name="T98" fmla="*/ 137 w 150"/>
                <a:gd name="T99" fmla="*/ 100 h 136"/>
                <a:gd name="T100" fmla="*/ 139 w 150"/>
                <a:gd name="T101" fmla="*/ 87 h 136"/>
                <a:gd name="T102" fmla="*/ 134 w 150"/>
                <a:gd name="T103" fmla="*/ 88 h 136"/>
                <a:gd name="T104" fmla="*/ 129 w 150"/>
                <a:gd name="T105" fmla="*/ 101 h 136"/>
                <a:gd name="T106" fmla="*/ 118 w 150"/>
                <a:gd name="T107" fmla="*/ 117 h 136"/>
                <a:gd name="T108" fmla="*/ 107 w 150"/>
                <a:gd name="T109" fmla="*/ 126 h 136"/>
                <a:gd name="T110" fmla="*/ 97 w 150"/>
                <a:gd name="T111" fmla="*/ 129 h 136"/>
                <a:gd name="T112" fmla="*/ 85 w 150"/>
                <a:gd name="T113" fmla="*/ 128 h 136"/>
                <a:gd name="T114" fmla="*/ 77 w 150"/>
                <a:gd name="T115" fmla="*/ 117 h 136"/>
                <a:gd name="T116" fmla="*/ 77 w 150"/>
                <a:gd name="T117" fmla="*/ 105 h 136"/>
                <a:gd name="T118" fmla="*/ 79 w 150"/>
                <a:gd name="T119" fmla="*/ 92 h 136"/>
                <a:gd name="T120" fmla="*/ 92 w 150"/>
                <a:gd name="T121" fmla="*/ 4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36">
                  <a:moveTo>
                    <a:pt x="92" y="42"/>
                  </a:moveTo>
                  <a:lnTo>
                    <a:pt x="93" y="38"/>
                  </a:lnTo>
                  <a:lnTo>
                    <a:pt x="94" y="33"/>
                  </a:lnTo>
                  <a:lnTo>
                    <a:pt x="96" y="27"/>
                  </a:lnTo>
                  <a:lnTo>
                    <a:pt x="99" y="21"/>
                  </a:lnTo>
                  <a:lnTo>
                    <a:pt x="103" y="16"/>
                  </a:lnTo>
                  <a:lnTo>
                    <a:pt x="108" y="11"/>
                  </a:lnTo>
                  <a:lnTo>
                    <a:pt x="114" y="8"/>
                  </a:lnTo>
                  <a:lnTo>
                    <a:pt x="121" y="6"/>
                  </a:lnTo>
                  <a:lnTo>
                    <a:pt x="124" y="6"/>
                  </a:lnTo>
                  <a:lnTo>
                    <a:pt x="127" y="7"/>
                  </a:lnTo>
                  <a:lnTo>
                    <a:pt x="132" y="8"/>
                  </a:lnTo>
                  <a:lnTo>
                    <a:pt x="137" y="10"/>
                  </a:lnTo>
                  <a:lnTo>
                    <a:pt x="131" y="13"/>
                  </a:lnTo>
                  <a:lnTo>
                    <a:pt x="126" y="16"/>
                  </a:lnTo>
                  <a:lnTo>
                    <a:pt x="123" y="21"/>
                  </a:lnTo>
                  <a:lnTo>
                    <a:pt x="122" y="27"/>
                  </a:lnTo>
                  <a:lnTo>
                    <a:pt x="123" y="30"/>
                  </a:lnTo>
                  <a:lnTo>
                    <a:pt x="125" y="34"/>
                  </a:lnTo>
                  <a:lnTo>
                    <a:pt x="128" y="36"/>
                  </a:lnTo>
                  <a:lnTo>
                    <a:pt x="134" y="37"/>
                  </a:lnTo>
                  <a:lnTo>
                    <a:pt x="139" y="36"/>
                  </a:lnTo>
                  <a:lnTo>
                    <a:pt x="144" y="33"/>
                  </a:lnTo>
                  <a:lnTo>
                    <a:pt x="148" y="28"/>
                  </a:lnTo>
                  <a:lnTo>
                    <a:pt x="150" y="20"/>
                  </a:lnTo>
                  <a:lnTo>
                    <a:pt x="147" y="10"/>
                  </a:lnTo>
                  <a:lnTo>
                    <a:pt x="140" y="4"/>
                  </a:lnTo>
                  <a:lnTo>
                    <a:pt x="130" y="1"/>
                  </a:lnTo>
                  <a:lnTo>
                    <a:pt x="122" y="0"/>
                  </a:lnTo>
                  <a:lnTo>
                    <a:pt x="110" y="2"/>
                  </a:lnTo>
                  <a:lnTo>
                    <a:pt x="101" y="9"/>
                  </a:lnTo>
                  <a:lnTo>
                    <a:pt x="94" y="16"/>
                  </a:lnTo>
                  <a:lnTo>
                    <a:pt x="90" y="23"/>
                  </a:lnTo>
                  <a:lnTo>
                    <a:pt x="83" y="11"/>
                  </a:lnTo>
                  <a:lnTo>
                    <a:pt x="74" y="4"/>
                  </a:lnTo>
                  <a:lnTo>
                    <a:pt x="65" y="1"/>
                  </a:lnTo>
                  <a:lnTo>
                    <a:pt x="58" y="0"/>
                  </a:lnTo>
                  <a:lnTo>
                    <a:pt x="37" y="6"/>
                  </a:lnTo>
                  <a:lnTo>
                    <a:pt x="22" y="20"/>
                  </a:lnTo>
                  <a:lnTo>
                    <a:pt x="12" y="36"/>
                  </a:lnTo>
                  <a:lnTo>
                    <a:pt x="9" y="46"/>
                  </a:lnTo>
                  <a:lnTo>
                    <a:pt x="11" y="49"/>
                  </a:lnTo>
                  <a:lnTo>
                    <a:pt x="13" y="49"/>
                  </a:lnTo>
                  <a:lnTo>
                    <a:pt x="16" y="49"/>
                  </a:lnTo>
                  <a:lnTo>
                    <a:pt x="17" y="46"/>
                  </a:lnTo>
                  <a:lnTo>
                    <a:pt x="21" y="35"/>
                  </a:lnTo>
                  <a:lnTo>
                    <a:pt x="26" y="26"/>
                  </a:lnTo>
                  <a:lnTo>
                    <a:pt x="31" y="19"/>
                  </a:lnTo>
                  <a:lnTo>
                    <a:pt x="37" y="14"/>
                  </a:lnTo>
                  <a:lnTo>
                    <a:pt x="43" y="10"/>
                  </a:lnTo>
                  <a:lnTo>
                    <a:pt x="48" y="8"/>
                  </a:lnTo>
                  <a:lnTo>
                    <a:pt x="53" y="7"/>
                  </a:lnTo>
                  <a:lnTo>
                    <a:pt x="57" y="6"/>
                  </a:lnTo>
                  <a:lnTo>
                    <a:pt x="62" y="7"/>
                  </a:lnTo>
                  <a:lnTo>
                    <a:pt x="67" y="10"/>
                  </a:lnTo>
                  <a:lnTo>
                    <a:pt x="72" y="16"/>
                  </a:lnTo>
                  <a:lnTo>
                    <a:pt x="73" y="27"/>
                  </a:lnTo>
                  <a:lnTo>
                    <a:pt x="72" y="36"/>
                  </a:lnTo>
                  <a:lnTo>
                    <a:pt x="69" y="50"/>
                  </a:lnTo>
                  <a:lnTo>
                    <a:pt x="64" y="71"/>
                  </a:lnTo>
                  <a:lnTo>
                    <a:pt x="57" y="98"/>
                  </a:lnTo>
                  <a:lnTo>
                    <a:pt x="53" y="111"/>
                  </a:lnTo>
                  <a:lnTo>
                    <a:pt x="46" y="121"/>
                  </a:lnTo>
                  <a:lnTo>
                    <a:pt x="38" y="128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3" y="129"/>
                  </a:lnTo>
                  <a:lnTo>
                    <a:pt x="18" y="128"/>
                  </a:lnTo>
                  <a:lnTo>
                    <a:pt x="14" y="126"/>
                  </a:lnTo>
                  <a:lnTo>
                    <a:pt x="19" y="124"/>
                  </a:lnTo>
                  <a:lnTo>
                    <a:pt x="23" y="120"/>
                  </a:lnTo>
                  <a:lnTo>
                    <a:pt x="27" y="115"/>
                  </a:lnTo>
                  <a:lnTo>
                    <a:pt x="28" y="109"/>
                  </a:lnTo>
                  <a:lnTo>
                    <a:pt x="27" y="104"/>
                  </a:lnTo>
                  <a:lnTo>
                    <a:pt x="24" y="101"/>
                  </a:lnTo>
                  <a:lnTo>
                    <a:pt x="20" y="100"/>
                  </a:lnTo>
                  <a:lnTo>
                    <a:pt x="17" y="99"/>
                  </a:lnTo>
                  <a:lnTo>
                    <a:pt x="10" y="100"/>
                  </a:lnTo>
                  <a:lnTo>
                    <a:pt x="5" y="104"/>
                  </a:lnTo>
                  <a:lnTo>
                    <a:pt x="1" y="110"/>
                  </a:lnTo>
                  <a:lnTo>
                    <a:pt x="0" y="117"/>
                  </a:lnTo>
                  <a:lnTo>
                    <a:pt x="2" y="126"/>
                  </a:lnTo>
                  <a:lnTo>
                    <a:pt x="9" y="132"/>
                  </a:lnTo>
                  <a:lnTo>
                    <a:pt x="18" y="135"/>
                  </a:lnTo>
                  <a:lnTo>
                    <a:pt x="28" y="136"/>
                  </a:lnTo>
                  <a:lnTo>
                    <a:pt x="35" y="135"/>
                  </a:lnTo>
                  <a:lnTo>
                    <a:pt x="41" y="133"/>
                  </a:lnTo>
                  <a:lnTo>
                    <a:pt x="47" y="130"/>
                  </a:lnTo>
                  <a:lnTo>
                    <a:pt x="51" y="126"/>
                  </a:lnTo>
                  <a:lnTo>
                    <a:pt x="55" y="121"/>
                  </a:lnTo>
                  <a:lnTo>
                    <a:pt x="57" y="118"/>
                  </a:lnTo>
                  <a:lnTo>
                    <a:pt x="59" y="115"/>
                  </a:lnTo>
                  <a:lnTo>
                    <a:pt x="60" y="114"/>
                  </a:lnTo>
                  <a:lnTo>
                    <a:pt x="64" y="122"/>
                  </a:lnTo>
                  <a:lnTo>
                    <a:pt x="71" y="129"/>
                  </a:lnTo>
                  <a:lnTo>
                    <a:pt x="80" y="134"/>
                  </a:lnTo>
                  <a:lnTo>
                    <a:pt x="92" y="136"/>
                  </a:lnTo>
                  <a:lnTo>
                    <a:pt x="113" y="130"/>
                  </a:lnTo>
                  <a:lnTo>
                    <a:pt x="128" y="116"/>
                  </a:lnTo>
                  <a:lnTo>
                    <a:pt x="137" y="100"/>
                  </a:lnTo>
                  <a:lnTo>
                    <a:pt x="140" y="90"/>
                  </a:lnTo>
                  <a:lnTo>
                    <a:pt x="139" y="87"/>
                  </a:lnTo>
                  <a:lnTo>
                    <a:pt x="137" y="87"/>
                  </a:lnTo>
                  <a:lnTo>
                    <a:pt x="134" y="88"/>
                  </a:lnTo>
                  <a:lnTo>
                    <a:pt x="133" y="90"/>
                  </a:lnTo>
                  <a:lnTo>
                    <a:pt x="129" y="101"/>
                  </a:lnTo>
                  <a:lnTo>
                    <a:pt x="124" y="110"/>
                  </a:lnTo>
                  <a:lnTo>
                    <a:pt x="118" y="117"/>
                  </a:lnTo>
                  <a:lnTo>
                    <a:pt x="113" y="122"/>
                  </a:lnTo>
                  <a:lnTo>
                    <a:pt x="107" y="126"/>
                  </a:lnTo>
                  <a:lnTo>
                    <a:pt x="102" y="128"/>
                  </a:lnTo>
                  <a:lnTo>
                    <a:pt x="97" y="129"/>
                  </a:lnTo>
                  <a:lnTo>
                    <a:pt x="93" y="130"/>
                  </a:lnTo>
                  <a:lnTo>
                    <a:pt x="85" y="128"/>
                  </a:lnTo>
                  <a:lnTo>
                    <a:pt x="80" y="124"/>
                  </a:lnTo>
                  <a:lnTo>
                    <a:pt x="77" y="117"/>
                  </a:lnTo>
                  <a:lnTo>
                    <a:pt x="76" y="110"/>
                  </a:lnTo>
                  <a:lnTo>
                    <a:pt x="77" y="105"/>
                  </a:lnTo>
                  <a:lnTo>
                    <a:pt x="78" y="99"/>
                  </a:lnTo>
                  <a:lnTo>
                    <a:pt x="79" y="92"/>
                  </a:lnTo>
                  <a:lnTo>
                    <a:pt x="81" y="83"/>
                  </a:lnTo>
                  <a:lnTo>
                    <a:pt x="92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6" name="Freeform 81"/>
            <p:cNvSpPr>
              <a:spLocks noChangeAspect="1"/>
            </p:cNvSpPr>
            <p:nvPr/>
          </p:nvSpPr>
          <p:spPr bwMode="auto">
            <a:xfrm>
              <a:off x="4853" y="185"/>
              <a:ext cx="70" cy="301"/>
            </a:xfrm>
            <a:custGeom>
              <a:avLst/>
              <a:gdLst>
                <a:gd name="T0" fmla="*/ 70 w 70"/>
                <a:gd name="T1" fmla="*/ 151 h 301"/>
                <a:gd name="T2" fmla="*/ 69 w 70"/>
                <a:gd name="T3" fmla="*/ 131 h 301"/>
                <a:gd name="T4" fmla="*/ 66 w 70"/>
                <a:gd name="T5" fmla="*/ 108 h 301"/>
                <a:gd name="T6" fmla="*/ 60 w 70"/>
                <a:gd name="T7" fmla="*/ 82 h 301"/>
                <a:gd name="T8" fmla="*/ 50 w 70"/>
                <a:gd name="T9" fmla="*/ 57 h 301"/>
                <a:gd name="T10" fmla="*/ 36 w 70"/>
                <a:gd name="T11" fmla="*/ 32 h 301"/>
                <a:gd name="T12" fmla="*/ 21 w 70"/>
                <a:gd name="T13" fmla="*/ 14 h 301"/>
                <a:gd name="T14" fmla="*/ 9 w 70"/>
                <a:gd name="T15" fmla="*/ 3 h 301"/>
                <a:gd name="T16" fmla="*/ 3 w 70"/>
                <a:gd name="T17" fmla="*/ 0 h 301"/>
                <a:gd name="T18" fmla="*/ 1 w 70"/>
                <a:gd name="T19" fmla="*/ 1 h 301"/>
                <a:gd name="T20" fmla="*/ 0 w 70"/>
                <a:gd name="T21" fmla="*/ 3 h 301"/>
                <a:gd name="T22" fmla="*/ 0 w 70"/>
                <a:gd name="T23" fmla="*/ 3 h 301"/>
                <a:gd name="T24" fmla="*/ 1 w 70"/>
                <a:gd name="T25" fmla="*/ 5 h 301"/>
                <a:gd name="T26" fmla="*/ 3 w 70"/>
                <a:gd name="T27" fmla="*/ 7 h 301"/>
                <a:gd name="T28" fmla="*/ 6 w 70"/>
                <a:gd name="T29" fmla="*/ 10 h 301"/>
                <a:gd name="T30" fmla="*/ 26 w 70"/>
                <a:gd name="T31" fmla="*/ 36 h 301"/>
                <a:gd name="T32" fmla="*/ 40 w 70"/>
                <a:gd name="T33" fmla="*/ 68 h 301"/>
                <a:gd name="T34" fmla="*/ 49 w 70"/>
                <a:gd name="T35" fmla="*/ 106 h 301"/>
                <a:gd name="T36" fmla="*/ 53 w 70"/>
                <a:gd name="T37" fmla="*/ 151 h 301"/>
                <a:gd name="T38" fmla="*/ 50 w 70"/>
                <a:gd name="T39" fmla="*/ 189 h 301"/>
                <a:gd name="T40" fmla="*/ 42 w 70"/>
                <a:gd name="T41" fmla="*/ 227 h 301"/>
                <a:gd name="T42" fmla="*/ 27 w 70"/>
                <a:gd name="T43" fmla="*/ 262 h 301"/>
                <a:gd name="T44" fmla="*/ 4 w 70"/>
                <a:gd name="T45" fmla="*/ 293 h 301"/>
                <a:gd name="T46" fmla="*/ 1 w 70"/>
                <a:gd name="T47" fmla="*/ 297 h 301"/>
                <a:gd name="T48" fmla="*/ 0 w 70"/>
                <a:gd name="T49" fmla="*/ 298 h 301"/>
                <a:gd name="T50" fmla="*/ 1 w 70"/>
                <a:gd name="T51" fmla="*/ 301 h 301"/>
                <a:gd name="T52" fmla="*/ 3 w 70"/>
                <a:gd name="T53" fmla="*/ 301 h 301"/>
                <a:gd name="T54" fmla="*/ 10 w 70"/>
                <a:gd name="T55" fmla="*/ 298 h 301"/>
                <a:gd name="T56" fmla="*/ 22 w 70"/>
                <a:gd name="T57" fmla="*/ 286 h 301"/>
                <a:gd name="T58" fmla="*/ 37 w 70"/>
                <a:gd name="T59" fmla="*/ 268 h 301"/>
                <a:gd name="T60" fmla="*/ 51 w 70"/>
                <a:gd name="T61" fmla="*/ 243 h 301"/>
                <a:gd name="T62" fmla="*/ 60 w 70"/>
                <a:gd name="T63" fmla="*/ 218 h 301"/>
                <a:gd name="T64" fmla="*/ 66 w 70"/>
                <a:gd name="T65" fmla="*/ 194 h 301"/>
                <a:gd name="T66" fmla="*/ 69 w 70"/>
                <a:gd name="T67" fmla="*/ 171 h 301"/>
                <a:gd name="T68" fmla="*/ 70 w 70"/>
                <a:gd name="T69" fmla="*/ 15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301">
                  <a:moveTo>
                    <a:pt x="70" y="151"/>
                  </a:moveTo>
                  <a:lnTo>
                    <a:pt x="69" y="131"/>
                  </a:lnTo>
                  <a:lnTo>
                    <a:pt x="66" y="108"/>
                  </a:lnTo>
                  <a:lnTo>
                    <a:pt x="60" y="82"/>
                  </a:lnTo>
                  <a:lnTo>
                    <a:pt x="50" y="57"/>
                  </a:lnTo>
                  <a:lnTo>
                    <a:pt x="36" y="32"/>
                  </a:lnTo>
                  <a:lnTo>
                    <a:pt x="21" y="14"/>
                  </a:lnTo>
                  <a:lnTo>
                    <a:pt x="9" y="3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1" y="5"/>
                  </a:lnTo>
                  <a:lnTo>
                    <a:pt x="3" y="7"/>
                  </a:lnTo>
                  <a:lnTo>
                    <a:pt x="6" y="10"/>
                  </a:lnTo>
                  <a:lnTo>
                    <a:pt x="26" y="36"/>
                  </a:lnTo>
                  <a:lnTo>
                    <a:pt x="40" y="68"/>
                  </a:lnTo>
                  <a:lnTo>
                    <a:pt x="49" y="106"/>
                  </a:lnTo>
                  <a:lnTo>
                    <a:pt x="53" y="151"/>
                  </a:lnTo>
                  <a:lnTo>
                    <a:pt x="50" y="189"/>
                  </a:lnTo>
                  <a:lnTo>
                    <a:pt x="42" y="227"/>
                  </a:lnTo>
                  <a:lnTo>
                    <a:pt x="27" y="262"/>
                  </a:lnTo>
                  <a:lnTo>
                    <a:pt x="4" y="293"/>
                  </a:lnTo>
                  <a:lnTo>
                    <a:pt x="1" y="297"/>
                  </a:lnTo>
                  <a:lnTo>
                    <a:pt x="0" y="298"/>
                  </a:lnTo>
                  <a:lnTo>
                    <a:pt x="1" y="301"/>
                  </a:lnTo>
                  <a:lnTo>
                    <a:pt x="3" y="301"/>
                  </a:lnTo>
                  <a:lnTo>
                    <a:pt x="10" y="298"/>
                  </a:lnTo>
                  <a:lnTo>
                    <a:pt x="22" y="286"/>
                  </a:lnTo>
                  <a:lnTo>
                    <a:pt x="37" y="268"/>
                  </a:lnTo>
                  <a:lnTo>
                    <a:pt x="51" y="243"/>
                  </a:lnTo>
                  <a:lnTo>
                    <a:pt x="60" y="218"/>
                  </a:lnTo>
                  <a:lnTo>
                    <a:pt x="66" y="194"/>
                  </a:lnTo>
                  <a:lnTo>
                    <a:pt x="69" y="171"/>
                  </a:lnTo>
                  <a:lnTo>
                    <a:pt x="70" y="1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7" name="Freeform 82"/>
            <p:cNvSpPr>
              <a:spLocks noChangeAspect="1"/>
            </p:cNvSpPr>
            <p:nvPr/>
          </p:nvSpPr>
          <p:spPr bwMode="auto">
            <a:xfrm>
              <a:off x="5072" y="185"/>
              <a:ext cx="12" cy="301"/>
            </a:xfrm>
            <a:custGeom>
              <a:avLst/>
              <a:gdLst>
                <a:gd name="T0" fmla="*/ 12 w 12"/>
                <a:gd name="T1" fmla="*/ 11 h 301"/>
                <a:gd name="T2" fmla="*/ 12 w 12"/>
                <a:gd name="T3" fmla="*/ 7 h 301"/>
                <a:gd name="T4" fmla="*/ 12 w 12"/>
                <a:gd name="T5" fmla="*/ 3 h 301"/>
                <a:gd name="T6" fmla="*/ 10 w 12"/>
                <a:gd name="T7" fmla="*/ 1 h 301"/>
                <a:gd name="T8" fmla="*/ 6 w 12"/>
                <a:gd name="T9" fmla="*/ 0 h 301"/>
                <a:gd name="T10" fmla="*/ 3 w 12"/>
                <a:gd name="T11" fmla="*/ 1 h 301"/>
                <a:gd name="T12" fmla="*/ 1 w 12"/>
                <a:gd name="T13" fmla="*/ 3 h 301"/>
                <a:gd name="T14" fmla="*/ 0 w 12"/>
                <a:gd name="T15" fmla="*/ 7 h 301"/>
                <a:gd name="T16" fmla="*/ 0 w 12"/>
                <a:gd name="T17" fmla="*/ 11 h 301"/>
                <a:gd name="T18" fmla="*/ 0 w 12"/>
                <a:gd name="T19" fmla="*/ 291 h 301"/>
                <a:gd name="T20" fmla="*/ 0 w 12"/>
                <a:gd name="T21" fmla="*/ 295 h 301"/>
                <a:gd name="T22" fmla="*/ 1 w 12"/>
                <a:gd name="T23" fmla="*/ 298 h 301"/>
                <a:gd name="T24" fmla="*/ 3 w 12"/>
                <a:gd name="T25" fmla="*/ 301 h 301"/>
                <a:gd name="T26" fmla="*/ 6 w 12"/>
                <a:gd name="T27" fmla="*/ 301 h 301"/>
                <a:gd name="T28" fmla="*/ 10 w 12"/>
                <a:gd name="T29" fmla="*/ 301 h 301"/>
                <a:gd name="T30" fmla="*/ 12 w 12"/>
                <a:gd name="T31" fmla="*/ 298 h 301"/>
                <a:gd name="T32" fmla="*/ 12 w 12"/>
                <a:gd name="T33" fmla="*/ 295 h 301"/>
                <a:gd name="T34" fmla="*/ 12 w 12"/>
                <a:gd name="T35" fmla="*/ 291 h 301"/>
                <a:gd name="T36" fmla="*/ 12 w 12"/>
                <a:gd name="T37" fmla="*/ 1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301">
                  <a:moveTo>
                    <a:pt x="12" y="11"/>
                  </a:moveTo>
                  <a:lnTo>
                    <a:pt x="12" y="7"/>
                  </a:lnTo>
                  <a:lnTo>
                    <a:pt x="12" y="3"/>
                  </a:lnTo>
                  <a:lnTo>
                    <a:pt x="10" y="1"/>
                  </a:lnTo>
                  <a:lnTo>
                    <a:pt x="6" y="0"/>
                  </a:lnTo>
                  <a:lnTo>
                    <a:pt x="3" y="1"/>
                  </a:lnTo>
                  <a:lnTo>
                    <a:pt x="1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91"/>
                  </a:lnTo>
                  <a:lnTo>
                    <a:pt x="0" y="295"/>
                  </a:lnTo>
                  <a:lnTo>
                    <a:pt x="1" y="298"/>
                  </a:lnTo>
                  <a:lnTo>
                    <a:pt x="3" y="301"/>
                  </a:lnTo>
                  <a:lnTo>
                    <a:pt x="6" y="301"/>
                  </a:lnTo>
                  <a:lnTo>
                    <a:pt x="10" y="301"/>
                  </a:lnTo>
                  <a:lnTo>
                    <a:pt x="12" y="298"/>
                  </a:lnTo>
                  <a:lnTo>
                    <a:pt x="12" y="295"/>
                  </a:lnTo>
                  <a:lnTo>
                    <a:pt x="12" y="291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8" name="Freeform 83"/>
            <p:cNvSpPr>
              <a:spLocks noChangeAspect="1" noEditPoints="1"/>
            </p:cNvSpPr>
            <p:nvPr/>
          </p:nvSpPr>
          <p:spPr bwMode="auto">
            <a:xfrm>
              <a:off x="5216" y="205"/>
              <a:ext cx="229" cy="206"/>
            </a:xfrm>
            <a:custGeom>
              <a:avLst/>
              <a:gdLst>
                <a:gd name="T0" fmla="*/ 34 w 229"/>
                <a:gd name="T1" fmla="*/ 187 h 206"/>
                <a:gd name="T2" fmla="*/ 32 w 229"/>
                <a:gd name="T3" fmla="*/ 192 h 206"/>
                <a:gd name="T4" fmla="*/ 26 w 229"/>
                <a:gd name="T5" fmla="*/ 195 h 206"/>
                <a:gd name="T6" fmla="*/ 16 w 229"/>
                <a:gd name="T7" fmla="*/ 197 h 206"/>
                <a:gd name="T8" fmla="*/ 5 w 229"/>
                <a:gd name="T9" fmla="*/ 197 h 206"/>
                <a:gd name="T10" fmla="*/ 0 w 229"/>
                <a:gd name="T11" fmla="*/ 199 h 206"/>
                <a:gd name="T12" fmla="*/ 2 w 229"/>
                <a:gd name="T13" fmla="*/ 206 h 206"/>
                <a:gd name="T14" fmla="*/ 108 w 229"/>
                <a:gd name="T15" fmla="*/ 206 h 206"/>
                <a:gd name="T16" fmla="*/ 153 w 229"/>
                <a:gd name="T17" fmla="*/ 195 h 206"/>
                <a:gd name="T18" fmla="*/ 192 w 229"/>
                <a:gd name="T19" fmla="*/ 166 h 206"/>
                <a:gd name="T20" fmla="*/ 219 w 229"/>
                <a:gd name="T21" fmla="*/ 124 h 206"/>
                <a:gd name="T22" fmla="*/ 229 w 229"/>
                <a:gd name="T23" fmla="*/ 76 h 206"/>
                <a:gd name="T24" fmla="*/ 211 w 229"/>
                <a:gd name="T25" fmla="*/ 22 h 206"/>
                <a:gd name="T26" fmla="*/ 159 w 229"/>
                <a:gd name="T27" fmla="*/ 0 h 206"/>
                <a:gd name="T28" fmla="*/ 54 w 229"/>
                <a:gd name="T29" fmla="*/ 0 h 206"/>
                <a:gd name="T30" fmla="*/ 49 w 229"/>
                <a:gd name="T31" fmla="*/ 2 h 206"/>
                <a:gd name="T32" fmla="*/ 51 w 229"/>
                <a:gd name="T33" fmla="*/ 9 h 206"/>
                <a:gd name="T34" fmla="*/ 64 w 229"/>
                <a:gd name="T35" fmla="*/ 10 h 206"/>
                <a:gd name="T36" fmla="*/ 75 w 229"/>
                <a:gd name="T37" fmla="*/ 11 h 206"/>
                <a:gd name="T38" fmla="*/ 77 w 229"/>
                <a:gd name="T39" fmla="*/ 17 h 206"/>
                <a:gd name="T40" fmla="*/ 35 w 229"/>
                <a:gd name="T41" fmla="*/ 182 h 206"/>
                <a:gd name="T42" fmla="*/ 102 w 229"/>
                <a:gd name="T43" fmla="*/ 15 h 206"/>
                <a:gd name="T44" fmla="*/ 109 w 229"/>
                <a:gd name="T45" fmla="*/ 10 h 206"/>
                <a:gd name="T46" fmla="*/ 149 w 229"/>
                <a:gd name="T47" fmla="*/ 9 h 206"/>
                <a:gd name="T48" fmla="*/ 187 w 229"/>
                <a:gd name="T49" fmla="*/ 22 h 206"/>
                <a:gd name="T50" fmla="*/ 203 w 229"/>
                <a:gd name="T51" fmla="*/ 65 h 206"/>
                <a:gd name="T52" fmla="*/ 197 w 229"/>
                <a:gd name="T53" fmla="*/ 107 h 206"/>
                <a:gd name="T54" fmla="*/ 172 w 229"/>
                <a:gd name="T55" fmla="*/ 163 h 206"/>
                <a:gd name="T56" fmla="*/ 147 w 229"/>
                <a:gd name="T57" fmla="*/ 184 h 206"/>
                <a:gd name="T58" fmla="*/ 102 w 229"/>
                <a:gd name="T59" fmla="*/ 197 h 206"/>
                <a:gd name="T60" fmla="*/ 64 w 229"/>
                <a:gd name="T61" fmla="*/ 197 h 206"/>
                <a:gd name="T62" fmla="*/ 58 w 229"/>
                <a:gd name="T63" fmla="*/ 196 h 206"/>
                <a:gd name="T64" fmla="*/ 58 w 229"/>
                <a:gd name="T65" fmla="*/ 192 h 206"/>
                <a:gd name="T66" fmla="*/ 100 w 229"/>
                <a:gd name="T67" fmla="*/ 2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9" h="206">
                  <a:moveTo>
                    <a:pt x="35" y="182"/>
                  </a:moveTo>
                  <a:lnTo>
                    <a:pt x="34" y="187"/>
                  </a:lnTo>
                  <a:lnTo>
                    <a:pt x="33" y="190"/>
                  </a:lnTo>
                  <a:lnTo>
                    <a:pt x="32" y="192"/>
                  </a:lnTo>
                  <a:lnTo>
                    <a:pt x="30" y="194"/>
                  </a:lnTo>
                  <a:lnTo>
                    <a:pt x="26" y="195"/>
                  </a:lnTo>
                  <a:lnTo>
                    <a:pt x="22" y="196"/>
                  </a:lnTo>
                  <a:lnTo>
                    <a:pt x="16" y="197"/>
                  </a:lnTo>
                  <a:lnTo>
                    <a:pt x="8" y="197"/>
                  </a:lnTo>
                  <a:lnTo>
                    <a:pt x="5" y="197"/>
                  </a:lnTo>
                  <a:lnTo>
                    <a:pt x="2" y="197"/>
                  </a:lnTo>
                  <a:lnTo>
                    <a:pt x="0" y="199"/>
                  </a:lnTo>
                  <a:lnTo>
                    <a:pt x="0" y="203"/>
                  </a:lnTo>
                  <a:lnTo>
                    <a:pt x="2" y="206"/>
                  </a:lnTo>
                  <a:lnTo>
                    <a:pt x="8" y="206"/>
                  </a:lnTo>
                  <a:lnTo>
                    <a:pt x="108" y="206"/>
                  </a:lnTo>
                  <a:lnTo>
                    <a:pt x="131" y="203"/>
                  </a:lnTo>
                  <a:lnTo>
                    <a:pt x="153" y="195"/>
                  </a:lnTo>
                  <a:lnTo>
                    <a:pt x="173" y="182"/>
                  </a:lnTo>
                  <a:lnTo>
                    <a:pt x="192" y="166"/>
                  </a:lnTo>
                  <a:lnTo>
                    <a:pt x="207" y="146"/>
                  </a:lnTo>
                  <a:lnTo>
                    <a:pt x="219" y="124"/>
                  </a:lnTo>
                  <a:lnTo>
                    <a:pt x="227" y="101"/>
                  </a:lnTo>
                  <a:lnTo>
                    <a:pt x="229" y="76"/>
                  </a:lnTo>
                  <a:lnTo>
                    <a:pt x="225" y="47"/>
                  </a:lnTo>
                  <a:lnTo>
                    <a:pt x="211" y="22"/>
                  </a:lnTo>
                  <a:lnTo>
                    <a:pt x="189" y="6"/>
                  </a:lnTo>
                  <a:lnTo>
                    <a:pt x="159" y="0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51" y="1"/>
                  </a:lnTo>
                  <a:lnTo>
                    <a:pt x="49" y="2"/>
                  </a:lnTo>
                  <a:lnTo>
                    <a:pt x="49" y="6"/>
                  </a:lnTo>
                  <a:lnTo>
                    <a:pt x="51" y="9"/>
                  </a:lnTo>
                  <a:lnTo>
                    <a:pt x="57" y="9"/>
                  </a:lnTo>
                  <a:lnTo>
                    <a:pt x="64" y="10"/>
                  </a:lnTo>
                  <a:lnTo>
                    <a:pt x="70" y="10"/>
                  </a:lnTo>
                  <a:lnTo>
                    <a:pt x="75" y="11"/>
                  </a:lnTo>
                  <a:lnTo>
                    <a:pt x="77" y="15"/>
                  </a:lnTo>
                  <a:lnTo>
                    <a:pt x="77" y="17"/>
                  </a:lnTo>
                  <a:lnTo>
                    <a:pt x="76" y="21"/>
                  </a:lnTo>
                  <a:lnTo>
                    <a:pt x="35" y="182"/>
                  </a:lnTo>
                  <a:close/>
                  <a:moveTo>
                    <a:pt x="100" y="21"/>
                  </a:moveTo>
                  <a:lnTo>
                    <a:pt x="102" y="15"/>
                  </a:lnTo>
                  <a:lnTo>
                    <a:pt x="105" y="11"/>
                  </a:lnTo>
                  <a:lnTo>
                    <a:pt x="109" y="10"/>
                  </a:lnTo>
                  <a:lnTo>
                    <a:pt x="117" y="9"/>
                  </a:lnTo>
                  <a:lnTo>
                    <a:pt x="149" y="9"/>
                  </a:lnTo>
                  <a:lnTo>
                    <a:pt x="170" y="13"/>
                  </a:lnTo>
                  <a:lnTo>
                    <a:pt x="187" y="22"/>
                  </a:lnTo>
                  <a:lnTo>
                    <a:pt x="199" y="40"/>
                  </a:lnTo>
                  <a:lnTo>
                    <a:pt x="203" y="65"/>
                  </a:lnTo>
                  <a:lnTo>
                    <a:pt x="202" y="82"/>
                  </a:lnTo>
                  <a:lnTo>
                    <a:pt x="197" y="107"/>
                  </a:lnTo>
                  <a:lnTo>
                    <a:pt x="187" y="135"/>
                  </a:lnTo>
                  <a:lnTo>
                    <a:pt x="172" y="163"/>
                  </a:lnTo>
                  <a:lnTo>
                    <a:pt x="162" y="173"/>
                  </a:lnTo>
                  <a:lnTo>
                    <a:pt x="147" y="184"/>
                  </a:lnTo>
                  <a:lnTo>
                    <a:pt x="127" y="193"/>
                  </a:lnTo>
                  <a:lnTo>
                    <a:pt x="102" y="197"/>
                  </a:lnTo>
                  <a:lnTo>
                    <a:pt x="68" y="197"/>
                  </a:lnTo>
                  <a:lnTo>
                    <a:pt x="64" y="197"/>
                  </a:lnTo>
                  <a:lnTo>
                    <a:pt x="62" y="196"/>
                  </a:lnTo>
                  <a:lnTo>
                    <a:pt x="58" y="196"/>
                  </a:lnTo>
                  <a:lnTo>
                    <a:pt x="58" y="193"/>
                  </a:lnTo>
                  <a:lnTo>
                    <a:pt x="58" y="192"/>
                  </a:lnTo>
                  <a:lnTo>
                    <a:pt x="59" y="187"/>
                  </a:lnTo>
                  <a:lnTo>
                    <a:pt x="100" y="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9" name="Freeform 84"/>
            <p:cNvSpPr>
              <a:spLocks noChangeAspect="1"/>
            </p:cNvSpPr>
            <p:nvPr/>
          </p:nvSpPr>
          <p:spPr bwMode="auto">
            <a:xfrm>
              <a:off x="5463" y="363"/>
              <a:ext cx="128" cy="96"/>
            </a:xfrm>
            <a:custGeom>
              <a:avLst/>
              <a:gdLst>
                <a:gd name="T0" fmla="*/ 14 w 128"/>
                <a:gd name="T1" fmla="*/ 85 h 96"/>
                <a:gd name="T2" fmla="*/ 16 w 128"/>
                <a:gd name="T3" fmla="*/ 94 h 96"/>
                <a:gd name="T4" fmla="*/ 26 w 128"/>
                <a:gd name="T5" fmla="*/ 94 h 96"/>
                <a:gd name="T6" fmla="*/ 31 w 128"/>
                <a:gd name="T7" fmla="*/ 85 h 96"/>
                <a:gd name="T8" fmla="*/ 35 w 128"/>
                <a:gd name="T9" fmla="*/ 69 h 96"/>
                <a:gd name="T10" fmla="*/ 41 w 128"/>
                <a:gd name="T11" fmla="*/ 45 h 96"/>
                <a:gd name="T12" fmla="*/ 44 w 128"/>
                <a:gd name="T13" fmla="*/ 35 h 96"/>
                <a:gd name="T14" fmla="*/ 50 w 128"/>
                <a:gd name="T15" fmla="*/ 26 h 96"/>
                <a:gd name="T16" fmla="*/ 62 w 128"/>
                <a:gd name="T17" fmla="*/ 13 h 96"/>
                <a:gd name="T18" fmla="*/ 81 w 128"/>
                <a:gd name="T19" fmla="*/ 6 h 96"/>
                <a:gd name="T20" fmla="*/ 92 w 128"/>
                <a:gd name="T21" fmla="*/ 12 h 96"/>
                <a:gd name="T22" fmla="*/ 94 w 128"/>
                <a:gd name="T23" fmla="*/ 21 h 96"/>
                <a:gd name="T24" fmla="*/ 89 w 128"/>
                <a:gd name="T25" fmla="*/ 45 h 96"/>
                <a:gd name="T26" fmla="*/ 81 w 128"/>
                <a:gd name="T27" fmla="*/ 66 h 96"/>
                <a:gd name="T28" fmla="*/ 78 w 128"/>
                <a:gd name="T29" fmla="*/ 77 h 96"/>
                <a:gd name="T30" fmla="*/ 84 w 128"/>
                <a:gd name="T31" fmla="*/ 91 h 96"/>
                <a:gd name="T32" fmla="*/ 98 w 128"/>
                <a:gd name="T33" fmla="*/ 96 h 96"/>
                <a:gd name="T34" fmla="*/ 112 w 128"/>
                <a:gd name="T35" fmla="*/ 91 h 96"/>
                <a:gd name="T36" fmla="*/ 121 w 128"/>
                <a:gd name="T37" fmla="*/ 81 h 96"/>
                <a:gd name="T38" fmla="*/ 127 w 128"/>
                <a:gd name="T39" fmla="*/ 70 h 96"/>
                <a:gd name="T40" fmla="*/ 128 w 128"/>
                <a:gd name="T41" fmla="*/ 63 h 96"/>
                <a:gd name="T42" fmla="*/ 125 w 128"/>
                <a:gd name="T43" fmla="*/ 61 h 96"/>
                <a:gd name="T44" fmla="*/ 121 w 128"/>
                <a:gd name="T45" fmla="*/ 64 h 96"/>
                <a:gd name="T46" fmla="*/ 111 w 128"/>
                <a:gd name="T47" fmla="*/ 83 h 96"/>
                <a:gd name="T48" fmla="*/ 99 w 128"/>
                <a:gd name="T49" fmla="*/ 90 h 96"/>
                <a:gd name="T50" fmla="*/ 93 w 128"/>
                <a:gd name="T51" fmla="*/ 82 h 96"/>
                <a:gd name="T52" fmla="*/ 94 w 128"/>
                <a:gd name="T53" fmla="*/ 76 h 96"/>
                <a:gd name="T54" fmla="*/ 98 w 128"/>
                <a:gd name="T55" fmla="*/ 65 h 96"/>
                <a:gd name="T56" fmla="*/ 105 w 128"/>
                <a:gd name="T57" fmla="*/ 47 h 96"/>
                <a:gd name="T58" fmla="*/ 109 w 128"/>
                <a:gd name="T59" fmla="*/ 24 h 96"/>
                <a:gd name="T60" fmla="*/ 107 w 128"/>
                <a:gd name="T61" fmla="*/ 12 h 96"/>
                <a:gd name="T62" fmla="*/ 100 w 128"/>
                <a:gd name="T63" fmla="*/ 5 h 96"/>
                <a:gd name="T64" fmla="*/ 91 w 128"/>
                <a:gd name="T65" fmla="*/ 1 h 96"/>
                <a:gd name="T66" fmla="*/ 82 w 128"/>
                <a:gd name="T67" fmla="*/ 0 h 96"/>
                <a:gd name="T68" fmla="*/ 60 w 128"/>
                <a:gd name="T69" fmla="*/ 7 h 96"/>
                <a:gd name="T70" fmla="*/ 46 w 128"/>
                <a:gd name="T71" fmla="*/ 20 h 96"/>
                <a:gd name="T72" fmla="*/ 38 w 128"/>
                <a:gd name="T73" fmla="*/ 5 h 96"/>
                <a:gd name="T74" fmla="*/ 24 w 128"/>
                <a:gd name="T75" fmla="*/ 0 h 96"/>
                <a:gd name="T76" fmla="*/ 13 w 128"/>
                <a:gd name="T77" fmla="*/ 4 h 96"/>
                <a:gd name="T78" fmla="*/ 7 w 128"/>
                <a:gd name="T79" fmla="*/ 12 h 96"/>
                <a:gd name="T80" fmla="*/ 2 w 128"/>
                <a:gd name="T81" fmla="*/ 25 h 96"/>
                <a:gd name="T82" fmla="*/ 0 w 128"/>
                <a:gd name="T83" fmla="*/ 33 h 96"/>
                <a:gd name="T84" fmla="*/ 3 w 128"/>
                <a:gd name="T85" fmla="*/ 35 h 96"/>
                <a:gd name="T86" fmla="*/ 6 w 128"/>
                <a:gd name="T87" fmla="*/ 34 h 96"/>
                <a:gd name="T88" fmla="*/ 8 w 128"/>
                <a:gd name="T89" fmla="*/ 29 h 96"/>
                <a:gd name="T90" fmla="*/ 14 w 128"/>
                <a:gd name="T91" fmla="*/ 13 h 96"/>
                <a:gd name="T92" fmla="*/ 23 w 128"/>
                <a:gd name="T93" fmla="*/ 6 h 96"/>
                <a:gd name="T94" fmla="*/ 29 w 128"/>
                <a:gd name="T95" fmla="*/ 9 h 96"/>
                <a:gd name="T96" fmla="*/ 30 w 128"/>
                <a:gd name="T97" fmla="*/ 17 h 96"/>
                <a:gd name="T98" fmla="*/ 27 w 128"/>
                <a:gd name="T99" fmla="*/ 34 h 96"/>
                <a:gd name="T100" fmla="*/ 22 w 128"/>
                <a:gd name="T101" fmla="*/ 5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8" h="96">
                  <a:moveTo>
                    <a:pt x="15" y="80"/>
                  </a:moveTo>
                  <a:lnTo>
                    <a:pt x="14" y="85"/>
                  </a:lnTo>
                  <a:lnTo>
                    <a:pt x="13" y="89"/>
                  </a:lnTo>
                  <a:lnTo>
                    <a:pt x="16" y="94"/>
                  </a:lnTo>
                  <a:lnTo>
                    <a:pt x="21" y="96"/>
                  </a:lnTo>
                  <a:lnTo>
                    <a:pt x="26" y="94"/>
                  </a:lnTo>
                  <a:lnTo>
                    <a:pt x="29" y="91"/>
                  </a:lnTo>
                  <a:lnTo>
                    <a:pt x="31" y="85"/>
                  </a:lnTo>
                  <a:lnTo>
                    <a:pt x="33" y="78"/>
                  </a:lnTo>
                  <a:lnTo>
                    <a:pt x="35" y="69"/>
                  </a:lnTo>
                  <a:lnTo>
                    <a:pt x="37" y="59"/>
                  </a:lnTo>
                  <a:lnTo>
                    <a:pt x="41" y="45"/>
                  </a:lnTo>
                  <a:lnTo>
                    <a:pt x="42" y="39"/>
                  </a:lnTo>
                  <a:lnTo>
                    <a:pt x="44" y="35"/>
                  </a:lnTo>
                  <a:lnTo>
                    <a:pt x="46" y="31"/>
                  </a:lnTo>
                  <a:lnTo>
                    <a:pt x="50" y="26"/>
                  </a:lnTo>
                  <a:lnTo>
                    <a:pt x="55" y="19"/>
                  </a:lnTo>
                  <a:lnTo>
                    <a:pt x="62" y="13"/>
                  </a:lnTo>
                  <a:lnTo>
                    <a:pt x="70" y="8"/>
                  </a:lnTo>
                  <a:lnTo>
                    <a:pt x="81" y="6"/>
                  </a:lnTo>
                  <a:lnTo>
                    <a:pt x="88" y="8"/>
                  </a:lnTo>
                  <a:lnTo>
                    <a:pt x="92" y="12"/>
                  </a:lnTo>
                  <a:lnTo>
                    <a:pt x="93" y="17"/>
                  </a:lnTo>
                  <a:lnTo>
                    <a:pt x="94" y="21"/>
                  </a:lnTo>
                  <a:lnTo>
                    <a:pt x="92" y="32"/>
                  </a:lnTo>
                  <a:lnTo>
                    <a:pt x="89" y="45"/>
                  </a:lnTo>
                  <a:lnTo>
                    <a:pt x="85" y="57"/>
                  </a:lnTo>
                  <a:lnTo>
                    <a:pt x="81" y="66"/>
                  </a:lnTo>
                  <a:lnTo>
                    <a:pt x="79" y="73"/>
                  </a:lnTo>
                  <a:lnTo>
                    <a:pt x="78" y="77"/>
                  </a:lnTo>
                  <a:lnTo>
                    <a:pt x="80" y="85"/>
                  </a:lnTo>
                  <a:lnTo>
                    <a:pt x="84" y="91"/>
                  </a:lnTo>
                  <a:lnTo>
                    <a:pt x="90" y="94"/>
                  </a:lnTo>
                  <a:lnTo>
                    <a:pt x="98" y="96"/>
                  </a:lnTo>
                  <a:lnTo>
                    <a:pt x="105" y="94"/>
                  </a:lnTo>
                  <a:lnTo>
                    <a:pt x="112" y="91"/>
                  </a:lnTo>
                  <a:lnTo>
                    <a:pt x="117" y="86"/>
                  </a:lnTo>
                  <a:lnTo>
                    <a:pt x="121" y="81"/>
                  </a:lnTo>
                  <a:lnTo>
                    <a:pt x="124" y="75"/>
                  </a:lnTo>
                  <a:lnTo>
                    <a:pt x="127" y="70"/>
                  </a:lnTo>
                  <a:lnTo>
                    <a:pt x="128" y="66"/>
                  </a:lnTo>
                  <a:lnTo>
                    <a:pt x="128" y="63"/>
                  </a:lnTo>
                  <a:lnTo>
                    <a:pt x="127" y="61"/>
                  </a:lnTo>
                  <a:lnTo>
                    <a:pt x="125" y="61"/>
                  </a:lnTo>
                  <a:lnTo>
                    <a:pt x="122" y="62"/>
                  </a:lnTo>
                  <a:lnTo>
                    <a:pt x="121" y="64"/>
                  </a:lnTo>
                  <a:lnTo>
                    <a:pt x="117" y="75"/>
                  </a:lnTo>
                  <a:lnTo>
                    <a:pt x="111" y="83"/>
                  </a:lnTo>
                  <a:lnTo>
                    <a:pt x="105" y="88"/>
                  </a:lnTo>
                  <a:lnTo>
                    <a:pt x="99" y="90"/>
                  </a:lnTo>
                  <a:lnTo>
                    <a:pt x="94" y="88"/>
                  </a:lnTo>
                  <a:lnTo>
                    <a:pt x="93" y="82"/>
                  </a:lnTo>
                  <a:lnTo>
                    <a:pt x="94" y="79"/>
                  </a:lnTo>
                  <a:lnTo>
                    <a:pt x="94" y="76"/>
                  </a:lnTo>
                  <a:lnTo>
                    <a:pt x="96" y="71"/>
                  </a:lnTo>
                  <a:lnTo>
                    <a:pt x="98" y="65"/>
                  </a:lnTo>
                  <a:lnTo>
                    <a:pt x="101" y="58"/>
                  </a:lnTo>
                  <a:lnTo>
                    <a:pt x="105" y="47"/>
                  </a:lnTo>
                  <a:lnTo>
                    <a:pt x="108" y="35"/>
                  </a:lnTo>
                  <a:lnTo>
                    <a:pt x="109" y="24"/>
                  </a:lnTo>
                  <a:lnTo>
                    <a:pt x="109" y="18"/>
                  </a:lnTo>
                  <a:lnTo>
                    <a:pt x="107" y="12"/>
                  </a:lnTo>
                  <a:lnTo>
                    <a:pt x="104" y="8"/>
                  </a:lnTo>
                  <a:lnTo>
                    <a:pt x="100" y="5"/>
                  </a:lnTo>
                  <a:lnTo>
                    <a:pt x="96" y="3"/>
                  </a:lnTo>
                  <a:lnTo>
                    <a:pt x="91" y="1"/>
                  </a:lnTo>
                  <a:lnTo>
                    <a:pt x="86" y="1"/>
                  </a:lnTo>
                  <a:lnTo>
                    <a:pt x="82" y="0"/>
                  </a:lnTo>
                  <a:lnTo>
                    <a:pt x="70" y="2"/>
                  </a:lnTo>
                  <a:lnTo>
                    <a:pt x="60" y="7"/>
                  </a:lnTo>
                  <a:lnTo>
                    <a:pt x="52" y="13"/>
                  </a:lnTo>
                  <a:lnTo>
                    <a:pt x="46" y="20"/>
                  </a:lnTo>
                  <a:lnTo>
                    <a:pt x="44" y="10"/>
                  </a:lnTo>
                  <a:lnTo>
                    <a:pt x="38" y="5"/>
                  </a:lnTo>
                  <a:lnTo>
                    <a:pt x="31" y="1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3" y="4"/>
                  </a:lnTo>
                  <a:lnTo>
                    <a:pt x="10" y="8"/>
                  </a:lnTo>
                  <a:lnTo>
                    <a:pt x="7" y="12"/>
                  </a:lnTo>
                  <a:lnTo>
                    <a:pt x="4" y="18"/>
                  </a:lnTo>
                  <a:lnTo>
                    <a:pt x="2" y="25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1" y="35"/>
                  </a:lnTo>
                  <a:lnTo>
                    <a:pt x="3" y="35"/>
                  </a:lnTo>
                  <a:lnTo>
                    <a:pt x="5" y="35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29"/>
                  </a:lnTo>
                  <a:lnTo>
                    <a:pt x="10" y="20"/>
                  </a:lnTo>
                  <a:lnTo>
                    <a:pt x="14" y="13"/>
                  </a:lnTo>
                  <a:lnTo>
                    <a:pt x="18" y="8"/>
                  </a:lnTo>
                  <a:lnTo>
                    <a:pt x="23" y="6"/>
                  </a:lnTo>
                  <a:lnTo>
                    <a:pt x="27" y="7"/>
                  </a:lnTo>
                  <a:lnTo>
                    <a:pt x="29" y="9"/>
                  </a:lnTo>
                  <a:lnTo>
                    <a:pt x="30" y="13"/>
                  </a:lnTo>
                  <a:lnTo>
                    <a:pt x="30" y="17"/>
                  </a:lnTo>
                  <a:lnTo>
                    <a:pt x="29" y="25"/>
                  </a:lnTo>
                  <a:lnTo>
                    <a:pt x="27" y="34"/>
                  </a:lnTo>
                  <a:lnTo>
                    <a:pt x="24" y="44"/>
                  </a:lnTo>
                  <a:lnTo>
                    <a:pt x="22" y="53"/>
                  </a:lnTo>
                  <a:lnTo>
                    <a:pt x="15" y="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0" name="Freeform 85"/>
            <p:cNvSpPr>
              <a:spLocks noChangeAspect="1"/>
            </p:cNvSpPr>
            <p:nvPr/>
          </p:nvSpPr>
          <p:spPr bwMode="auto">
            <a:xfrm>
              <a:off x="5642" y="379"/>
              <a:ext cx="36" cy="90"/>
            </a:xfrm>
            <a:custGeom>
              <a:avLst/>
              <a:gdLst>
                <a:gd name="T0" fmla="*/ 36 w 36"/>
                <a:gd name="T1" fmla="*/ 32 h 90"/>
                <a:gd name="T2" fmla="*/ 34 w 36"/>
                <a:gd name="T3" fmla="*/ 18 h 90"/>
                <a:gd name="T4" fmla="*/ 30 w 36"/>
                <a:gd name="T5" fmla="*/ 8 h 90"/>
                <a:gd name="T6" fmla="*/ 24 w 36"/>
                <a:gd name="T7" fmla="*/ 2 h 90"/>
                <a:gd name="T8" fmla="*/ 16 w 36"/>
                <a:gd name="T9" fmla="*/ 0 h 90"/>
                <a:gd name="T10" fmla="*/ 10 w 36"/>
                <a:gd name="T11" fmla="*/ 1 h 90"/>
                <a:gd name="T12" fmla="*/ 5 w 36"/>
                <a:gd name="T13" fmla="*/ 5 h 90"/>
                <a:gd name="T14" fmla="*/ 2 w 36"/>
                <a:gd name="T15" fmla="*/ 10 h 90"/>
                <a:gd name="T16" fmla="*/ 0 w 36"/>
                <a:gd name="T17" fmla="*/ 16 h 90"/>
                <a:gd name="T18" fmla="*/ 2 w 36"/>
                <a:gd name="T19" fmla="*/ 22 h 90"/>
                <a:gd name="T20" fmla="*/ 5 w 36"/>
                <a:gd name="T21" fmla="*/ 27 h 90"/>
                <a:gd name="T22" fmla="*/ 10 w 36"/>
                <a:gd name="T23" fmla="*/ 31 h 90"/>
                <a:gd name="T24" fmla="*/ 16 w 36"/>
                <a:gd name="T25" fmla="*/ 32 h 90"/>
                <a:gd name="T26" fmla="*/ 22 w 36"/>
                <a:gd name="T27" fmla="*/ 31 h 90"/>
                <a:gd name="T28" fmla="*/ 27 w 36"/>
                <a:gd name="T29" fmla="*/ 28 h 90"/>
                <a:gd name="T30" fmla="*/ 28 w 36"/>
                <a:gd name="T31" fmla="*/ 27 h 90"/>
                <a:gd name="T32" fmla="*/ 29 w 36"/>
                <a:gd name="T33" fmla="*/ 28 h 90"/>
                <a:gd name="T34" fmla="*/ 29 w 36"/>
                <a:gd name="T35" fmla="*/ 32 h 90"/>
                <a:gd name="T36" fmla="*/ 27 w 36"/>
                <a:gd name="T37" fmla="*/ 48 h 90"/>
                <a:gd name="T38" fmla="*/ 23 w 36"/>
                <a:gd name="T39" fmla="*/ 62 h 90"/>
                <a:gd name="T40" fmla="*/ 16 w 36"/>
                <a:gd name="T41" fmla="*/ 73 h 90"/>
                <a:gd name="T42" fmla="*/ 9 w 36"/>
                <a:gd name="T43" fmla="*/ 82 h 90"/>
                <a:gd name="T44" fmla="*/ 6 w 36"/>
                <a:gd name="T45" fmla="*/ 86 h 90"/>
                <a:gd name="T46" fmla="*/ 5 w 36"/>
                <a:gd name="T47" fmla="*/ 87 h 90"/>
                <a:gd name="T48" fmla="*/ 6 w 36"/>
                <a:gd name="T49" fmla="*/ 89 h 90"/>
                <a:gd name="T50" fmla="*/ 8 w 36"/>
                <a:gd name="T51" fmla="*/ 90 h 90"/>
                <a:gd name="T52" fmla="*/ 14 w 36"/>
                <a:gd name="T53" fmla="*/ 86 h 90"/>
                <a:gd name="T54" fmla="*/ 23 w 36"/>
                <a:gd name="T55" fmla="*/ 74 h 90"/>
                <a:gd name="T56" fmla="*/ 32 w 36"/>
                <a:gd name="T57" fmla="*/ 56 h 90"/>
                <a:gd name="T58" fmla="*/ 36 w 36"/>
                <a:gd name="T59" fmla="*/ 3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90">
                  <a:moveTo>
                    <a:pt x="36" y="32"/>
                  </a:moveTo>
                  <a:lnTo>
                    <a:pt x="34" y="18"/>
                  </a:lnTo>
                  <a:lnTo>
                    <a:pt x="30" y="8"/>
                  </a:lnTo>
                  <a:lnTo>
                    <a:pt x="24" y="2"/>
                  </a:lnTo>
                  <a:lnTo>
                    <a:pt x="16" y="0"/>
                  </a:lnTo>
                  <a:lnTo>
                    <a:pt x="10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5" y="27"/>
                  </a:lnTo>
                  <a:lnTo>
                    <a:pt x="10" y="31"/>
                  </a:lnTo>
                  <a:lnTo>
                    <a:pt x="16" y="32"/>
                  </a:lnTo>
                  <a:lnTo>
                    <a:pt x="22" y="31"/>
                  </a:lnTo>
                  <a:lnTo>
                    <a:pt x="27" y="28"/>
                  </a:lnTo>
                  <a:lnTo>
                    <a:pt x="28" y="27"/>
                  </a:lnTo>
                  <a:lnTo>
                    <a:pt x="29" y="28"/>
                  </a:lnTo>
                  <a:lnTo>
                    <a:pt x="29" y="32"/>
                  </a:lnTo>
                  <a:lnTo>
                    <a:pt x="27" y="48"/>
                  </a:lnTo>
                  <a:lnTo>
                    <a:pt x="23" y="62"/>
                  </a:lnTo>
                  <a:lnTo>
                    <a:pt x="16" y="73"/>
                  </a:lnTo>
                  <a:lnTo>
                    <a:pt x="9" y="82"/>
                  </a:lnTo>
                  <a:lnTo>
                    <a:pt x="6" y="86"/>
                  </a:lnTo>
                  <a:lnTo>
                    <a:pt x="5" y="87"/>
                  </a:lnTo>
                  <a:lnTo>
                    <a:pt x="6" y="89"/>
                  </a:lnTo>
                  <a:lnTo>
                    <a:pt x="8" y="90"/>
                  </a:lnTo>
                  <a:lnTo>
                    <a:pt x="14" y="86"/>
                  </a:lnTo>
                  <a:lnTo>
                    <a:pt x="23" y="74"/>
                  </a:lnTo>
                  <a:lnTo>
                    <a:pt x="32" y="56"/>
                  </a:lnTo>
                  <a:lnTo>
                    <a:pt x="36" y="3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1" name="Freeform 86"/>
            <p:cNvSpPr>
              <a:spLocks noChangeAspect="1"/>
            </p:cNvSpPr>
            <p:nvPr/>
          </p:nvSpPr>
          <p:spPr bwMode="auto">
            <a:xfrm>
              <a:off x="5759" y="278"/>
              <a:ext cx="150" cy="136"/>
            </a:xfrm>
            <a:custGeom>
              <a:avLst/>
              <a:gdLst>
                <a:gd name="T0" fmla="*/ 93 w 150"/>
                <a:gd name="T1" fmla="*/ 38 h 136"/>
                <a:gd name="T2" fmla="*/ 96 w 150"/>
                <a:gd name="T3" fmla="*/ 27 h 136"/>
                <a:gd name="T4" fmla="*/ 103 w 150"/>
                <a:gd name="T5" fmla="*/ 16 h 136"/>
                <a:gd name="T6" fmla="*/ 114 w 150"/>
                <a:gd name="T7" fmla="*/ 8 h 136"/>
                <a:gd name="T8" fmla="*/ 124 w 150"/>
                <a:gd name="T9" fmla="*/ 6 h 136"/>
                <a:gd name="T10" fmla="*/ 132 w 150"/>
                <a:gd name="T11" fmla="*/ 8 h 136"/>
                <a:gd name="T12" fmla="*/ 131 w 150"/>
                <a:gd name="T13" fmla="*/ 13 h 136"/>
                <a:gd name="T14" fmla="*/ 123 w 150"/>
                <a:gd name="T15" fmla="*/ 21 h 136"/>
                <a:gd name="T16" fmla="*/ 123 w 150"/>
                <a:gd name="T17" fmla="*/ 30 h 136"/>
                <a:gd name="T18" fmla="*/ 128 w 150"/>
                <a:gd name="T19" fmla="*/ 36 h 136"/>
                <a:gd name="T20" fmla="*/ 139 w 150"/>
                <a:gd name="T21" fmla="*/ 36 h 136"/>
                <a:gd name="T22" fmla="*/ 148 w 150"/>
                <a:gd name="T23" fmla="*/ 28 h 136"/>
                <a:gd name="T24" fmla="*/ 147 w 150"/>
                <a:gd name="T25" fmla="*/ 10 h 136"/>
                <a:gd name="T26" fmla="*/ 130 w 150"/>
                <a:gd name="T27" fmla="*/ 1 h 136"/>
                <a:gd name="T28" fmla="*/ 110 w 150"/>
                <a:gd name="T29" fmla="*/ 2 h 136"/>
                <a:gd name="T30" fmla="*/ 94 w 150"/>
                <a:gd name="T31" fmla="*/ 16 h 136"/>
                <a:gd name="T32" fmla="*/ 83 w 150"/>
                <a:gd name="T33" fmla="*/ 11 h 136"/>
                <a:gd name="T34" fmla="*/ 65 w 150"/>
                <a:gd name="T35" fmla="*/ 1 h 136"/>
                <a:gd name="T36" fmla="*/ 37 w 150"/>
                <a:gd name="T37" fmla="*/ 6 h 136"/>
                <a:gd name="T38" fmla="*/ 13 w 150"/>
                <a:gd name="T39" fmla="*/ 36 h 136"/>
                <a:gd name="T40" fmla="*/ 11 w 150"/>
                <a:gd name="T41" fmla="*/ 49 h 136"/>
                <a:gd name="T42" fmla="*/ 16 w 150"/>
                <a:gd name="T43" fmla="*/ 49 h 136"/>
                <a:gd name="T44" fmla="*/ 21 w 150"/>
                <a:gd name="T45" fmla="*/ 35 h 136"/>
                <a:gd name="T46" fmla="*/ 31 w 150"/>
                <a:gd name="T47" fmla="*/ 19 h 136"/>
                <a:gd name="T48" fmla="*/ 43 w 150"/>
                <a:gd name="T49" fmla="*/ 10 h 136"/>
                <a:gd name="T50" fmla="*/ 53 w 150"/>
                <a:gd name="T51" fmla="*/ 7 h 136"/>
                <a:gd name="T52" fmla="*/ 62 w 150"/>
                <a:gd name="T53" fmla="*/ 7 h 136"/>
                <a:gd name="T54" fmla="*/ 72 w 150"/>
                <a:gd name="T55" fmla="*/ 16 h 136"/>
                <a:gd name="T56" fmla="*/ 72 w 150"/>
                <a:gd name="T57" fmla="*/ 36 h 136"/>
                <a:gd name="T58" fmla="*/ 64 w 150"/>
                <a:gd name="T59" fmla="*/ 71 h 136"/>
                <a:gd name="T60" fmla="*/ 53 w 150"/>
                <a:gd name="T61" fmla="*/ 111 h 136"/>
                <a:gd name="T62" fmla="*/ 38 w 150"/>
                <a:gd name="T63" fmla="*/ 128 h 136"/>
                <a:gd name="T64" fmla="*/ 26 w 150"/>
                <a:gd name="T65" fmla="*/ 130 h 136"/>
                <a:gd name="T66" fmla="*/ 18 w 150"/>
                <a:gd name="T67" fmla="*/ 128 h 136"/>
                <a:gd name="T68" fmla="*/ 19 w 150"/>
                <a:gd name="T69" fmla="*/ 124 h 136"/>
                <a:gd name="T70" fmla="*/ 27 w 150"/>
                <a:gd name="T71" fmla="*/ 115 h 136"/>
                <a:gd name="T72" fmla="*/ 27 w 150"/>
                <a:gd name="T73" fmla="*/ 104 h 136"/>
                <a:gd name="T74" fmla="*/ 20 w 150"/>
                <a:gd name="T75" fmla="*/ 100 h 136"/>
                <a:gd name="T76" fmla="*/ 10 w 150"/>
                <a:gd name="T77" fmla="*/ 100 h 136"/>
                <a:gd name="T78" fmla="*/ 1 w 150"/>
                <a:gd name="T79" fmla="*/ 110 h 136"/>
                <a:gd name="T80" fmla="*/ 3 w 150"/>
                <a:gd name="T81" fmla="*/ 126 h 136"/>
                <a:gd name="T82" fmla="*/ 18 w 150"/>
                <a:gd name="T83" fmla="*/ 135 h 136"/>
                <a:gd name="T84" fmla="*/ 35 w 150"/>
                <a:gd name="T85" fmla="*/ 135 h 136"/>
                <a:gd name="T86" fmla="*/ 47 w 150"/>
                <a:gd name="T87" fmla="*/ 130 h 136"/>
                <a:gd name="T88" fmla="*/ 55 w 150"/>
                <a:gd name="T89" fmla="*/ 121 h 136"/>
                <a:gd name="T90" fmla="*/ 59 w 150"/>
                <a:gd name="T91" fmla="*/ 115 h 136"/>
                <a:gd name="T92" fmla="*/ 64 w 150"/>
                <a:gd name="T93" fmla="*/ 122 h 136"/>
                <a:gd name="T94" fmla="*/ 80 w 150"/>
                <a:gd name="T95" fmla="*/ 134 h 136"/>
                <a:gd name="T96" fmla="*/ 113 w 150"/>
                <a:gd name="T97" fmla="*/ 130 h 136"/>
                <a:gd name="T98" fmla="*/ 137 w 150"/>
                <a:gd name="T99" fmla="*/ 100 h 136"/>
                <a:gd name="T100" fmla="*/ 139 w 150"/>
                <a:gd name="T101" fmla="*/ 87 h 136"/>
                <a:gd name="T102" fmla="*/ 134 w 150"/>
                <a:gd name="T103" fmla="*/ 88 h 136"/>
                <a:gd name="T104" fmla="*/ 129 w 150"/>
                <a:gd name="T105" fmla="*/ 101 h 136"/>
                <a:gd name="T106" fmla="*/ 118 w 150"/>
                <a:gd name="T107" fmla="*/ 117 h 136"/>
                <a:gd name="T108" fmla="*/ 107 w 150"/>
                <a:gd name="T109" fmla="*/ 126 h 136"/>
                <a:gd name="T110" fmla="*/ 97 w 150"/>
                <a:gd name="T111" fmla="*/ 129 h 136"/>
                <a:gd name="T112" fmla="*/ 85 w 150"/>
                <a:gd name="T113" fmla="*/ 128 h 136"/>
                <a:gd name="T114" fmla="*/ 77 w 150"/>
                <a:gd name="T115" fmla="*/ 117 h 136"/>
                <a:gd name="T116" fmla="*/ 77 w 150"/>
                <a:gd name="T117" fmla="*/ 105 h 136"/>
                <a:gd name="T118" fmla="*/ 79 w 150"/>
                <a:gd name="T119" fmla="*/ 92 h 136"/>
                <a:gd name="T120" fmla="*/ 92 w 150"/>
                <a:gd name="T121" fmla="*/ 4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36">
                  <a:moveTo>
                    <a:pt x="92" y="42"/>
                  </a:moveTo>
                  <a:lnTo>
                    <a:pt x="93" y="38"/>
                  </a:lnTo>
                  <a:lnTo>
                    <a:pt x="94" y="33"/>
                  </a:lnTo>
                  <a:lnTo>
                    <a:pt x="96" y="27"/>
                  </a:lnTo>
                  <a:lnTo>
                    <a:pt x="99" y="21"/>
                  </a:lnTo>
                  <a:lnTo>
                    <a:pt x="103" y="16"/>
                  </a:lnTo>
                  <a:lnTo>
                    <a:pt x="108" y="11"/>
                  </a:lnTo>
                  <a:lnTo>
                    <a:pt x="114" y="8"/>
                  </a:lnTo>
                  <a:lnTo>
                    <a:pt x="121" y="6"/>
                  </a:lnTo>
                  <a:lnTo>
                    <a:pt x="124" y="6"/>
                  </a:lnTo>
                  <a:lnTo>
                    <a:pt x="127" y="7"/>
                  </a:lnTo>
                  <a:lnTo>
                    <a:pt x="132" y="8"/>
                  </a:lnTo>
                  <a:lnTo>
                    <a:pt x="137" y="10"/>
                  </a:lnTo>
                  <a:lnTo>
                    <a:pt x="131" y="13"/>
                  </a:lnTo>
                  <a:lnTo>
                    <a:pt x="126" y="16"/>
                  </a:lnTo>
                  <a:lnTo>
                    <a:pt x="123" y="21"/>
                  </a:lnTo>
                  <a:lnTo>
                    <a:pt x="122" y="27"/>
                  </a:lnTo>
                  <a:lnTo>
                    <a:pt x="123" y="30"/>
                  </a:lnTo>
                  <a:lnTo>
                    <a:pt x="125" y="34"/>
                  </a:lnTo>
                  <a:lnTo>
                    <a:pt x="128" y="36"/>
                  </a:lnTo>
                  <a:lnTo>
                    <a:pt x="134" y="37"/>
                  </a:lnTo>
                  <a:lnTo>
                    <a:pt x="139" y="36"/>
                  </a:lnTo>
                  <a:lnTo>
                    <a:pt x="144" y="33"/>
                  </a:lnTo>
                  <a:lnTo>
                    <a:pt x="148" y="28"/>
                  </a:lnTo>
                  <a:lnTo>
                    <a:pt x="150" y="20"/>
                  </a:lnTo>
                  <a:lnTo>
                    <a:pt x="147" y="10"/>
                  </a:lnTo>
                  <a:lnTo>
                    <a:pt x="140" y="4"/>
                  </a:lnTo>
                  <a:lnTo>
                    <a:pt x="130" y="1"/>
                  </a:lnTo>
                  <a:lnTo>
                    <a:pt x="122" y="0"/>
                  </a:lnTo>
                  <a:lnTo>
                    <a:pt x="110" y="2"/>
                  </a:lnTo>
                  <a:lnTo>
                    <a:pt x="101" y="9"/>
                  </a:lnTo>
                  <a:lnTo>
                    <a:pt x="94" y="16"/>
                  </a:lnTo>
                  <a:lnTo>
                    <a:pt x="90" y="23"/>
                  </a:lnTo>
                  <a:lnTo>
                    <a:pt x="83" y="11"/>
                  </a:lnTo>
                  <a:lnTo>
                    <a:pt x="74" y="4"/>
                  </a:lnTo>
                  <a:lnTo>
                    <a:pt x="65" y="1"/>
                  </a:lnTo>
                  <a:lnTo>
                    <a:pt x="58" y="0"/>
                  </a:lnTo>
                  <a:lnTo>
                    <a:pt x="37" y="6"/>
                  </a:lnTo>
                  <a:lnTo>
                    <a:pt x="22" y="20"/>
                  </a:lnTo>
                  <a:lnTo>
                    <a:pt x="13" y="36"/>
                  </a:lnTo>
                  <a:lnTo>
                    <a:pt x="9" y="46"/>
                  </a:lnTo>
                  <a:lnTo>
                    <a:pt x="11" y="49"/>
                  </a:lnTo>
                  <a:lnTo>
                    <a:pt x="13" y="49"/>
                  </a:lnTo>
                  <a:lnTo>
                    <a:pt x="16" y="49"/>
                  </a:lnTo>
                  <a:lnTo>
                    <a:pt x="17" y="46"/>
                  </a:lnTo>
                  <a:lnTo>
                    <a:pt x="21" y="35"/>
                  </a:lnTo>
                  <a:lnTo>
                    <a:pt x="26" y="26"/>
                  </a:lnTo>
                  <a:lnTo>
                    <a:pt x="31" y="19"/>
                  </a:lnTo>
                  <a:lnTo>
                    <a:pt x="37" y="14"/>
                  </a:lnTo>
                  <a:lnTo>
                    <a:pt x="43" y="10"/>
                  </a:lnTo>
                  <a:lnTo>
                    <a:pt x="48" y="8"/>
                  </a:lnTo>
                  <a:lnTo>
                    <a:pt x="53" y="7"/>
                  </a:lnTo>
                  <a:lnTo>
                    <a:pt x="57" y="6"/>
                  </a:lnTo>
                  <a:lnTo>
                    <a:pt x="62" y="7"/>
                  </a:lnTo>
                  <a:lnTo>
                    <a:pt x="67" y="10"/>
                  </a:lnTo>
                  <a:lnTo>
                    <a:pt x="72" y="16"/>
                  </a:lnTo>
                  <a:lnTo>
                    <a:pt x="73" y="27"/>
                  </a:lnTo>
                  <a:lnTo>
                    <a:pt x="72" y="36"/>
                  </a:lnTo>
                  <a:lnTo>
                    <a:pt x="69" y="50"/>
                  </a:lnTo>
                  <a:lnTo>
                    <a:pt x="64" y="71"/>
                  </a:lnTo>
                  <a:lnTo>
                    <a:pt x="57" y="98"/>
                  </a:lnTo>
                  <a:lnTo>
                    <a:pt x="53" y="111"/>
                  </a:lnTo>
                  <a:lnTo>
                    <a:pt x="46" y="121"/>
                  </a:lnTo>
                  <a:lnTo>
                    <a:pt x="38" y="128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3" y="129"/>
                  </a:lnTo>
                  <a:lnTo>
                    <a:pt x="18" y="128"/>
                  </a:lnTo>
                  <a:lnTo>
                    <a:pt x="14" y="126"/>
                  </a:lnTo>
                  <a:lnTo>
                    <a:pt x="19" y="124"/>
                  </a:lnTo>
                  <a:lnTo>
                    <a:pt x="23" y="120"/>
                  </a:lnTo>
                  <a:lnTo>
                    <a:pt x="27" y="115"/>
                  </a:lnTo>
                  <a:lnTo>
                    <a:pt x="28" y="109"/>
                  </a:lnTo>
                  <a:lnTo>
                    <a:pt x="27" y="104"/>
                  </a:lnTo>
                  <a:lnTo>
                    <a:pt x="24" y="101"/>
                  </a:lnTo>
                  <a:lnTo>
                    <a:pt x="20" y="100"/>
                  </a:lnTo>
                  <a:lnTo>
                    <a:pt x="17" y="99"/>
                  </a:lnTo>
                  <a:lnTo>
                    <a:pt x="10" y="100"/>
                  </a:lnTo>
                  <a:lnTo>
                    <a:pt x="5" y="104"/>
                  </a:lnTo>
                  <a:lnTo>
                    <a:pt x="1" y="110"/>
                  </a:lnTo>
                  <a:lnTo>
                    <a:pt x="0" y="117"/>
                  </a:lnTo>
                  <a:lnTo>
                    <a:pt x="3" y="126"/>
                  </a:lnTo>
                  <a:lnTo>
                    <a:pt x="9" y="132"/>
                  </a:lnTo>
                  <a:lnTo>
                    <a:pt x="18" y="135"/>
                  </a:lnTo>
                  <a:lnTo>
                    <a:pt x="28" y="136"/>
                  </a:lnTo>
                  <a:lnTo>
                    <a:pt x="35" y="135"/>
                  </a:lnTo>
                  <a:lnTo>
                    <a:pt x="41" y="133"/>
                  </a:lnTo>
                  <a:lnTo>
                    <a:pt x="47" y="130"/>
                  </a:lnTo>
                  <a:lnTo>
                    <a:pt x="51" y="126"/>
                  </a:lnTo>
                  <a:lnTo>
                    <a:pt x="55" y="121"/>
                  </a:lnTo>
                  <a:lnTo>
                    <a:pt x="57" y="118"/>
                  </a:lnTo>
                  <a:lnTo>
                    <a:pt x="59" y="115"/>
                  </a:lnTo>
                  <a:lnTo>
                    <a:pt x="60" y="114"/>
                  </a:lnTo>
                  <a:lnTo>
                    <a:pt x="64" y="122"/>
                  </a:lnTo>
                  <a:lnTo>
                    <a:pt x="71" y="129"/>
                  </a:lnTo>
                  <a:lnTo>
                    <a:pt x="80" y="134"/>
                  </a:lnTo>
                  <a:lnTo>
                    <a:pt x="92" y="136"/>
                  </a:lnTo>
                  <a:lnTo>
                    <a:pt x="113" y="130"/>
                  </a:lnTo>
                  <a:lnTo>
                    <a:pt x="128" y="116"/>
                  </a:lnTo>
                  <a:lnTo>
                    <a:pt x="137" y="100"/>
                  </a:lnTo>
                  <a:lnTo>
                    <a:pt x="140" y="90"/>
                  </a:lnTo>
                  <a:lnTo>
                    <a:pt x="139" y="87"/>
                  </a:lnTo>
                  <a:lnTo>
                    <a:pt x="137" y="87"/>
                  </a:lnTo>
                  <a:lnTo>
                    <a:pt x="134" y="88"/>
                  </a:lnTo>
                  <a:lnTo>
                    <a:pt x="133" y="90"/>
                  </a:lnTo>
                  <a:lnTo>
                    <a:pt x="129" y="101"/>
                  </a:lnTo>
                  <a:lnTo>
                    <a:pt x="124" y="110"/>
                  </a:lnTo>
                  <a:lnTo>
                    <a:pt x="118" y="117"/>
                  </a:lnTo>
                  <a:lnTo>
                    <a:pt x="113" y="122"/>
                  </a:lnTo>
                  <a:lnTo>
                    <a:pt x="107" y="126"/>
                  </a:lnTo>
                  <a:lnTo>
                    <a:pt x="102" y="128"/>
                  </a:lnTo>
                  <a:lnTo>
                    <a:pt x="97" y="129"/>
                  </a:lnTo>
                  <a:lnTo>
                    <a:pt x="93" y="130"/>
                  </a:lnTo>
                  <a:lnTo>
                    <a:pt x="85" y="128"/>
                  </a:lnTo>
                  <a:lnTo>
                    <a:pt x="80" y="124"/>
                  </a:lnTo>
                  <a:lnTo>
                    <a:pt x="77" y="117"/>
                  </a:lnTo>
                  <a:lnTo>
                    <a:pt x="76" y="110"/>
                  </a:lnTo>
                  <a:lnTo>
                    <a:pt x="77" y="105"/>
                  </a:lnTo>
                  <a:lnTo>
                    <a:pt x="78" y="99"/>
                  </a:lnTo>
                  <a:lnTo>
                    <a:pt x="79" y="92"/>
                  </a:lnTo>
                  <a:lnTo>
                    <a:pt x="81" y="83"/>
                  </a:lnTo>
                  <a:lnTo>
                    <a:pt x="92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2" name="Freeform 87"/>
            <p:cNvSpPr>
              <a:spLocks noChangeAspect="1"/>
            </p:cNvSpPr>
            <p:nvPr/>
          </p:nvSpPr>
          <p:spPr bwMode="auto">
            <a:xfrm>
              <a:off x="5941" y="358"/>
              <a:ext cx="85" cy="91"/>
            </a:xfrm>
            <a:custGeom>
              <a:avLst/>
              <a:gdLst>
                <a:gd name="T0" fmla="*/ 61 w 85"/>
                <a:gd name="T1" fmla="*/ 41 h 91"/>
                <a:gd name="T2" fmla="*/ 75 w 85"/>
                <a:gd name="T3" fmla="*/ 35 h 91"/>
                <a:gd name="T4" fmla="*/ 84 w 85"/>
                <a:gd name="T5" fmla="*/ 30 h 91"/>
                <a:gd name="T6" fmla="*/ 84 w 85"/>
                <a:gd name="T7" fmla="*/ 22 h 91"/>
                <a:gd name="T8" fmla="*/ 77 w 85"/>
                <a:gd name="T9" fmla="*/ 20 h 91"/>
                <a:gd name="T10" fmla="*/ 46 w 85"/>
                <a:gd name="T11" fmla="*/ 41 h 91"/>
                <a:gd name="T12" fmla="*/ 49 w 85"/>
                <a:gd name="T13" fmla="*/ 6 h 91"/>
                <a:gd name="T14" fmla="*/ 46 w 85"/>
                <a:gd name="T15" fmla="*/ 1 h 91"/>
                <a:gd name="T16" fmla="*/ 39 w 85"/>
                <a:gd name="T17" fmla="*/ 2 h 91"/>
                <a:gd name="T18" fmla="*/ 37 w 85"/>
                <a:gd name="T19" fmla="*/ 12 h 91"/>
                <a:gd name="T20" fmla="*/ 38 w 85"/>
                <a:gd name="T21" fmla="*/ 22 h 91"/>
                <a:gd name="T22" fmla="*/ 39 w 85"/>
                <a:gd name="T23" fmla="*/ 35 h 91"/>
                <a:gd name="T24" fmla="*/ 11 w 85"/>
                <a:gd name="T25" fmla="*/ 21 h 91"/>
                <a:gd name="T26" fmla="*/ 6 w 85"/>
                <a:gd name="T27" fmla="*/ 20 h 91"/>
                <a:gd name="T28" fmla="*/ 0 w 85"/>
                <a:gd name="T29" fmla="*/ 26 h 91"/>
                <a:gd name="T30" fmla="*/ 4 w 85"/>
                <a:gd name="T31" fmla="*/ 32 h 91"/>
                <a:gd name="T32" fmla="*/ 25 w 85"/>
                <a:gd name="T33" fmla="*/ 51 h 91"/>
                <a:gd name="T34" fmla="*/ 10 w 85"/>
                <a:gd name="T35" fmla="*/ 57 h 91"/>
                <a:gd name="T36" fmla="*/ 1 w 85"/>
                <a:gd name="T37" fmla="*/ 61 h 91"/>
                <a:gd name="T38" fmla="*/ 2 w 85"/>
                <a:gd name="T39" fmla="*/ 70 h 91"/>
                <a:gd name="T40" fmla="*/ 8 w 85"/>
                <a:gd name="T41" fmla="*/ 72 h 91"/>
                <a:gd name="T42" fmla="*/ 40 w 85"/>
                <a:gd name="T43" fmla="*/ 51 h 91"/>
                <a:gd name="T44" fmla="*/ 39 w 85"/>
                <a:gd name="T45" fmla="*/ 90 h 91"/>
                <a:gd name="T46" fmla="*/ 47 w 85"/>
                <a:gd name="T47" fmla="*/ 90 h 91"/>
                <a:gd name="T48" fmla="*/ 49 w 85"/>
                <a:gd name="T49" fmla="*/ 80 h 91"/>
                <a:gd name="T50" fmla="*/ 48 w 85"/>
                <a:gd name="T51" fmla="*/ 70 h 91"/>
                <a:gd name="T52" fmla="*/ 46 w 85"/>
                <a:gd name="T53" fmla="*/ 56 h 91"/>
                <a:gd name="T54" fmla="*/ 71 w 85"/>
                <a:gd name="T55" fmla="*/ 68 h 91"/>
                <a:gd name="T56" fmla="*/ 76 w 85"/>
                <a:gd name="T57" fmla="*/ 72 h 91"/>
                <a:gd name="T58" fmla="*/ 79 w 85"/>
                <a:gd name="T59" fmla="*/ 72 h 91"/>
                <a:gd name="T60" fmla="*/ 85 w 85"/>
                <a:gd name="T61" fmla="*/ 65 h 91"/>
                <a:gd name="T62" fmla="*/ 81 w 85"/>
                <a:gd name="T63" fmla="*/ 5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5" h="91">
                  <a:moveTo>
                    <a:pt x="49" y="46"/>
                  </a:moveTo>
                  <a:lnTo>
                    <a:pt x="61" y="41"/>
                  </a:lnTo>
                  <a:lnTo>
                    <a:pt x="69" y="37"/>
                  </a:lnTo>
                  <a:lnTo>
                    <a:pt x="75" y="35"/>
                  </a:lnTo>
                  <a:lnTo>
                    <a:pt x="79" y="33"/>
                  </a:lnTo>
                  <a:lnTo>
                    <a:pt x="84" y="30"/>
                  </a:lnTo>
                  <a:lnTo>
                    <a:pt x="85" y="26"/>
                  </a:lnTo>
                  <a:lnTo>
                    <a:pt x="84" y="22"/>
                  </a:lnTo>
                  <a:lnTo>
                    <a:pt x="79" y="20"/>
                  </a:lnTo>
                  <a:lnTo>
                    <a:pt x="77" y="20"/>
                  </a:lnTo>
                  <a:lnTo>
                    <a:pt x="74" y="21"/>
                  </a:lnTo>
                  <a:lnTo>
                    <a:pt x="46" y="41"/>
                  </a:lnTo>
                  <a:lnTo>
                    <a:pt x="49" y="9"/>
                  </a:lnTo>
                  <a:lnTo>
                    <a:pt x="49" y="6"/>
                  </a:lnTo>
                  <a:lnTo>
                    <a:pt x="48" y="3"/>
                  </a:lnTo>
                  <a:lnTo>
                    <a:pt x="46" y="1"/>
                  </a:lnTo>
                  <a:lnTo>
                    <a:pt x="43" y="0"/>
                  </a:lnTo>
                  <a:lnTo>
                    <a:pt x="39" y="2"/>
                  </a:lnTo>
                  <a:lnTo>
                    <a:pt x="36" y="7"/>
                  </a:lnTo>
                  <a:lnTo>
                    <a:pt x="37" y="12"/>
                  </a:lnTo>
                  <a:lnTo>
                    <a:pt x="37" y="17"/>
                  </a:lnTo>
                  <a:lnTo>
                    <a:pt x="38" y="22"/>
                  </a:lnTo>
                  <a:lnTo>
                    <a:pt x="38" y="28"/>
                  </a:lnTo>
                  <a:lnTo>
                    <a:pt x="39" y="35"/>
                  </a:lnTo>
                  <a:lnTo>
                    <a:pt x="40" y="41"/>
                  </a:lnTo>
                  <a:lnTo>
                    <a:pt x="11" y="21"/>
                  </a:lnTo>
                  <a:lnTo>
                    <a:pt x="9" y="20"/>
                  </a:lnTo>
                  <a:lnTo>
                    <a:pt x="6" y="20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1" y="31"/>
                  </a:lnTo>
                  <a:lnTo>
                    <a:pt x="4" y="32"/>
                  </a:lnTo>
                  <a:lnTo>
                    <a:pt x="36" y="46"/>
                  </a:lnTo>
                  <a:lnTo>
                    <a:pt x="25" y="51"/>
                  </a:lnTo>
                  <a:lnTo>
                    <a:pt x="17" y="54"/>
                  </a:lnTo>
                  <a:lnTo>
                    <a:pt x="10" y="57"/>
                  </a:lnTo>
                  <a:lnTo>
                    <a:pt x="6" y="59"/>
                  </a:lnTo>
                  <a:lnTo>
                    <a:pt x="1" y="61"/>
                  </a:lnTo>
                  <a:lnTo>
                    <a:pt x="0" y="65"/>
                  </a:lnTo>
                  <a:lnTo>
                    <a:pt x="2" y="70"/>
                  </a:lnTo>
                  <a:lnTo>
                    <a:pt x="6" y="72"/>
                  </a:lnTo>
                  <a:lnTo>
                    <a:pt x="8" y="72"/>
                  </a:lnTo>
                  <a:lnTo>
                    <a:pt x="11" y="70"/>
                  </a:lnTo>
                  <a:lnTo>
                    <a:pt x="40" y="51"/>
                  </a:lnTo>
                  <a:lnTo>
                    <a:pt x="36" y="85"/>
                  </a:lnTo>
                  <a:lnTo>
                    <a:pt x="39" y="90"/>
                  </a:lnTo>
                  <a:lnTo>
                    <a:pt x="43" y="91"/>
                  </a:lnTo>
                  <a:lnTo>
                    <a:pt x="47" y="90"/>
                  </a:lnTo>
                  <a:lnTo>
                    <a:pt x="49" y="85"/>
                  </a:lnTo>
                  <a:lnTo>
                    <a:pt x="49" y="80"/>
                  </a:lnTo>
                  <a:lnTo>
                    <a:pt x="48" y="75"/>
                  </a:lnTo>
                  <a:lnTo>
                    <a:pt x="48" y="70"/>
                  </a:lnTo>
                  <a:lnTo>
                    <a:pt x="47" y="63"/>
                  </a:lnTo>
                  <a:lnTo>
                    <a:pt x="46" y="56"/>
                  </a:lnTo>
                  <a:lnTo>
                    <a:pt x="46" y="51"/>
                  </a:lnTo>
                  <a:lnTo>
                    <a:pt x="71" y="68"/>
                  </a:lnTo>
                  <a:lnTo>
                    <a:pt x="74" y="70"/>
                  </a:lnTo>
                  <a:lnTo>
                    <a:pt x="76" y="72"/>
                  </a:lnTo>
                  <a:lnTo>
                    <a:pt x="78" y="72"/>
                  </a:lnTo>
                  <a:lnTo>
                    <a:pt x="79" y="72"/>
                  </a:lnTo>
                  <a:lnTo>
                    <a:pt x="84" y="70"/>
                  </a:lnTo>
                  <a:lnTo>
                    <a:pt x="85" y="65"/>
                  </a:lnTo>
                  <a:lnTo>
                    <a:pt x="84" y="61"/>
                  </a:lnTo>
                  <a:lnTo>
                    <a:pt x="81" y="59"/>
                  </a:lnTo>
                  <a:lnTo>
                    <a:pt x="49" y="4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3" name="Freeform 88"/>
            <p:cNvSpPr>
              <a:spLocks noChangeAspect="1"/>
            </p:cNvSpPr>
            <p:nvPr/>
          </p:nvSpPr>
          <p:spPr bwMode="auto">
            <a:xfrm>
              <a:off x="6078" y="185"/>
              <a:ext cx="69" cy="301"/>
            </a:xfrm>
            <a:custGeom>
              <a:avLst/>
              <a:gdLst>
                <a:gd name="T0" fmla="*/ 69 w 69"/>
                <a:gd name="T1" fmla="*/ 151 h 301"/>
                <a:gd name="T2" fmla="*/ 69 w 69"/>
                <a:gd name="T3" fmla="*/ 131 h 301"/>
                <a:gd name="T4" fmla="*/ 66 w 69"/>
                <a:gd name="T5" fmla="*/ 108 h 301"/>
                <a:gd name="T6" fmla="*/ 60 w 69"/>
                <a:gd name="T7" fmla="*/ 82 h 301"/>
                <a:gd name="T8" fmla="*/ 50 w 69"/>
                <a:gd name="T9" fmla="*/ 57 h 301"/>
                <a:gd name="T10" fmla="*/ 35 w 69"/>
                <a:gd name="T11" fmla="*/ 32 h 301"/>
                <a:gd name="T12" fmla="*/ 20 w 69"/>
                <a:gd name="T13" fmla="*/ 14 h 301"/>
                <a:gd name="T14" fmla="*/ 9 w 69"/>
                <a:gd name="T15" fmla="*/ 3 h 301"/>
                <a:gd name="T16" fmla="*/ 3 w 69"/>
                <a:gd name="T17" fmla="*/ 0 h 301"/>
                <a:gd name="T18" fmla="*/ 0 w 69"/>
                <a:gd name="T19" fmla="*/ 1 h 301"/>
                <a:gd name="T20" fmla="*/ 0 w 69"/>
                <a:gd name="T21" fmla="*/ 3 h 301"/>
                <a:gd name="T22" fmla="*/ 0 w 69"/>
                <a:gd name="T23" fmla="*/ 3 h 301"/>
                <a:gd name="T24" fmla="*/ 0 w 69"/>
                <a:gd name="T25" fmla="*/ 5 h 301"/>
                <a:gd name="T26" fmla="*/ 2 w 69"/>
                <a:gd name="T27" fmla="*/ 7 h 301"/>
                <a:gd name="T28" fmla="*/ 5 w 69"/>
                <a:gd name="T29" fmla="*/ 10 h 301"/>
                <a:gd name="T30" fmla="*/ 25 w 69"/>
                <a:gd name="T31" fmla="*/ 36 h 301"/>
                <a:gd name="T32" fmla="*/ 40 w 69"/>
                <a:gd name="T33" fmla="*/ 68 h 301"/>
                <a:gd name="T34" fmla="*/ 49 w 69"/>
                <a:gd name="T35" fmla="*/ 106 h 301"/>
                <a:gd name="T36" fmla="*/ 52 w 69"/>
                <a:gd name="T37" fmla="*/ 151 h 301"/>
                <a:gd name="T38" fmla="*/ 50 w 69"/>
                <a:gd name="T39" fmla="*/ 189 h 301"/>
                <a:gd name="T40" fmla="*/ 42 w 69"/>
                <a:gd name="T41" fmla="*/ 227 h 301"/>
                <a:gd name="T42" fmla="*/ 27 w 69"/>
                <a:gd name="T43" fmla="*/ 262 h 301"/>
                <a:gd name="T44" fmla="*/ 4 w 69"/>
                <a:gd name="T45" fmla="*/ 293 h 301"/>
                <a:gd name="T46" fmla="*/ 0 w 69"/>
                <a:gd name="T47" fmla="*/ 297 h 301"/>
                <a:gd name="T48" fmla="*/ 0 w 69"/>
                <a:gd name="T49" fmla="*/ 298 h 301"/>
                <a:gd name="T50" fmla="*/ 0 w 69"/>
                <a:gd name="T51" fmla="*/ 301 h 301"/>
                <a:gd name="T52" fmla="*/ 3 w 69"/>
                <a:gd name="T53" fmla="*/ 301 h 301"/>
                <a:gd name="T54" fmla="*/ 9 w 69"/>
                <a:gd name="T55" fmla="*/ 298 h 301"/>
                <a:gd name="T56" fmla="*/ 21 w 69"/>
                <a:gd name="T57" fmla="*/ 286 h 301"/>
                <a:gd name="T58" fmla="*/ 36 w 69"/>
                <a:gd name="T59" fmla="*/ 268 h 301"/>
                <a:gd name="T60" fmla="*/ 50 w 69"/>
                <a:gd name="T61" fmla="*/ 243 h 301"/>
                <a:gd name="T62" fmla="*/ 60 w 69"/>
                <a:gd name="T63" fmla="*/ 218 h 301"/>
                <a:gd name="T64" fmla="*/ 66 w 69"/>
                <a:gd name="T65" fmla="*/ 194 h 301"/>
                <a:gd name="T66" fmla="*/ 69 w 69"/>
                <a:gd name="T67" fmla="*/ 171 h 301"/>
                <a:gd name="T68" fmla="*/ 69 w 69"/>
                <a:gd name="T69" fmla="*/ 15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301">
                  <a:moveTo>
                    <a:pt x="69" y="151"/>
                  </a:moveTo>
                  <a:lnTo>
                    <a:pt x="69" y="131"/>
                  </a:lnTo>
                  <a:lnTo>
                    <a:pt x="66" y="108"/>
                  </a:lnTo>
                  <a:lnTo>
                    <a:pt x="60" y="82"/>
                  </a:lnTo>
                  <a:lnTo>
                    <a:pt x="50" y="57"/>
                  </a:lnTo>
                  <a:lnTo>
                    <a:pt x="35" y="32"/>
                  </a:lnTo>
                  <a:lnTo>
                    <a:pt x="20" y="14"/>
                  </a:lnTo>
                  <a:lnTo>
                    <a:pt x="9" y="3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5" y="10"/>
                  </a:lnTo>
                  <a:lnTo>
                    <a:pt x="25" y="36"/>
                  </a:lnTo>
                  <a:lnTo>
                    <a:pt x="40" y="68"/>
                  </a:lnTo>
                  <a:lnTo>
                    <a:pt x="49" y="106"/>
                  </a:lnTo>
                  <a:lnTo>
                    <a:pt x="52" y="151"/>
                  </a:lnTo>
                  <a:lnTo>
                    <a:pt x="50" y="189"/>
                  </a:lnTo>
                  <a:lnTo>
                    <a:pt x="42" y="227"/>
                  </a:lnTo>
                  <a:lnTo>
                    <a:pt x="27" y="262"/>
                  </a:lnTo>
                  <a:lnTo>
                    <a:pt x="4" y="293"/>
                  </a:lnTo>
                  <a:lnTo>
                    <a:pt x="0" y="297"/>
                  </a:lnTo>
                  <a:lnTo>
                    <a:pt x="0" y="298"/>
                  </a:lnTo>
                  <a:lnTo>
                    <a:pt x="0" y="301"/>
                  </a:lnTo>
                  <a:lnTo>
                    <a:pt x="3" y="301"/>
                  </a:lnTo>
                  <a:lnTo>
                    <a:pt x="9" y="298"/>
                  </a:lnTo>
                  <a:lnTo>
                    <a:pt x="21" y="286"/>
                  </a:lnTo>
                  <a:lnTo>
                    <a:pt x="36" y="268"/>
                  </a:lnTo>
                  <a:lnTo>
                    <a:pt x="50" y="243"/>
                  </a:lnTo>
                  <a:lnTo>
                    <a:pt x="60" y="218"/>
                  </a:lnTo>
                  <a:lnTo>
                    <a:pt x="66" y="194"/>
                  </a:lnTo>
                  <a:lnTo>
                    <a:pt x="69" y="171"/>
                  </a:lnTo>
                  <a:lnTo>
                    <a:pt x="69" y="1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4" name="Freeform 89"/>
            <p:cNvSpPr>
              <a:spLocks noChangeAspect="1" noEditPoints="1"/>
            </p:cNvSpPr>
            <p:nvPr/>
          </p:nvSpPr>
          <p:spPr bwMode="auto">
            <a:xfrm>
              <a:off x="6190" y="202"/>
              <a:ext cx="143" cy="212"/>
            </a:xfrm>
            <a:custGeom>
              <a:avLst/>
              <a:gdLst>
                <a:gd name="T0" fmla="*/ 142 w 143"/>
                <a:gd name="T1" fmla="*/ 1 h 212"/>
                <a:gd name="T2" fmla="*/ 132 w 143"/>
                <a:gd name="T3" fmla="*/ 0 h 212"/>
                <a:gd name="T4" fmla="*/ 108 w 143"/>
                <a:gd name="T5" fmla="*/ 2 h 212"/>
                <a:gd name="T6" fmla="*/ 98 w 143"/>
                <a:gd name="T7" fmla="*/ 5 h 212"/>
                <a:gd name="T8" fmla="*/ 98 w 143"/>
                <a:gd name="T9" fmla="*/ 12 h 212"/>
                <a:gd name="T10" fmla="*/ 112 w 143"/>
                <a:gd name="T11" fmla="*/ 13 h 212"/>
                <a:gd name="T12" fmla="*/ 118 w 143"/>
                <a:gd name="T13" fmla="*/ 16 h 212"/>
                <a:gd name="T14" fmla="*/ 118 w 143"/>
                <a:gd name="T15" fmla="*/ 24 h 212"/>
                <a:gd name="T16" fmla="*/ 95 w 143"/>
                <a:gd name="T17" fmla="*/ 87 h 212"/>
                <a:gd name="T18" fmla="*/ 81 w 143"/>
                <a:gd name="T19" fmla="*/ 77 h 212"/>
                <a:gd name="T20" fmla="*/ 59 w 143"/>
                <a:gd name="T21" fmla="*/ 78 h 212"/>
                <a:gd name="T22" fmla="*/ 34 w 143"/>
                <a:gd name="T23" fmla="*/ 92 h 212"/>
                <a:gd name="T24" fmla="*/ 13 w 143"/>
                <a:gd name="T25" fmla="*/ 117 h 212"/>
                <a:gd name="T26" fmla="*/ 1 w 143"/>
                <a:gd name="T27" fmla="*/ 148 h 212"/>
                <a:gd name="T28" fmla="*/ 3 w 143"/>
                <a:gd name="T29" fmla="*/ 184 h 212"/>
                <a:gd name="T30" fmla="*/ 23 w 143"/>
                <a:gd name="T31" fmla="*/ 209 h 212"/>
                <a:gd name="T32" fmla="*/ 46 w 143"/>
                <a:gd name="T33" fmla="*/ 212 h 212"/>
                <a:gd name="T34" fmla="*/ 66 w 143"/>
                <a:gd name="T35" fmla="*/ 202 h 212"/>
                <a:gd name="T36" fmla="*/ 82 w 143"/>
                <a:gd name="T37" fmla="*/ 199 h 212"/>
                <a:gd name="T38" fmla="*/ 96 w 143"/>
                <a:gd name="T39" fmla="*/ 211 h 212"/>
                <a:gd name="T40" fmla="*/ 113 w 143"/>
                <a:gd name="T41" fmla="*/ 211 h 212"/>
                <a:gd name="T42" fmla="*/ 124 w 143"/>
                <a:gd name="T43" fmla="*/ 203 h 212"/>
                <a:gd name="T44" fmla="*/ 132 w 143"/>
                <a:gd name="T45" fmla="*/ 187 h 212"/>
                <a:gd name="T46" fmla="*/ 137 w 143"/>
                <a:gd name="T47" fmla="*/ 169 h 212"/>
                <a:gd name="T48" fmla="*/ 136 w 143"/>
                <a:gd name="T49" fmla="*/ 163 h 212"/>
                <a:gd name="T50" fmla="*/ 131 w 143"/>
                <a:gd name="T51" fmla="*/ 164 h 212"/>
                <a:gd name="T52" fmla="*/ 126 w 143"/>
                <a:gd name="T53" fmla="*/ 182 h 212"/>
                <a:gd name="T54" fmla="*/ 115 w 143"/>
                <a:gd name="T55" fmla="*/ 203 h 212"/>
                <a:gd name="T56" fmla="*/ 102 w 143"/>
                <a:gd name="T57" fmla="*/ 204 h 212"/>
                <a:gd name="T58" fmla="*/ 98 w 143"/>
                <a:gd name="T59" fmla="*/ 197 h 212"/>
                <a:gd name="T60" fmla="*/ 98 w 143"/>
                <a:gd name="T61" fmla="*/ 184 h 212"/>
                <a:gd name="T62" fmla="*/ 143 w 143"/>
                <a:gd name="T63" fmla="*/ 3 h 212"/>
                <a:gd name="T64" fmla="*/ 79 w 143"/>
                <a:gd name="T65" fmla="*/ 177 h 212"/>
                <a:gd name="T66" fmla="*/ 77 w 143"/>
                <a:gd name="T67" fmla="*/ 181 h 212"/>
                <a:gd name="T68" fmla="*/ 64 w 143"/>
                <a:gd name="T69" fmla="*/ 195 h 212"/>
                <a:gd name="T70" fmla="*/ 47 w 143"/>
                <a:gd name="T71" fmla="*/ 205 h 212"/>
                <a:gd name="T72" fmla="*/ 31 w 143"/>
                <a:gd name="T73" fmla="*/ 203 h 212"/>
                <a:gd name="T74" fmla="*/ 22 w 143"/>
                <a:gd name="T75" fmla="*/ 187 h 212"/>
                <a:gd name="T76" fmla="*/ 23 w 143"/>
                <a:gd name="T77" fmla="*/ 163 h 212"/>
                <a:gd name="T78" fmla="*/ 32 w 143"/>
                <a:gd name="T79" fmla="*/ 125 h 212"/>
                <a:gd name="T80" fmla="*/ 45 w 143"/>
                <a:gd name="T81" fmla="*/ 99 h 212"/>
                <a:gd name="T82" fmla="*/ 63 w 143"/>
                <a:gd name="T83" fmla="*/ 84 h 212"/>
                <a:gd name="T84" fmla="*/ 79 w 143"/>
                <a:gd name="T85" fmla="*/ 83 h 212"/>
                <a:gd name="T86" fmla="*/ 88 w 143"/>
                <a:gd name="T87" fmla="*/ 90 h 212"/>
                <a:gd name="T88" fmla="*/ 94 w 143"/>
                <a:gd name="T89" fmla="*/ 100 h 212"/>
                <a:gd name="T90" fmla="*/ 96 w 143"/>
                <a:gd name="T91" fmla="*/ 107 h 212"/>
                <a:gd name="T92" fmla="*/ 95 w 143"/>
                <a:gd name="T93" fmla="*/ 11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3" h="212">
                  <a:moveTo>
                    <a:pt x="143" y="3"/>
                  </a:moveTo>
                  <a:lnTo>
                    <a:pt x="142" y="1"/>
                  </a:lnTo>
                  <a:lnTo>
                    <a:pt x="139" y="0"/>
                  </a:lnTo>
                  <a:lnTo>
                    <a:pt x="132" y="0"/>
                  </a:lnTo>
                  <a:lnTo>
                    <a:pt x="120" y="1"/>
                  </a:lnTo>
                  <a:lnTo>
                    <a:pt x="108" y="2"/>
                  </a:lnTo>
                  <a:lnTo>
                    <a:pt x="101" y="3"/>
                  </a:lnTo>
                  <a:lnTo>
                    <a:pt x="98" y="5"/>
                  </a:lnTo>
                  <a:lnTo>
                    <a:pt x="97" y="9"/>
                  </a:lnTo>
                  <a:lnTo>
                    <a:pt x="98" y="12"/>
                  </a:lnTo>
                  <a:lnTo>
                    <a:pt x="104" y="12"/>
                  </a:lnTo>
                  <a:lnTo>
                    <a:pt x="112" y="13"/>
                  </a:lnTo>
                  <a:lnTo>
                    <a:pt x="117" y="14"/>
                  </a:lnTo>
                  <a:lnTo>
                    <a:pt x="118" y="16"/>
                  </a:lnTo>
                  <a:lnTo>
                    <a:pt x="119" y="18"/>
                  </a:lnTo>
                  <a:lnTo>
                    <a:pt x="118" y="24"/>
                  </a:lnTo>
                  <a:lnTo>
                    <a:pt x="100" y="95"/>
                  </a:lnTo>
                  <a:lnTo>
                    <a:pt x="95" y="87"/>
                  </a:lnTo>
                  <a:lnTo>
                    <a:pt x="89" y="81"/>
                  </a:lnTo>
                  <a:lnTo>
                    <a:pt x="81" y="77"/>
                  </a:lnTo>
                  <a:lnTo>
                    <a:pt x="72" y="76"/>
                  </a:lnTo>
                  <a:lnTo>
                    <a:pt x="59" y="78"/>
                  </a:lnTo>
                  <a:lnTo>
                    <a:pt x="46" y="83"/>
                  </a:lnTo>
                  <a:lnTo>
                    <a:pt x="34" y="92"/>
                  </a:lnTo>
                  <a:lnTo>
                    <a:pt x="23" y="103"/>
                  </a:lnTo>
                  <a:lnTo>
                    <a:pt x="13" y="117"/>
                  </a:lnTo>
                  <a:lnTo>
                    <a:pt x="6" y="132"/>
                  </a:lnTo>
                  <a:lnTo>
                    <a:pt x="1" y="148"/>
                  </a:lnTo>
                  <a:lnTo>
                    <a:pt x="0" y="164"/>
                  </a:lnTo>
                  <a:lnTo>
                    <a:pt x="3" y="184"/>
                  </a:lnTo>
                  <a:lnTo>
                    <a:pt x="11" y="199"/>
                  </a:lnTo>
                  <a:lnTo>
                    <a:pt x="23" y="209"/>
                  </a:lnTo>
                  <a:lnTo>
                    <a:pt x="40" y="212"/>
                  </a:lnTo>
                  <a:lnTo>
                    <a:pt x="46" y="212"/>
                  </a:lnTo>
                  <a:lnTo>
                    <a:pt x="55" y="209"/>
                  </a:lnTo>
                  <a:lnTo>
                    <a:pt x="66" y="202"/>
                  </a:lnTo>
                  <a:lnTo>
                    <a:pt x="79" y="190"/>
                  </a:lnTo>
                  <a:lnTo>
                    <a:pt x="82" y="199"/>
                  </a:lnTo>
                  <a:lnTo>
                    <a:pt x="88" y="206"/>
                  </a:lnTo>
                  <a:lnTo>
                    <a:pt x="96" y="211"/>
                  </a:lnTo>
                  <a:lnTo>
                    <a:pt x="106" y="212"/>
                  </a:lnTo>
                  <a:lnTo>
                    <a:pt x="113" y="211"/>
                  </a:lnTo>
                  <a:lnTo>
                    <a:pt x="119" y="208"/>
                  </a:lnTo>
                  <a:lnTo>
                    <a:pt x="124" y="203"/>
                  </a:lnTo>
                  <a:lnTo>
                    <a:pt x="128" y="196"/>
                  </a:lnTo>
                  <a:lnTo>
                    <a:pt x="132" y="187"/>
                  </a:lnTo>
                  <a:lnTo>
                    <a:pt x="135" y="177"/>
                  </a:lnTo>
                  <a:lnTo>
                    <a:pt x="137" y="169"/>
                  </a:lnTo>
                  <a:lnTo>
                    <a:pt x="137" y="166"/>
                  </a:lnTo>
                  <a:lnTo>
                    <a:pt x="136" y="163"/>
                  </a:lnTo>
                  <a:lnTo>
                    <a:pt x="134" y="163"/>
                  </a:lnTo>
                  <a:lnTo>
                    <a:pt x="131" y="164"/>
                  </a:lnTo>
                  <a:lnTo>
                    <a:pt x="130" y="168"/>
                  </a:lnTo>
                  <a:lnTo>
                    <a:pt x="126" y="182"/>
                  </a:lnTo>
                  <a:lnTo>
                    <a:pt x="121" y="194"/>
                  </a:lnTo>
                  <a:lnTo>
                    <a:pt x="115" y="203"/>
                  </a:lnTo>
                  <a:lnTo>
                    <a:pt x="107" y="206"/>
                  </a:lnTo>
                  <a:lnTo>
                    <a:pt x="102" y="204"/>
                  </a:lnTo>
                  <a:lnTo>
                    <a:pt x="99" y="201"/>
                  </a:lnTo>
                  <a:lnTo>
                    <a:pt x="98" y="197"/>
                  </a:lnTo>
                  <a:lnTo>
                    <a:pt x="98" y="192"/>
                  </a:lnTo>
                  <a:lnTo>
                    <a:pt x="98" y="184"/>
                  </a:lnTo>
                  <a:lnTo>
                    <a:pt x="99" y="177"/>
                  </a:lnTo>
                  <a:lnTo>
                    <a:pt x="143" y="3"/>
                  </a:lnTo>
                  <a:close/>
                  <a:moveTo>
                    <a:pt x="80" y="173"/>
                  </a:moveTo>
                  <a:lnTo>
                    <a:pt x="79" y="177"/>
                  </a:lnTo>
                  <a:lnTo>
                    <a:pt x="78" y="179"/>
                  </a:lnTo>
                  <a:lnTo>
                    <a:pt x="77" y="181"/>
                  </a:lnTo>
                  <a:lnTo>
                    <a:pt x="74" y="184"/>
                  </a:lnTo>
                  <a:lnTo>
                    <a:pt x="64" y="195"/>
                  </a:lnTo>
                  <a:lnTo>
                    <a:pt x="55" y="201"/>
                  </a:lnTo>
                  <a:lnTo>
                    <a:pt x="47" y="205"/>
                  </a:lnTo>
                  <a:lnTo>
                    <a:pt x="40" y="206"/>
                  </a:lnTo>
                  <a:lnTo>
                    <a:pt x="31" y="203"/>
                  </a:lnTo>
                  <a:lnTo>
                    <a:pt x="25" y="196"/>
                  </a:lnTo>
                  <a:lnTo>
                    <a:pt x="22" y="187"/>
                  </a:lnTo>
                  <a:lnTo>
                    <a:pt x="21" y="177"/>
                  </a:lnTo>
                  <a:lnTo>
                    <a:pt x="23" y="163"/>
                  </a:lnTo>
                  <a:lnTo>
                    <a:pt x="27" y="144"/>
                  </a:lnTo>
                  <a:lnTo>
                    <a:pt x="32" y="125"/>
                  </a:lnTo>
                  <a:lnTo>
                    <a:pt x="38" y="111"/>
                  </a:lnTo>
                  <a:lnTo>
                    <a:pt x="45" y="99"/>
                  </a:lnTo>
                  <a:lnTo>
                    <a:pt x="54" y="90"/>
                  </a:lnTo>
                  <a:lnTo>
                    <a:pt x="63" y="84"/>
                  </a:lnTo>
                  <a:lnTo>
                    <a:pt x="72" y="82"/>
                  </a:lnTo>
                  <a:lnTo>
                    <a:pt x="79" y="83"/>
                  </a:lnTo>
                  <a:lnTo>
                    <a:pt x="84" y="86"/>
                  </a:lnTo>
                  <a:lnTo>
                    <a:pt x="88" y="90"/>
                  </a:lnTo>
                  <a:lnTo>
                    <a:pt x="92" y="95"/>
                  </a:lnTo>
                  <a:lnTo>
                    <a:pt x="94" y="100"/>
                  </a:lnTo>
                  <a:lnTo>
                    <a:pt x="95" y="104"/>
                  </a:lnTo>
                  <a:lnTo>
                    <a:pt x="96" y="107"/>
                  </a:lnTo>
                  <a:lnTo>
                    <a:pt x="96" y="109"/>
                  </a:lnTo>
                  <a:lnTo>
                    <a:pt x="95" y="114"/>
                  </a:lnTo>
                  <a:lnTo>
                    <a:pt x="80" y="17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5" name="Freeform 90"/>
            <p:cNvSpPr>
              <a:spLocks noChangeAspect="1"/>
            </p:cNvSpPr>
            <p:nvPr/>
          </p:nvSpPr>
          <p:spPr bwMode="auto">
            <a:xfrm>
              <a:off x="6300" y="198"/>
              <a:ext cx="150" cy="275"/>
            </a:xfrm>
            <a:custGeom>
              <a:avLst/>
              <a:gdLst>
                <a:gd name="T0" fmla="*/ 120 w 150"/>
                <a:gd name="T1" fmla="*/ 92 h 275"/>
                <a:gd name="T2" fmla="*/ 127 w 150"/>
                <a:gd name="T3" fmla="*/ 92 h 275"/>
                <a:gd name="T4" fmla="*/ 129 w 150"/>
                <a:gd name="T5" fmla="*/ 86 h 275"/>
                <a:gd name="T6" fmla="*/ 121 w 150"/>
                <a:gd name="T7" fmla="*/ 83 h 275"/>
                <a:gd name="T8" fmla="*/ 102 w 150"/>
                <a:gd name="T9" fmla="*/ 49 h 275"/>
                <a:gd name="T10" fmla="*/ 106 w 150"/>
                <a:gd name="T11" fmla="*/ 32 h 275"/>
                <a:gd name="T12" fmla="*/ 110 w 150"/>
                <a:gd name="T13" fmla="*/ 17 h 275"/>
                <a:gd name="T14" fmla="*/ 124 w 150"/>
                <a:gd name="T15" fmla="*/ 7 h 275"/>
                <a:gd name="T16" fmla="*/ 129 w 150"/>
                <a:gd name="T17" fmla="*/ 8 h 275"/>
                <a:gd name="T18" fmla="*/ 139 w 150"/>
                <a:gd name="T19" fmla="*/ 12 h 275"/>
                <a:gd name="T20" fmla="*/ 125 w 150"/>
                <a:gd name="T21" fmla="*/ 19 h 275"/>
                <a:gd name="T22" fmla="*/ 122 w 150"/>
                <a:gd name="T23" fmla="*/ 29 h 275"/>
                <a:gd name="T24" fmla="*/ 126 w 150"/>
                <a:gd name="T25" fmla="*/ 37 h 275"/>
                <a:gd name="T26" fmla="*/ 133 w 150"/>
                <a:gd name="T27" fmla="*/ 39 h 275"/>
                <a:gd name="T28" fmla="*/ 145 w 150"/>
                <a:gd name="T29" fmla="*/ 35 h 275"/>
                <a:gd name="T30" fmla="*/ 150 w 150"/>
                <a:gd name="T31" fmla="*/ 21 h 275"/>
                <a:gd name="T32" fmla="*/ 141 w 150"/>
                <a:gd name="T33" fmla="*/ 6 h 275"/>
                <a:gd name="T34" fmla="*/ 124 w 150"/>
                <a:gd name="T35" fmla="*/ 0 h 275"/>
                <a:gd name="T36" fmla="*/ 115 w 150"/>
                <a:gd name="T37" fmla="*/ 2 h 275"/>
                <a:gd name="T38" fmla="*/ 104 w 150"/>
                <a:gd name="T39" fmla="*/ 7 h 275"/>
                <a:gd name="T40" fmla="*/ 94 w 150"/>
                <a:gd name="T41" fmla="*/ 18 h 275"/>
                <a:gd name="T42" fmla="*/ 86 w 150"/>
                <a:gd name="T43" fmla="*/ 36 h 275"/>
                <a:gd name="T44" fmla="*/ 83 w 150"/>
                <a:gd name="T45" fmla="*/ 47 h 275"/>
                <a:gd name="T46" fmla="*/ 76 w 150"/>
                <a:gd name="T47" fmla="*/ 83 h 275"/>
                <a:gd name="T48" fmla="*/ 51 w 150"/>
                <a:gd name="T49" fmla="*/ 83 h 275"/>
                <a:gd name="T50" fmla="*/ 46 w 150"/>
                <a:gd name="T51" fmla="*/ 85 h 275"/>
                <a:gd name="T52" fmla="*/ 48 w 150"/>
                <a:gd name="T53" fmla="*/ 92 h 275"/>
                <a:gd name="T54" fmla="*/ 74 w 150"/>
                <a:gd name="T55" fmla="*/ 92 h 275"/>
                <a:gd name="T56" fmla="*/ 47 w 150"/>
                <a:gd name="T57" fmla="*/ 233 h 275"/>
                <a:gd name="T58" fmla="*/ 35 w 150"/>
                <a:gd name="T59" fmla="*/ 264 h 275"/>
                <a:gd name="T60" fmla="*/ 23 w 150"/>
                <a:gd name="T61" fmla="*/ 268 h 275"/>
                <a:gd name="T62" fmla="*/ 15 w 150"/>
                <a:gd name="T63" fmla="*/ 266 h 275"/>
                <a:gd name="T64" fmla="*/ 19 w 150"/>
                <a:gd name="T65" fmla="*/ 261 h 275"/>
                <a:gd name="T66" fmla="*/ 27 w 150"/>
                <a:gd name="T67" fmla="*/ 251 h 275"/>
                <a:gd name="T68" fmla="*/ 27 w 150"/>
                <a:gd name="T69" fmla="*/ 242 h 275"/>
                <a:gd name="T70" fmla="*/ 21 w 150"/>
                <a:gd name="T71" fmla="*/ 237 h 275"/>
                <a:gd name="T72" fmla="*/ 11 w 150"/>
                <a:gd name="T73" fmla="*/ 237 h 275"/>
                <a:gd name="T74" fmla="*/ 1 w 150"/>
                <a:gd name="T75" fmla="*/ 246 h 275"/>
                <a:gd name="T76" fmla="*/ 2 w 150"/>
                <a:gd name="T77" fmla="*/ 263 h 275"/>
                <a:gd name="T78" fmla="*/ 16 w 150"/>
                <a:gd name="T79" fmla="*/ 274 h 275"/>
                <a:gd name="T80" fmla="*/ 37 w 150"/>
                <a:gd name="T81" fmla="*/ 272 h 275"/>
                <a:gd name="T82" fmla="*/ 54 w 150"/>
                <a:gd name="T83" fmla="*/ 255 h 275"/>
                <a:gd name="T84" fmla="*/ 66 w 150"/>
                <a:gd name="T85" fmla="*/ 229 h 275"/>
                <a:gd name="T86" fmla="*/ 75 w 150"/>
                <a:gd name="T87" fmla="*/ 195 h 275"/>
                <a:gd name="T88" fmla="*/ 94 w 150"/>
                <a:gd name="T89" fmla="*/ 9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0" h="275">
                  <a:moveTo>
                    <a:pt x="94" y="92"/>
                  </a:moveTo>
                  <a:lnTo>
                    <a:pt x="120" y="92"/>
                  </a:lnTo>
                  <a:lnTo>
                    <a:pt x="124" y="92"/>
                  </a:lnTo>
                  <a:lnTo>
                    <a:pt x="127" y="92"/>
                  </a:lnTo>
                  <a:lnTo>
                    <a:pt x="129" y="90"/>
                  </a:lnTo>
                  <a:lnTo>
                    <a:pt x="129" y="86"/>
                  </a:lnTo>
                  <a:lnTo>
                    <a:pt x="127" y="83"/>
                  </a:lnTo>
                  <a:lnTo>
                    <a:pt x="121" y="83"/>
                  </a:lnTo>
                  <a:lnTo>
                    <a:pt x="96" y="83"/>
                  </a:lnTo>
                  <a:lnTo>
                    <a:pt x="102" y="49"/>
                  </a:lnTo>
                  <a:lnTo>
                    <a:pt x="104" y="42"/>
                  </a:lnTo>
                  <a:lnTo>
                    <a:pt x="106" y="32"/>
                  </a:lnTo>
                  <a:lnTo>
                    <a:pt x="108" y="23"/>
                  </a:lnTo>
                  <a:lnTo>
                    <a:pt x="110" y="17"/>
                  </a:lnTo>
                  <a:lnTo>
                    <a:pt x="115" y="10"/>
                  </a:lnTo>
                  <a:lnTo>
                    <a:pt x="124" y="7"/>
                  </a:lnTo>
                  <a:lnTo>
                    <a:pt x="126" y="7"/>
                  </a:lnTo>
                  <a:lnTo>
                    <a:pt x="129" y="8"/>
                  </a:lnTo>
                  <a:lnTo>
                    <a:pt x="134" y="9"/>
                  </a:lnTo>
                  <a:lnTo>
                    <a:pt x="139" y="12"/>
                  </a:lnTo>
                  <a:lnTo>
                    <a:pt x="130" y="15"/>
                  </a:lnTo>
                  <a:lnTo>
                    <a:pt x="125" y="19"/>
                  </a:lnTo>
                  <a:lnTo>
                    <a:pt x="123" y="24"/>
                  </a:lnTo>
                  <a:lnTo>
                    <a:pt x="122" y="29"/>
                  </a:lnTo>
                  <a:lnTo>
                    <a:pt x="123" y="33"/>
                  </a:lnTo>
                  <a:lnTo>
                    <a:pt x="126" y="37"/>
                  </a:lnTo>
                  <a:lnTo>
                    <a:pt x="129" y="39"/>
                  </a:lnTo>
                  <a:lnTo>
                    <a:pt x="133" y="39"/>
                  </a:lnTo>
                  <a:lnTo>
                    <a:pt x="139" y="38"/>
                  </a:lnTo>
                  <a:lnTo>
                    <a:pt x="145" y="35"/>
                  </a:lnTo>
                  <a:lnTo>
                    <a:pt x="148" y="29"/>
                  </a:lnTo>
                  <a:lnTo>
                    <a:pt x="150" y="21"/>
                  </a:lnTo>
                  <a:lnTo>
                    <a:pt x="148" y="12"/>
                  </a:lnTo>
                  <a:lnTo>
                    <a:pt x="141" y="6"/>
                  </a:lnTo>
                  <a:lnTo>
                    <a:pt x="133" y="2"/>
                  </a:lnTo>
                  <a:lnTo>
                    <a:pt x="124" y="0"/>
                  </a:lnTo>
                  <a:lnTo>
                    <a:pt x="120" y="1"/>
                  </a:lnTo>
                  <a:lnTo>
                    <a:pt x="115" y="2"/>
                  </a:lnTo>
                  <a:lnTo>
                    <a:pt x="110" y="4"/>
                  </a:lnTo>
                  <a:lnTo>
                    <a:pt x="104" y="7"/>
                  </a:lnTo>
                  <a:lnTo>
                    <a:pt x="99" y="11"/>
                  </a:lnTo>
                  <a:lnTo>
                    <a:pt x="94" y="18"/>
                  </a:lnTo>
                  <a:lnTo>
                    <a:pt x="89" y="26"/>
                  </a:lnTo>
                  <a:lnTo>
                    <a:pt x="86" y="36"/>
                  </a:lnTo>
                  <a:lnTo>
                    <a:pt x="84" y="40"/>
                  </a:lnTo>
                  <a:lnTo>
                    <a:pt x="83" y="47"/>
                  </a:lnTo>
                  <a:lnTo>
                    <a:pt x="80" y="60"/>
                  </a:lnTo>
                  <a:lnTo>
                    <a:pt x="76" y="83"/>
                  </a:lnTo>
                  <a:lnTo>
                    <a:pt x="55" y="83"/>
                  </a:lnTo>
                  <a:lnTo>
                    <a:pt x="51" y="83"/>
                  </a:lnTo>
                  <a:lnTo>
                    <a:pt x="48" y="84"/>
                  </a:lnTo>
                  <a:lnTo>
                    <a:pt x="46" y="85"/>
                  </a:lnTo>
                  <a:lnTo>
                    <a:pt x="46" y="89"/>
                  </a:lnTo>
                  <a:lnTo>
                    <a:pt x="48" y="92"/>
                  </a:lnTo>
                  <a:lnTo>
                    <a:pt x="54" y="92"/>
                  </a:lnTo>
                  <a:lnTo>
                    <a:pt x="74" y="92"/>
                  </a:lnTo>
                  <a:lnTo>
                    <a:pt x="52" y="212"/>
                  </a:lnTo>
                  <a:lnTo>
                    <a:pt x="47" y="233"/>
                  </a:lnTo>
                  <a:lnTo>
                    <a:pt x="42" y="251"/>
                  </a:lnTo>
                  <a:lnTo>
                    <a:pt x="35" y="264"/>
                  </a:lnTo>
                  <a:lnTo>
                    <a:pt x="25" y="268"/>
                  </a:lnTo>
                  <a:lnTo>
                    <a:pt x="23" y="268"/>
                  </a:lnTo>
                  <a:lnTo>
                    <a:pt x="20" y="268"/>
                  </a:lnTo>
                  <a:lnTo>
                    <a:pt x="15" y="266"/>
                  </a:lnTo>
                  <a:lnTo>
                    <a:pt x="11" y="263"/>
                  </a:lnTo>
                  <a:lnTo>
                    <a:pt x="19" y="261"/>
                  </a:lnTo>
                  <a:lnTo>
                    <a:pt x="24" y="256"/>
                  </a:lnTo>
                  <a:lnTo>
                    <a:pt x="27" y="251"/>
                  </a:lnTo>
                  <a:lnTo>
                    <a:pt x="28" y="247"/>
                  </a:lnTo>
                  <a:lnTo>
                    <a:pt x="27" y="242"/>
                  </a:lnTo>
                  <a:lnTo>
                    <a:pt x="24" y="239"/>
                  </a:lnTo>
                  <a:lnTo>
                    <a:pt x="21" y="237"/>
                  </a:lnTo>
                  <a:lnTo>
                    <a:pt x="16" y="236"/>
                  </a:lnTo>
                  <a:lnTo>
                    <a:pt x="11" y="237"/>
                  </a:lnTo>
                  <a:lnTo>
                    <a:pt x="5" y="241"/>
                  </a:lnTo>
                  <a:lnTo>
                    <a:pt x="1" y="246"/>
                  </a:lnTo>
                  <a:lnTo>
                    <a:pt x="0" y="254"/>
                  </a:lnTo>
                  <a:lnTo>
                    <a:pt x="2" y="263"/>
                  </a:lnTo>
                  <a:lnTo>
                    <a:pt x="8" y="270"/>
                  </a:lnTo>
                  <a:lnTo>
                    <a:pt x="16" y="274"/>
                  </a:lnTo>
                  <a:lnTo>
                    <a:pt x="25" y="275"/>
                  </a:lnTo>
                  <a:lnTo>
                    <a:pt x="37" y="272"/>
                  </a:lnTo>
                  <a:lnTo>
                    <a:pt x="47" y="265"/>
                  </a:lnTo>
                  <a:lnTo>
                    <a:pt x="54" y="255"/>
                  </a:lnTo>
                  <a:lnTo>
                    <a:pt x="59" y="246"/>
                  </a:lnTo>
                  <a:lnTo>
                    <a:pt x="66" y="229"/>
                  </a:lnTo>
                  <a:lnTo>
                    <a:pt x="71" y="211"/>
                  </a:lnTo>
                  <a:lnTo>
                    <a:pt x="75" y="195"/>
                  </a:lnTo>
                  <a:lnTo>
                    <a:pt x="76" y="188"/>
                  </a:lnTo>
                  <a:lnTo>
                    <a:pt x="94" y="9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6" name="Freeform 91"/>
            <p:cNvSpPr>
              <a:spLocks noChangeAspect="1"/>
            </p:cNvSpPr>
            <p:nvPr/>
          </p:nvSpPr>
          <p:spPr bwMode="auto">
            <a:xfrm>
              <a:off x="6493" y="185"/>
              <a:ext cx="70" cy="301"/>
            </a:xfrm>
            <a:custGeom>
              <a:avLst/>
              <a:gdLst>
                <a:gd name="T0" fmla="*/ 70 w 70"/>
                <a:gd name="T1" fmla="*/ 298 h 301"/>
                <a:gd name="T2" fmla="*/ 70 w 70"/>
                <a:gd name="T3" fmla="*/ 298 h 301"/>
                <a:gd name="T4" fmla="*/ 69 w 70"/>
                <a:gd name="T5" fmla="*/ 297 h 301"/>
                <a:gd name="T6" fmla="*/ 68 w 70"/>
                <a:gd name="T7" fmla="*/ 295 h 301"/>
                <a:gd name="T8" fmla="*/ 65 w 70"/>
                <a:gd name="T9" fmla="*/ 292 h 301"/>
                <a:gd name="T10" fmla="*/ 42 w 70"/>
                <a:gd name="T11" fmla="*/ 260 h 301"/>
                <a:gd name="T12" fmla="*/ 27 w 70"/>
                <a:gd name="T13" fmla="*/ 224 h 301"/>
                <a:gd name="T14" fmla="*/ 20 w 70"/>
                <a:gd name="T15" fmla="*/ 187 h 301"/>
                <a:gd name="T16" fmla="*/ 18 w 70"/>
                <a:gd name="T17" fmla="*/ 151 h 301"/>
                <a:gd name="T18" fmla="*/ 20 w 70"/>
                <a:gd name="T19" fmla="*/ 112 h 301"/>
                <a:gd name="T20" fmla="*/ 28 w 70"/>
                <a:gd name="T21" fmla="*/ 74 h 301"/>
                <a:gd name="T22" fmla="*/ 43 w 70"/>
                <a:gd name="T23" fmla="*/ 39 h 301"/>
                <a:gd name="T24" fmla="*/ 66 w 70"/>
                <a:gd name="T25" fmla="*/ 8 h 301"/>
                <a:gd name="T26" fmla="*/ 69 w 70"/>
                <a:gd name="T27" fmla="*/ 4 h 301"/>
                <a:gd name="T28" fmla="*/ 70 w 70"/>
                <a:gd name="T29" fmla="*/ 3 h 301"/>
                <a:gd name="T30" fmla="*/ 69 w 70"/>
                <a:gd name="T31" fmla="*/ 0 h 301"/>
                <a:gd name="T32" fmla="*/ 67 w 70"/>
                <a:gd name="T33" fmla="*/ 0 h 301"/>
                <a:gd name="T34" fmla="*/ 61 w 70"/>
                <a:gd name="T35" fmla="*/ 4 h 301"/>
                <a:gd name="T36" fmla="*/ 49 w 70"/>
                <a:gd name="T37" fmla="*/ 15 h 301"/>
                <a:gd name="T38" fmla="*/ 34 w 70"/>
                <a:gd name="T39" fmla="*/ 33 h 301"/>
                <a:gd name="T40" fmla="*/ 19 w 70"/>
                <a:gd name="T41" fmla="*/ 59 h 301"/>
                <a:gd name="T42" fmla="*/ 10 w 70"/>
                <a:gd name="T43" fmla="*/ 83 h 301"/>
                <a:gd name="T44" fmla="*/ 4 w 70"/>
                <a:gd name="T45" fmla="*/ 108 h 301"/>
                <a:gd name="T46" fmla="*/ 1 w 70"/>
                <a:gd name="T47" fmla="*/ 130 h 301"/>
                <a:gd name="T48" fmla="*/ 0 w 70"/>
                <a:gd name="T49" fmla="*/ 151 h 301"/>
                <a:gd name="T50" fmla="*/ 1 w 70"/>
                <a:gd name="T51" fmla="*/ 170 h 301"/>
                <a:gd name="T52" fmla="*/ 4 w 70"/>
                <a:gd name="T53" fmla="*/ 194 h 301"/>
                <a:gd name="T54" fmla="*/ 10 w 70"/>
                <a:gd name="T55" fmla="*/ 219 h 301"/>
                <a:gd name="T56" fmla="*/ 20 w 70"/>
                <a:gd name="T57" fmla="*/ 245 h 301"/>
                <a:gd name="T58" fmla="*/ 35 w 70"/>
                <a:gd name="T59" fmla="*/ 269 h 301"/>
                <a:gd name="T60" fmla="*/ 49 w 70"/>
                <a:gd name="T61" fmla="*/ 287 h 301"/>
                <a:gd name="T62" fmla="*/ 61 w 70"/>
                <a:gd name="T63" fmla="*/ 298 h 301"/>
                <a:gd name="T64" fmla="*/ 67 w 70"/>
                <a:gd name="T65" fmla="*/ 301 h 301"/>
                <a:gd name="T66" fmla="*/ 69 w 70"/>
                <a:gd name="T67" fmla="*/ 301 h 301"/>
                <a:gd name="T68" fmla="*/ 70 w 70"/>
                <a:gd name="T69" fmla="*/ 298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301">
                  <a:moveTo>
                    <a:pt x="70" y="298"/>
                  </a:moveTo>
                  <a:lnTo>
                    <a:pt x="70" y="298"/>
                  </a:lnTo>
                  <a:lnTo>
                    <a:pt x="69" y="297"/>
                  </a:lnTo>
                  <a:lnTo>
                    <a:pt x="68" y="295"/>
                  </a:lnTo>
                  <a:lnTo>
                    <a:pt x="65" y="292"/>
                  </a:lnTo>
                  <a:lnTo>
                    <a:pt x="42" y="260"/>
                  </a:lnTo>
                  <a:lnTo>
                    <a:pt x="27" y="224"/>
                  </a:lnTo>
                  <a:lnTo>
                    <a:pt x="20" y="187"/>
                  </a:lnTo>
                  <a:lnTo>
                    <a:pt x="18" y="151"/>
                  </a:lnTo>
                  <a:lnTo>
                    <a:pt x="20" y="112"/>
                  </a:lnTo>
                  <a:lnTo>
                    <a:pt x="28" y="74"/>
                  </a:lnTo>
                  <a:lnTo>
                    <a:pt x="43" y="39"/>
                  </a:lnTo>
                  <a:lnTo>
                    <a:pt x="66" y="8"/>
                  </a:lnTo>
                  <a:lnTo>
                    <a:pt x="69" y="4"/>
                  </a:lnTo>
                  <a:lnTo>
                    <a:pt x="70" y="3"/>
                  </a:lnTo>
                  <a:lnTo>
                    <a:pt x="69" y="0"/>
                  </a:lnTo>
                  <a:lnTo>
                    <a:pt x="67" y="0"/>
                  </a:lnTo>
                  <a:lnTo>
                    <a:pt x="61" y="4"/>
                  </a:lnTo>
                  <a:lnTo>
                    <a:pt x="49" y="15"/>
                  </a:lnTo>
                  <a:lnTo>
                    <a:pt x="34" y="33"/>
                  </a:lnTo>
                  <a:lnTo>
                    <a:pt x="19" y="59"/>
                  </a:lnTo>
                  <a:lnTo>
                    <a:pt x="10" y="83"/>
                  </a:lnTo>
                  <a:lnTo>
                    <a:pt x="4" y="108"/>
                  </a:lnTo>
                  <a:lnTo>
                    <a:pt x="1" y="130"/>
                  </a:lnTo>
                  <a:lnTo>
                    <a:pt x="0" y="151"/>
                  </a:lnTo>
                  <a:lnTo>
                    <a:pt x="1" y="170"/>
                  </a:lnTo>
                  <a:lnTo>
                    <a:pt x="4" y="194"/>
                  </a:lnTo>
                  <a:lnTo>
                    <a:pt x="10" y="219"/>
                  </a:lnTo>
                  <a:lnTo>
                    <a:pt x="20" y="245"/>
                  </a:lnTo>
                  <a:lnTo>
                    <a:pt x="35" y="269"/>
                  </a:lnTo>
                  <a:lnTo>
                    <a:pt x="49" y="287"/>
                  </a:lnTo>
                  <a:lnTo>
                    <a:pt x="61" y="298"/>
                  </a:lnTo>
                  <a:lnTo>
                    <a:pt x="67" y="301"/>
                  </a:lnTo>
                  <a:lnTo>
                    <a:pt x="69" y="301"/>
                  </a:lnTo>
                  <a:lnTo>
                    <a:pt x="70" y="29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7" name="Freeform 92"/>
            <p:cNvSpPr>
              <a:spLocks noChangeAspect="1"/>
            </p:cNvSpPr>
            <p:nvPr/>
          </p:nvSpPr>
          <p:spPr bwMode="auto">
            <a:xfrm>
              <a:off x="6589" y="278"/>
              <a:ext cx="150" cy="136"/>
            </a:xfrm>
            <a:custGeom>
              <a:avLst/>
              <a:gdLst>
                <a:gd name="T0" fmla="*/ 93 w 150"/>
                <a:gd name="T1" fmla="*/ 38 h 136"/>
                <a:gd name="T2" fmla="*/ 97 w 150"/>
                <a:gd name="T3" fmla="*/ 27 h 136"/>
                <a:gd name="T4" fmla="*/ 104 w 150"/>
                <a:gd name="T5" fmla="*/ 16 h 136"/>
                <a:gd name="T6" fmla="*/ 115 w 150"/>
                <a:gd name="T7" fmla="*/ 8 h 136"/>
                <a:gd name="T8" fmla="*/ 124 w 150"/>
                <a:gd name="T9" fmla="*/ 6 h 136"/>
                <a:gd name="T10" fmla="*/ 132 w 150"/>
                <a:gd name="T11" fmla="*/ 8 h 136"/>
                <a:gd name="T12" fmla="*/ 131 w 150"/>
                <a:gd name="T13" fmla="*/ 13 h 136"/>
                <a:gd name="T14" fmla="*/ 123 w 150"/>
                <a:gd name="T15" fmla="*/ 21 h 136"/>
                <a:gd name="T16" fmla="*/ 123 w 150"/>
                <a:gd name="T17" fmla="*/ 30 h 136"/>
                <a:gd name="T18" fmla="*/ 129 w 150"/>
                <a:gd name="T19" fmla="*/ 36 h 136"/>
                <a:gd name="T20" fmla="*/ 139 w 150"/>
                <a:gd name="T21" fmla="*/ 36 h 136"/>
                <a:gd name="T22" fmla="*/ 148 w 150"/>
                <a:gd name="T23" fmla="*/ 28 h 136"/>
                <a:gd name="T24" fmla="*/ 147 w 150"/>
                <a:gd name="T25" fmla="*/ 10 h 136"/>
                <a:gd name="T26" fmla="*/ 131 w 150"/>
                <a:gd name="T27" fmla="*/ 1 h 136"/>
                <a:gd name="T28" fmla="*/ 110 w 150"/>
                <a:gd name="T29" fmla="*/ 2 h 136"/>
                <a:gd name="T30" fmla="*/ 95 w 150"/>
                <a:gd name="T31" fmla="*/ 16 h 136"/>
                <a:gd name="T32" fmla="*/ 83 w 150"/>
                <a:gd name="T33" fmla="*/ 11 h 136"/>
                <a:gd name="T34" fmla="*/ 66 w 150"/>
                <a:gd name="T35" fmla="*/ 1 h 136"/>
                <a:gd name="T36" fmla="*/ 37 w 150"/>
                <a:gd name="T37" fmla="*/ 6 h 136"/>
                <a:gd name="T38" fmla="*/ 13 w 150"/>
                <a:gd name="T39" fmla="*/ 36 h 136"/>
                <a:gd name="T40" fmla="*/ 11 w 150"/>
                <a:gd name="T41" fmla="*/ 49 h 136"/>
                <a:gd name="T42" fmla="*/ 16 w 150"/>
                <a:gd name="T43" fmla="*/ 49 h 136"/>
                <a:gd name="T44" fmla="*/ 21 w 150"/>
                <a:gd name="T45" fmla="*/ 35 h 136"/>
                <a:gd name="T46" fmla="*/ 32 w 150"/>
                <a:gd name="T47" fmla="*/ 19 h 136"/>
                <a:gd name="T48" fmla="*/ 43 w 150"/>
                <a:gd name="T49" fmla="*/ 10 h 136"/>
                <a:gd name="T50" fmla="*/ 53 w 150"/>
                <a:gd name="T51" fmla="*/ 7 h 136"/>
                <a:gd name="T52" fmla="*/ 62 w 150"/>
                <a:gd name="T53" fmla="*/ 7 h 136"/>
                <a:gd name="T54" fmla="*/ 72 w 150"/>
                <a:gd name="T55" fmla="*/ 16 h 136"/>
                <a:gd name="T56" fmla="*/ 73 w 150"/>
                <a:gd name="T57" fmla="*/ 36 h 136"/>
                <a:gd name="T58" fmla="*/ 65 w 150"/>
                <a:gd name="T59" fmla="*/ 71 h 136"/>
                <a:gd name="T60" fmla="*/ 53 w 150"/>
                <a:gd name="T61" fmla="*/ 111 h 136"/>
                <a:gd name="T62" fmla="*/ 38 w 150"/>
                <a:gd name="T63" fmla="*/ 128 h 136"/>
                <a:gd name="T64" fmla="*/ 27 w 150"/>
                <a:gd name="T65" fmla="*/ 130 h 136"/>
                <a:gd name="T66" fmla="*/ 19 w 150"/>
                <a:gd name="T67" fmla="*/ 128 h 136"/>
                <a:gd name="T68" fmla="*/ 19 w 150"/>
                <a:gd name="T69" fmla="*/ 124 h 136"/>
                <a:gd name="T70" fmla="*/ 27 w 150"/>
                <a:gd name="T71" fmla="*/ 115 h 136"/>
                <a:gd name="T72" fmla="*/ 27 w 150"/>
                <a:gd name="T73" fmla="*/ 104 h 136"/>
                <a:gd name="T74" fmla="*/ 21 w 150"/>
                <a:gd name="T75" fmla="*/ 100 h 136"/>
                <a:gd name="T76" fmla="*/ 10 w 150"/>
                <a:gd name="T77" fmla="*/ 100 h 136"/>
                <a:gd name="T78" fmla="*/ 2 w 150"/>
                <a:gd name="T79" fmla="*/ 110 h 136"/>
                <a:gd name="T80" fmla="*/ 3 w 150"/>
                <a:gd name="T81" fmla="*/ 126 h 136"/>
                <a:gd name="T82" fmla="*/ 19 w 150"/>
                <a:gd name="T83" fmla="*/ 135 h 136"/>
                <a:gd name="T84" fmla="*/ 36 w 150"/>
                <a:gd name="T85" fmla="*/ 135 h 136"/>
                <a:gd name="T86" fmla="*/ 47 w 150"/>
                <a:gd name="T87" fmla="*/ 130 h 136"/>
                <a:gd name="T88" fmla="*/ 55 w 150"/>
                <a:gd name="T89" fmla="*/ 121 h 136"/>
                <a:gd name="T90" fmla="*/ 59 w 150"/>
                <a:gd name="T91" fmla="*/ 115 h 136"/>
                <a:gd name="T92" fmla="*/ 64 w 150"/>
                <a:gd name="T93" fmla="*/ 122 h 136"/>
                <a:gd name="T94" fmla="*/ 80 w 150"/>
                <a:gd name="T95" fmla="*/ 134 h 136"/>
                <a:gd name="T96" fmla="*/ 113 w 150"/>
                <a:gd name="T97" fmla="*/ 130 h 136"/>
                <a:gd name="T98" fmla="*/ 138 w 150"/>
                <a:gd name="T99" fmla="*/ 100 h 136"/>
                <a:gd name="T100" fmla="*/ 139 w 150"/>
                <a:gd name="T101" fmla="*/ 87 h 136"/>
                <a:gd name="T102" fmla="*/ 134 w 150"/>
                <a:gd name="T103" fmla="*/ 88 h 136"/>
                <a:gd name="T104" fmla="*/ 129 w 150"/>
                <a:gd name="T105" fmla="*/ 101 h 136"/>
                <a:gd name="T106" fmla="*/ 119 w 150"/>
                <a:gd name="T107" fmla="*/ 117 h 136"/>
                <a:gd name="T108" fmla="*/ 108 w 150"/>
                <a:gd name="T109" fmla="*/ 126 h 136"/>
                <a:gd name="T110" fmla="*/ 97 w 150"/>
                <a:gd name="T111" fmla="*/ 129 h 136"/>
                <a:gd name="T112" fmla="*/ 86 w 150"/>
                <a:gd name="T113" fmla="*/ 128 h 136"/>
                <a:gd name="T114" fmla="*/ 78 w 150"/>
                <a:gd name="T115" fmla="*/ 117 h 136"/>
                <a:gd name="T116" fmla="*/ 77 w 150"/>
                <a:gd name="T117" fmla="*/ 105 h 136"/>
                <a:gd name="T118" fmla="*/ 80 w 150"/>
                <a:gd name="T119" fmla="*/ 92 h 136"/>
                <a:gd name="T120" fmla="*/ 92 w 150"/>
                <a:gd name="T121" fmla="*/ 4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136">
                  <a:moveTo>
                    <a:pt x="92" y="42"/>
                  </a:moveTo>
                  <a:lnTo>
                    <a:pt x="93" y="38"/>
                  </a:lnTo>
                  <a:lnTo>
                    <a:pt x="95" y="33"/>
                  </a:lnTo>
                  <a:lnTo>
                    <a:pt x="97" y="27"/>
                  </a:lnTo>
                  <a:lnTo>
                    <a:pt x="100" y="21"/>
                  </a:lnTo>
                  <a:lnTo>
                    <a:pt x="104" y="16"/>
                  </a:lnTo>
                  <a:lnTo>
                    <a:pt x="109" y="11"/>
                  </a:lnTo>
                  <a:lnTo>
                    <a:pt x="115" y="8"/>
                  </a:lnTo>
                  <a:lnTo>
                    <a:pt x="122" y="6"/>
                  </a:lnTo>
                  <a:lnTo>
                    <a:pt x="124" y="6"/>
                  </a:lnTo>
                  <a:lnTo>
                    <a:pt x="127" y="7"/>
                  </a:lnTo>
                  <a:lnTo>
                    <a:pt x="132" y="8"/>
                  </a:lnTo>
                  <a:lnTo>
                    <a:pt x="137" y="10"/>
                  </a:lnTo>
                  <a:lnTo>
                    <a:pt x="131" y="13"/>
                  </a:lnTo>
                  <a:lnTo>
                    <a:pt x="126" y="16"/>
                  </a:lnTo>
                  <a:lnTo>
                    <a:pt x="123" y="21"/>
                  </a:lnTo>
                  <a:lnTo>
                    <a:pt x="122" y="27"/>
                  </a:lnTo>
                  <a:lnTo>
                    <a:pt x="123" y="30"/>
                  </a:lnTo>
                  <a:lnTo>
                    <a:pt x="125" y="34"/>
                  </a:lnTo>
                  <a:lnTo>
                    <a:pt x="129" y="36"/>
                  </a:lnTo>
                  <a:lnTo>
                    <a:pt x="134" y="37"/>
                  </a:lnTo>
                  <a:lnTo>
                    <a:pt x="139" y="36"/>
                  </a:lnTo>
                  <a:lnTo>
                    <a:pt x="144" y="33"/>
                  </a:lnTo>
                  <a:lnTo>
                    <a:pt x="148" y="28"/>
                  </a:lnTo>
                  <a:lnTo>
                    <a:pt x="150" y="20"/>
                  </a:lnTo>
                  <a:lnTo>
                    <a:pt x="147" y="10"/>
                  </a:lnTo>
                  <a:lnTo>
                    <a:pt x="140" y="4"/>
                  </a:lnTo>
                  <a:lnTo>
                    <a:pt x="131" y="1"/>
                  </a:lnTo>
                  <a:lnTo>
                    <a:pt x="122" y="0"/>
                  </a:lnTo>
                  <a:lnTo>
                    <a:pt x="110" y="2"/>
                  </a:lnTo>
                  <a:lnTo>
                    <a:pt x="101" y="9"/>
                  </a:lnTo>
                  <a:lnTo>
                    <a:pt x="95" y="16"/>
                  </a:lnTo>
                  <a:lnTo>
                    <a:pt x="91" y="23"/>
                  </a:lnTo>
                  <a:lnTo>
                    <a:pt x="83" y="11"/>
                  </a:lnTo>
                  <a:lnTo>
                    <a:pt x="75" y="4"/>
                  </a:lnTo>
                  <a:lnTo>
                    <a:pt x="66" y="1"/>
                  </a:lnTo>
                  <a:lnTo>
                    <a:pt x="58" y="0"/>
                  </a:lnTo>
                  <a:lnTo>
                    <a:pt x="37" y="6"/>
                  </a:lnTo>
                  <a:lnTo>
                    <a:pt x="22" y="20"/>
                  </a:lnTo>
                  <a:lnTo>
                    <a:pt x="13" y="36"/>
                  </a:lnTo>
                  <a:lnTo>
                    <a:pt x="10" y="46"/>
                  </a:lnTo>
                  <a:lnTo>
                    <a:pt x="11" y="49"/>
                  </a:lnTo>
                  <a:lnTo>
                    <a:pt x="13" y="49"/>
                  </a:lnTo>
                  <a:lnTo>
                    <a:pt x="16" y="49"/>
                  </a:lnTo>
                  <a:lnTo>
                    <a:pt x="17" y="46"/>
                  </a:lnTo>
                  <a:lnTo>
                    <a:pt x="21" y="35"/>
                  </a:lnTo>
                  <a:lnTo>
                    <a:pt x="26" y="26"/>
                  </a:lnTo>
                  <a:lnTo>
                    <a:pt x="32" y="19"/>
                  </a:lnTo>
                  <a:lnTo>
                    <a:pt x="37" y="14"/>
                  </a:lnTo>
                  <a:lnTo>
                    <a:pt x="43" y="10"/>
                  </a:lnTo>
                  <a:lnTo>
                    <a:pt x="48" y="8"/>
                  </a:lnTo>
                  <a:lnTo>
                    <a:pt x="53" y="7"/>
                  </a:lnTo>
                  <a:lnTo>
                    <a:pt x="57" y="6"/>
                  </a:lnTo>
                  <a:lnTo>
                    <a:pt x="62" y="7"/>
                  </a:lnTo>
                  <a:lnTo>
                    <a:pt x="68" y="10"/>
                  </a:lnTo>
                  <a:lnTo>
                    <a:pt x="72" y="16"/>
                  </a:lnTo>
                  <a:lnTo>
                    <a:pt x="74" y="27"/>
                  </a:lnTo>
                  <a:lnTo>
                    <a:pt x="73" y="36"/>
                  </a:lnTo>
                  <a:lnTo>
                    <a:pt x="70" y="50"/>
                  </a:lnTo>
                  <a:lnTo>
                    <a:pt x="65" y="71"/>
                  </a:lnTo>
                  <a:lnTo>
                    <a:pt x="57" y="98"/>
                  </a:lnTo>
                  <a:lnTo>
                    <a:pt x="53" y="111"/>
                  </a:lnTo>
                  <a:lnTo>
                    <a:pt x="46" y="121"/>
                  </a:lnTo>
                  <a:lnTo>
                    <a:pt x="38" y="128"/>
                  </a:lnTo>
                  <a:lnTo>
                    <a:pt x="29" y="130"/>
                  </a:lnTo>
                  <a:lnTo>
                    <a:pt x="27" y="130"/>
                  </a:lnTo>
                  <a:lnTo>
                    <a:pt x="23" y="129"/>
                  </a:lnTo>
                  <a:lnTo>
                    <a:pt x="19" y="128"/>
                  </a:lnTo>
                  <a:lnTo>
                    <a:pt x="14" y="126"/>
                  </a:lnTo>
                  <a:lnTo>
                    <a:pt x="19" y="124"/>
                  </a:lnTo>
                  <a:lnTo>
                    <a:pt x="24" y="120"/>
                  </a:lnTo>
                  <a:lnTo>
                    <a:pt x="27" y="115"/>
                  </a:lnTo>
                  <a:lnTo>
                    <a:pt x="28" y="109"/>
                  </a:lnTo>
                  <a:lnTo>
                    <a:pt x="27" y="104"/>
                  </a:lnTo>
                  <a:lnTo>
                    <a:pt x="24" y="101"/>
                  </a:lnTo>
                  <a:lnTo>
                    <a:pt x="21" y="100"/>
                  </a:lnTo>
                  <a:lnTo>
                    <a:pt x="17" y="99"/>
                  </a:lnTo>
                  <a:lnTo>
                    <a:pt x="10" y="100"/>
                  </a:lnTo>
                  <a:lnTo>
                    <a:pt x="5" y="104"/>
                  </a:lnTo>
                  <a:lnTo>
                    <a:pt x="2" y="110"/>
                  </a:lnTo>
                  <a:lnTo>
                    <a:pt x="0" y="117"/>
                  </a:lnTo>
                  <a:lnTo>
                    <a:pt x="3" y="126"/>
                  </a:lnTo>
                  <a:lnTo>
                    <a:pt x="10" y="132"/>
                  </a:lnTo>
                  <a:lnTo>
                    <a:pt x="19" y="135"/>
                  </a:lnTo>
                  <a:lnTo>
                    <a:pt x="29" y="136"/>
                  </a:lnTo>
                  <a:lnTo>
                    <a:pt x="36" y="135"/>
                  </a:lnTo>
                  <a:lnTo>
                    <a:pt x="42" y="133"/>
                  </a:lnTo>
                  <a:lnTo>
                    <a:pt x="47" y="130"/>
                  </a:lnTo>
                  <a:lnTo>
                    <a:pt x="51" y="126"/>
                  </a:lnTo>
                  <a:lnTo>
                    <a:pt x="55" y="121"/>
                  </a:lnTo>
                  <a:lnTo>
                    <a:pt x="58" y="118"/>
                  </a:lnTo>
                  <a:lnTo>
                    <a:pt x="59" y="115"/>
                  </a:lnTo>
                  <a:lnTo>
                    <a:pt x="60" y="114"/>
                  </a:lnTo>
                  <a:lnTo>
                    <a:pt x="64" y="122"/>
                  </a:lnTo>
                  <a:lnTo>
                    <a:pt x="71" y="129"/>
                  </a:lnTo>
                  <a:lnTo>
                    <a:pt x="80" y="134"/>
                  </a:lnTo>
                  <a:lnTo>
                    <a:pt x="93" y="136"/>
                  </a:lnTo>
                  <a:lnTo>
                    <a:pt x="113" y="130"/>
                  </a:lnTo>
                  <a:lnTo>
                    <a:pt x="128" y="116"/>
                  </a:lnTo>
                  <a:lnTo>
                    <a:pt x="138" y="100"/>
                  </a:lnTo>
                  <a:lnTo>
                    <a:pt x="141" y="90"/>
                  </a:lnTo>
                  <a:lnTo>
                    <a:pt x="139" y="87"/>
                  </a:lnTo>
                  <a:lnTo>
                    <a:pt x="137" y="87"/>
                  </a:lnTo>
                  <a:lnTo>
                    <a:pt x="134" y="88"/>
                  </a:lnTo>
                  <a:lnTo>
                    <a:pt x="133" y="90"/>
                  </a:lnTo>
                  <a:lnTo>
                    <a:pt x="129" y="101"/>
                  </a:lnTo>
                  <a:lnTo>
                    <a:pt x="124" y="110"/>
                  </a:lnTo>
                  <a:lnTo>
                    <a:pt x="119" y="117"/>
                  </a:lnTo>
                  <a:lnTo>
                    <a:pt x="113" y="122"/>
                  </a:lnTo>
                  <a:lnTo>
                    <a:pt x="108" y="126"/>
                  </a:lnTo>
                  <a:lnTo>
                    <a:pt x="102" y="128"/>
                  </a:lnTo>
                  <a:lnTo>
                    <a:pt x="97" y="129"/>
                  </a:lnTo>
                  <a:lnTo>
                    <a:pt x="93" y="130"/>
                  </a:lnTo>
                  <a:lnTo>
                    <a:pt x="86" y="128"/>
                  </a:lnTo>
                  <a:lnTo>
                    <a:pt x="81" y="124"/>
                  </a:lnTo>
                  <a:lnTo>
                    <a:pt x="78" y="117"/>
                  </a:lnTo>
                  <a:lnTo>
                    <a:pt x="77" y="110"/>
                  </a:lnTo>
                  <a:lnTo>
                    <a:pt x="77" y="105"/>
                  </a:lnTo>
                  <a:lnTo>
                    <a:pt x="78" y="99"/>
                  </a:lnTo>
                  <a:lnTo>
                    <a:pt x="80" y="92"/>
                  </a:lnTo>
                  <a:lnTo>
                    <a:pt x="82" y="83"/>
                  </a:lnTo>
                  <a:lnTo>
                    <a:pt x="92" y="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8" name="Freeform 93"/>
            <p:cNvSpPr>
              <a:spLocks noChangeAspect="1"/>
            </p:cNvSpPr>
            <p:nvPr/>
          </p:nvSpPr>
          <p:spPr bwMode="auto">
            <a:xfrm>
              <a:off x="6770" y="185"/>
              <a:ext cx="69" cy="301"/>
            </a:xfrm>
            <a:custGeom>
              <a:avLst/>
              <a:gdLst>
                <a:gd name="T0" fmla="*/ 69 w 69"/>
                <a:gd name="T1" fmla="*/ 151 h 301"/>
                <a:gd name="T2" fmla="*/ 69 w 69"/>
                <a:gd name="T3" fmla="*/ 131 h 301"/>
                <a:gd name="T4" fmla="*/ 66 w 69"/>
                <a:gd name="T5" fmla="*/ 108 h 301"/>
                <a:gd name="T6" fmla="*/ 60 w 69"/>
                <a:gd name="T7" fmla="*/ 82 h 301"/>
                <a:gd name="T8" fmla="*/ 49 w 69"/>
                <a:gd name="T9" fmla="*/ 57 h 301"/>
                <a:gd name="T10" fmla="*/ 35 w 69"/>
                <a:gd name="T11" fmla="*/ 32 h 301"/>
                <a:gd name="T12" fmla="*/ 20 w 69"/>
                <a:gd name="T13" fmla="*/ 14 h 301"/>
                <a:gd name="T14" fmla="*/ 9 w 69"/>
                <a:gd name="T15" fmla="*/ 3 h 301"/>
                <a:gd name="T16" fmla="*/ 3 w 69"/>
                <a:gd name="T17" fmla="*/ 0 h 301"/>
                <a:gd name="T18" fmla="*/ 0 w 69"/>
                <a:gd name="T19" fmla="*/ 1 h 301"/>
                <a:gd name="T20" fmla="*/ 0 w 69"/>
                <a:gd name="T21" fmla="*/ 3 h 301"/>
                <a:gd name="T22" fmla="*/ 0 w 69"/>
                <a:gd name="T23" fmla="*/ 3 h 301"/>
                <a:gd name="T24" fmla="*/ 0 w 69"/>
                <a:gd name="T25" fmla="*/ 5 h 301"/>
                <a:gd name="T26" fmla="*/ 2 w 69"/>
                <a:gd name="T27" fmla="*/ 7 h 301"/>
                <a:gd name="T28" fmla="*/ 5 w 69"/>
                <a:gd name="T29" fmla="*/ 10 h 301"/>
                <a:gd name="T30" fmla="*/ 25 w 69"/>
                <a:gd name="T31" fmla="*/ 36 h 301"/>
                <a:gd name="T32" fmla="*/ 40 w 69"/>
                <a:gd name="T33" fmla="*/ 68 h 301"/>
                <a:gd name="T34" fmla="*/ 49 w 69"/>
                <a:gd name="T35" fmla="*/ 106 h 301"/>
                <a:gd name="T36" fmla="*/ 52 w 69"/>
                <a:gd name="T37" fmla="*/ 151 h 301"/>
                <a:gd name="T38" fmla="*/ 50 w 69"/>
                <a:gd name="T39" fmla="*/ 189 h 301"/>
                <a:gd name="T40" fmla="*/ 42 w 69"/>
                <a:gd name="T41" fmla="*/ 227 h 301"/>
                <a:gd name="T42" fmla="*/ 27 w 69"/>
                <a:gd name="T43" fmla="*/ 262 h 301"/>
                <a:gd name="T44" fmla="*/ 3 w 69"/>
                <a:gd name="T45" fmla="*/ 293 h 301"/>
                <a:gd name="T46" fmla="*/ 0 w 69"/>
                <a:gd name="T47" fmla="*/ 297 h 301"/>
                <a:gd name="T48" fmla="*/ 0 w 69"/>
                <a:gd name="T49" fmla="*/ 298 h 301"/>
                <a:gd name="T50" fmla="*/ 0 w 69"/>
                <a:gd name="T51" fmla="*/ 301 h 301"/>
                <a:gd name="T52" fmla="*/ 3 w 69"/>
                <a:gd name="T53" fmla="*/ 301 h 301"/>
                <a:gd name="T54" fmla="*/ 9 w 69"/>
                <a:gd name="T55" fmla="*/ 298 h 301"/>
                <a:gd name="T56" fmla="*/ 21 w 69"/>
                <a:gd name="T57" fmla="*/ 286 h 301"/>
                <a:gd name="T58" fmla="*/ 36 w 69"/>
                <a:gd name="T59" fmla="*/ 268 h 301"/>
                <a:gd name="T60" fmla="*/ 50 w 69"/>
                <a:gd name="T61" fmla="*/ 243 h 301"/>
                <a:gd name="T62" fmla="*/ 60 w 69"/>
                <a:gd name="T63" fmla="*/ 218 h 301"/>
                <a:gd name="T64" fmla="*/ 66 w 69"/>
                <a:gd name="T65" fmla="*/ 194 h 301"/>
                <a:gd name="T66" fmla="*/ 69 w 69"/>
                <a:gd name="T67" fmla="*/ 171 h 301"/>
                <a:gd name="T68" fmla="*/ 69 w 69"/>
                <a:gd name="T69" fmla="*/ 15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301">
                  <a:moveTo>
                    <a:pt x="69" y="151"/>
                  </a:moveTo>
                  <a:lnTo>
                    <a:pt x="69" y="131"/>
                  </a:lnTo>
                  <a:lnTo>
                    <a:pt x="66" y="108"/>
                  </a:lnTo>
                  <a:lnTo>
                    <a:pt x="60" y="82"/>
                  </a:lnTo>
                  <a:lnTo>
                    <a:pt x="49" y="57"/>
                  </a:lnTo>
                  <a:lnTo>
                    <a:pt x="35" y="32"/>
                  </a:lnTo>
                  <a:lnTo>
                    <a:pt x="20" y="14"/>
                  </a:lnTo>
                  <a:lnTo>
                    <a:pt x="9" y="3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7"/>
                  </a:lnTo>
                  <a:lnTo>
                    <a:pt x="5" y="10"/>
                  </a:lnTo>
                  <a:lnTo>
                    <a:pt x="25" y="36"/>
                  </a:lnTo>
                  <a:lnTo>
                    <a:pt x="40" y="68"/>
                  </a:lnTo>
                  <a:lnTo>
                    <a:pt x="49" y="106"/>
                  </a:lnTo>
                  <a:lnTo>
                    <a:pt x="52" y="151"/>
                  </a:lnTo>
                  <a:lnTo>
                    <a:pt x="50" y="189"/>
                  </a:lnTo>
                  <a:lnTo>
                    <a:pt x="42" y="227"/>
                  </a:lnTo>
                  <a:lnTo>
                    <a:pt x="27" y="262"/>
                  </a:lnTo>
                  <a:lnTo>
                    <a:pt x="3" y="293"/>
                  </a:lnTo>
                  <a:lnTo>
                    <a:pt x="0" y="297"/>
                  </a:lnTo>
                  <a:lnTo>
                    <a:pt x="0" y="298"/>
                  </a:lnTo>
                  <a:lnTo>
                    <a:pt x="0" y="301"/>
                  </a:lnTo>
                  <a:lnTo>
                    <a:pt x="3" y="301"/>
                  </a:lnTo>
                  <a:lnTo>
                    <a:pt x="9" y="298"/>
                  </a:lnTo>
                  <a:lnTo>
                    <a:pt x="21" y="286"/>
                  </a:lnTo>
                  <a:lnTo>
                    <a:pt x="36" y="268"/>
                  </a:lnTo>
                  <a:lnTo>
                    <a:pt x="50" y="243"/>
                  </a:lnTo>
                  <a:lnTo>
                    <a:pt x="60" y="218"/>
                  </a:lnTo>
                  <a:lnTo>
                    <a:pt x="66" y="194"/>
                  </a:lnTo>
                  <a:lnTo>
                    <a:pt x="69" y="171"/>
                  </a:lnTo>
                  <a:lnTo>
                    <a:pt x="69" y="1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171" name="Left Bracket 170"/>
          <p:cNvSpPr/>
          <p:nvPr/>
        </p:nvSpPr>
        <p:spPr>
          <a:xfrm rot="16200000">
            <a:off x="5475485" y="1242715"/>
            <a:ext cx="157353" cy="165608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2" name="Left Bracket 171"/>
          <p:cNvSpPr/>
          <p:nvPr/>
        </p:nvSpPr>
        <p:spPr>
          <a:xfrm rot="16200000">
            <a:off x="7597318" y="875298"/>
            <a:ext cx="147112" cy="238558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3" name="Down Arrow 172"/>
          <p:cNvSpPr/>
          <p:nvPr/>
        </p:nvSpPr>
        <p:spPr>
          <a:xfrm rot="10800000">
            <a:off x="7771948" y="2268240"/>
            <a:ext cx="254021" cy="4414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4" name="TextBox 173"/>
          <p:cNvSpPr txBox="1"/>
          <p:nvPr/>
        </p:nvSpPr>
        <p:spPr>
          <a:xfrm>
            <a:off x="6511491" y="2739330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Posterior distribution</a:t>
            </a:r>
          </a:p>
          <a:p>
            <a:r>
              <a:rPr lang="en-AU" dirty="0"/>
              <a:t>Conditioning on x*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6767170" y="3674114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intractable 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08770" y="4411588"/>
            <a:ext cx="6546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+mj-lt"/>
              </a:rPr>
              <a:t>Approximate using following simplified constraints: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>
                <a:latin typeface="+mj-lt"/>
              </a:rPr>
              <a:t>x* is a local maximum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>
                <a:latin typeface="+mj-lt"/>
              </a:rPr>
              <a:t>f(x*) is larger than past observations f(</a:t>
            </a:r>
            <a:r>
              <a:rPr lang="en-AU" sz="2400" dirty="0" err="1">
                <a:latin typeface="+mj-lt"/>
              </a:rPr>
              <a:t>x_t</a:t>
            </a:r>
            <a:r>
              <a:rPr lang="en-AU" sz="2400" dirty="0">
                <a:latin typeface="+mj-lt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400" dirty="0">
                <a:latin typeface="+mj-lt"/>
              </a:rPr>
              <a:t>f(x*)&gt;f(x), for the x considered.</a:t>
            </a:r>
          </a:p>
        </p:txBody>
      </p:sp>
    </p:spTree>
    <p:extLst>
      <p:ext uri="{BB962C8B-B14F-4D97-AF65-F5344CB8AC3E}">
        <p14:creationId xmlns:p14="http://schemas.microsoft.com/office/powerpoint/2010/main" val="2321714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PES is much slower than the other acquisition function EI, UCB, PI.</a:t>
            </a:r>
          </a:p>
          <a:p>
            <a:r>
              <a:rPr lang="en-AU" sz="2800" dirty="0"/>
              <a:t>However, we note that the time for evaluating the black-box function is much more expensive than the time used for optimizing BO.</a:t>
            </a:r>
          </a:p>
          <a:p>
            <a:endParaRPr lang="en-AU" sz="2800" dirty="0"/>
          </a:p>
          <a:p>
            <a:endParaRPr lang="en-AU" sz="2800" dirty="0"/>
          </a:p>
          <a:p>
            <a:endParaRPr lang="en-AU" sz="2800" dirty="0"/>
          </a:p>
          <a:p>
            <a:endParaRPr lang="en-AU" sz="2800" dirty="0"/>
          </a:p>
          <a:p>
            <a:endParaRPr lang="en-AU" sz="2800" dirty="0"/>
          </a:p>
          <a:p>
            <a:endParaRPr lang="en-AU" sz="2800" dirty="0"/>
          </a:p>
          <a:p>
            <a:endParaRPr lang="en-AU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Computational Time Across Acquisition Function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Bayesian Optimization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49</a:t>
            </a:fld>
            <a:endParaRPr lang="en-AU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898" y="3090952"/>
            <a:ext cx="5976664" cy="362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0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The goal is to optimize the black-box function</a:t>
                </a:r>
              </a:p>
              <a:p>
                <a:endParaRPr lang="en-AU" dirty="0"/>
              </a:p>
              <a:p>
                <a:endParaRPr lang="en-AU" dirty="0"/>
              </a:p>
              <a:p>
                <a:r>
                  <a:rPr lang="en-AU" dirty="0"/>
                  <a:t>Problems:</a:t>
                </a:r>
              </a:p>
              <a:p>
                <a:pPr lvl="1"/>
                <a:r>
                  <a:rPr lang="en-AU" dirty="0"/>
                  <a:t>Grid-search and random search are infeasible as the number of required evaluation grows exponential with the dimension.</a:t>
                </a:r>
              </a:p>
              <a:p>
                <a:endParaRPr lang="en-AU" dirty="0"/>
              </a:p>
              <a:p>
                <a:r>
                  <a:rPr lang="en-AU" dirty="0"/>
                  <a:t>Bayesian optimization makes a series of evaluations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AU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AU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AU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A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AU" dirty="0"/>
                  <a:t> such that the maximum of   </a:t>
                </a:r>
                <a14:m>
                  <m:oMath xmlns:m="http://schemas.openxmlformats.org/officeDocument/2006/math">
                    <m:r>
                      <a:rPr lang="en-AU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AU" dirty="0"/>
                  <a:t>  is found in the fewest iterations.</a:t>
                </a:r>
              </a:p>
              <a:p>
                <a:endParaRPr lang="en-AU" dirty="0"/>
              </a:p>
              <a:p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Bayesian Optimization</a:t>
            </a:r>
            <a:endParaRPr lang="en-AU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Bayesian Optimization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5</a:t>
            </a:fld>
            <a:endParaRPr lang="en-AU" alt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975984" y="1755036"/>
            <a:ext cx="2906532" cy="1405810"/>
            <a:chOff x="3241342" y="2666482"/>
            <a:chExt cx="2906532" cy="140581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1342" y="2666482"/>
              <a:ext cx="2906532" cy="84102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976975" y="3425961"/>
              <a:ext cx="14352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derivative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Expensive</a:t>
              </a:r>
            </a:p>
          </p:txBody>
        </p:sp>
      </p:grpSp>
      <p:grpSp>
        <p:nvGrpSpPr>
          <p:cNvPr id="12" name="Group 11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7877522" y="1243236"/>
            <a:ext cx="2618430" cy="542151"/>
            <a:chOff x="1" y="1"/>
            <a:chExt cx="5757" cy="1192"/>
          </a:xfrm>
        </p:grpSpPr>
        <p:sp>
          <p:nvSpPr>
            <p:cNvPr id="13" name="Freeform 5"/>
            <p:cNvSpPr>
              <a:spLocks noChangeAspect="1"/>
            </p:cNvSpPr>
            <p:nvPr/>
          </p:nvSpPr>
          <p:spPr bwMode="auto">
            <a:xfrm>
              <a:off x="1" y="210"/>
              <a:ext cx="396" cy="323"/>
            </a:xfrm>
            <a:custGeom>
              <a:avLst/>
              <a:gdLst>
                <a:gd name="T0" fmla="*/ 332 w 396"/>
                <a:gd name="T1" fmla="*/ 44 h 323"/>
                <a:gd name="T2" fmla="*/ 313 w 396"/>
                <a:gd name="T3" fmla="*/ 70 h 323"/>
                <a:gd name="T4" fmla="*/ 313 w 396"/>
                <a:gd name="T5" fmla="*/ 96 h 323"/>
                <a:gd name="T6" fmla="*/ 331 w 396"/>
                <a:gd name="T7" fmla="*/ 114 h 323"/>
                <a:gd name="T8" fmla="*/ 364 w 396"/>
                <a:gd name="T9" fmla="*/ 113 h 323"/>
                <a:gd name="T10" fmla="*/ 392 w 396"/>
                <a:gd name="T11" fmla="*/ 85 h 323"/>
                <a:gd name="T12" fmla="*/ 390 w 396"/>
                <a:gd name="T13" fmla="*/ 37 h 323"/>
                <a:gd name="T14" fmla="*/ 347 w 396"/>
                <a:gd name="T15" fmla="*/ 4 h 323"/>
                <a:gd name="T16" fmla="*/ 289 w 396"/>
                <a:gd name="T17" fmla="*/ 5 h 323"/>
                <a:gd name="T18" fmla="*/ 252 w 396"/>
                <a:gd name="T19" fmla="*/ 31 h 323"/>
                <a:gd name="T20" fmla="*/ 225 w 396"/>
                <a:gd name="T21" fmla="*/ 24 h 323"/>
                <a:gd name="T22" fmla="*/ 175 w 396"/>
                <a:gd name="T23" fmla="*/ 3 h 323"/>
                <a:gd name="T24" fmla="*/ 87 w 396"/>
                <a:gd name="T25" fmla="*/ 14 h 323"/>
                <a:gd name="T26" fmla="*/ 18 w 396"/>
                <a:gd name="T27" fmla="*/ 83 h 323"/>
                <a:gd name="T28" fmla="*/ 11 w 396"/>
                <a:gd name="T29" fmla="*/ 115 h 323"/>
                <a:gd name="T30" fmla="*/ 21 w 396"/>
                <a:gd name="T31" fmla="*/ 119 h 323"/>
                <a:gd name="T32" fmla="*/ 37 w 396"/>
                <a:gd name="T33" fmla="*/ 118 h 323"/>
                <a:gd name="T34" fmla="*/ 51 w 396"/>
                <a:gd name="T35" fmla="*/ 88 h 323"/>
                <a:gd name="T36" fmla="*/ 75 w 396"/>
                <a:gd name="T37" fmla="*/ 55 h 323"/>
                <a:gd name="T38" fmla="*/ 103 w 396"/>
                <a:gd name="T39" fmla="*/ 35 h 323"/>
                <a:gd name="T40" fmla="*/ 130 w 396"/>
                <a:gd name="T41" fmla="*/ 26 h 323"/>
                <a:gd name="T42" fmla="*/ 159 w 396"/>
                <a:gd name="T43" fmla="*/ 27 h 323"/>
                <a:gd name="T44" fmla="*/ 178 w 396"/>
                <a:gd name="T45" fmla="*/ 45 h 323"/>
                <a:gd name="T46" fmla="*/ 179 w 396"/>
                <a:gd name="T47" fmla="*/ 74 h 323"/>
                <a:gd name="T48" fmla="*/ 170 w 396"/>
                <a:gd name="T49" fmla="*/ 117 h 323"/>
                <a:gd name="T50" fmla="*/ 141 w 396"/>
                <a:gd name="T51" fmla="*/ 234 h 323"/>
                <a:gd name="T52" fmla="*/ 116 w 396"/>
                <a:gd name="T53" fmla="*/ 282 h 323"/>
                <a:gd name="T54" fmla="*/ 81 w 396"/>
                <a:gd name="T55" fmla="*/ 298 h 323"/>
                <a:gd name="T56" fmla="*/ 69 w 396"/>
                <a:gd name="T57" fmla="*/ 296 h 323"/>
                <a:gd name="T58" fmla="*/ 48 w 396"/>
                <a:gd name="T59" fmla="*/ 287 h 323"/>
                <a:gd name="T60" fmla="*/ 76 w 396"/>
                <a:gd name="T61" fmla="*/ 267 h 323"/>
                <a:gd name="T62" fmla="*/ 86 w 396"/>
                <a:gd name="T63" fmla="*/ 239 h 323"/>
                <a:gd name="T64" fmla="*/ 77 w 396"/>
                <a:gd name="T65" fmla="*/ 217 h 323"/>
                <a:gd name="T66" fmla="*/ 51 w 396"/>
                <a:gd name="T67" fmla="*/ 206 h 323"/>
                <a:gd name="T68" fmla="*/ 16 w 396"/>
                <a:gd name="T69" fmla="*/ 221 h 323"/>
                <a:gd name="T70" fmla="*/ 0 w 396"/>
                <a:gd name="T71" fmla="*/ 261 h 323"/>
                <a:gd name="T72" fmla="*/ 24 w 396"/>
                <a:gd name="T73" fmla="*/ 306 h 323"/>
                <a:gd name="T74" fmla="*/ 80 w 396"/>
                <a:gd name="T75" fmla="*/ 323 h 323"/>
                <a:gd name="T76" fmla="*/ 129 w 396"/>
                <a:gd name="T77" fmla="*/ 306 h 323"/>
                <a:gd name="T78" fmla="*/ 155 w 396"/>
                <a:gd name="T79" fmla="*/ 280 h 323"/>
                <a:gd name="T80" fmla="*/ 195 w 396"/>
                <a:gd name="T81" fmla="*/ 313 h 323"/>
                <a:gd name="T82" fmla="*/ 252 w 396"/>
                <a:gd name="T83" fmla="*/ 323 h 323"/>
                <a:gd name="T84" fmla="*/ 352 w 396"/>
                <a:gd name="T85" fmla="*/ 277 h 323"/>
                <a:gd name="T86" fmla="*/ 387 w 396"/>
                <a:gd name="T87" fmla="*/ 213 h 323"/>
                <a:gd name="T88" fmla="*/ 381 w 396"/>
                <a:gd name="T89" fmla="*/ 205 h 323"/>
                <a:gd name="T90" fmla="*/ 370 w 396"/>
                <a:gd name="T91" fmla="*/ 204 h 323"/>
                <a:gd name="T92" fmla="*/ 354 w 396"/>
                <a:gd name="T93" fmla="*/ 213 h 323"/>
                <a:gd name="T94" fmla="*/ 334 w 396"/>
                <a:gd name="T95" fmla="*/ 253 h 323"/>
                <a:gd name="T96" fmla="*/ 308 w 396"/>
                <a:gd name="T97" fmla="*/ 279 h 323"/>
                <a:gd name="T98" fmla="*/ 280 w 396"/>
                <a:gd name="T99" fmla="*/ 293 h 323"/>
                <a:gd name="T100" fmla="*/ 255 w 396"/>
                <a:gd name="T101" fmla="*/ 298 h 323"/>
                <a:gd name="T102" fmla="*/ 225 w 396"/>
                <a:gd name="T103" fmla="*/ 289 h 323"/>
                <a:gd name="T104" fmla="*/ 216 w 396"/>
                <a:gd name="T105" fmla="*/ 263 h 323"/>
                <a:gd name="T106" fmla="*/ 221 w 396"/>
                <a:gd name="T107" fmla="*/ 228 h 323"/>
                <a:gd name="T108" fmla="*/ 231 w 396"/>
                <a:gd name="T109" fmla="*/ 185 h 323"/>
                <a:gd name="T110" fmla="*/ 244 w 396"/>
                <a:gd name="T111" fmla="*/ 134 h 323"/>
                <a:gd name="T112" fmla="*/ 256 w 396"/>
                <a:gd name="T113" fmla="*/ 89 h 323"/>
                <a:gd name="T114" fmla="*/ 280 w 396"/>
                <a:gd name="T115" fmla="*/ 42 h 323"/>
                <a:gd name="T116" fmla="*/ 315 w 396"/>
                <a:gd name="T117" fmla="*/ 25 h 323"/>
                <a:gd name="T118" fmla="*/ 328 w 396"/>
                <a:gd name="T119" fmla="*/ 27 h 323"/>
                <a:gd name="T120" fmla="*/ 349 w 396"/>
                <a:gd name="T121" fmla="*/ 3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6" h="323">
                  <a:moveTo>
                    <a:pt x="349" y="36"/>
                  </a:moveTo>
                  <a:lnTo>
                    <a:pt x="332" y="44"/>
                  </a:lnTo>
                  <a:lnTo>
                    <a:pt x="320" y="56"/>
                  </a:lnTo>
                  <a:lnTo>
                    <a:pt x="313" y="70"/>
                  </a:lnTo>
                  <a:lnTo>
                    <a:pt x="311" y="84"/>
                  </a:lnTo>
                  <a:lnTo>
                    <a:pt x="313" y="96"/>
                  </a:lnTo>
                  <a:lnTo>
                    <a:pt x="320" y="106"/>
                  </a:lnTo>
                  <a:lnTo>
                    <a:pt x="331" y="114"/>
                  </a:lnTo>
                  <a:lnTo>
                    <a:pt x="346" y="116"/>
                  </a:lnTo>
                  <a:lnTo>
                    <a:pt x="364" y="113"/>
                  </a:lnTo>
                  <a:lnTo>
                    <a:pt x="380" y="102"/>
                  </a:lnTo>
                  <a:lnTo>
                    <a:pt x="392" y="85"/>
                  </a:lnTo>
                  <a:lnTo>
                    <a:pt x="396" y="62"/>
                  </a:lnTo>
                  <a:lnTo>
                    <a:pt x="390" y="37"/>
                  </a:lnTo>
                  <a:lnTo>
                    <a:pt x="372" y="17"/>
                  </a:lnTo>
                  <a:lnTo>
                    <a:pt x="347" y="4"/>
                  </a:lnTo>
                  <a:lnTo>
                    <a:pt x="316" y="0"/>
                  </a:lnTo>
                  <a:lnTo>
                    <a:pt x="289" y="5"/>
                  </a:lnTo>
                  <a:lnTo>
                    <a:pt x="268" y="17"/>
                  </a:lnTo>
                  <a:lnTo>
                    <a:pt x="252" y="31"/>
                  </a:lnTo>
                  <a:lnTo>
                    <a:pt x="242" y="43"/>
                  </a:lnTo>
                  <a:lnTo>
                    <a:pt x="225" y="24"/>
                  </a:lnTo>
                  <a:lnTo>
                    <a:pt x="202" y="10"/>
                  </a:lnTo>
                  <a:lnTo>
                    <a:pt x="175" y="3"/>
                  </a:lnTo>
                  <a:lnTo>
                    <a:pt x="145" y="0"/>
                  </a:lnTo>
                  <a:lnTo>
                    <a:pt x="87" y="14"/>
                  </a:lnTo>
                  <a:lnTo>
                    <a:pt x="44" y="46"/>
                  </a:lnTo>
                  <a:lnTo>
                    <a:pt x="18" y="83"/>
                  </a:lnTo>
                  <a:lnTo>
                    <a:pt x="9" y="110"/>
                  </a:lnTo>
                  <a:lnTo>
                    <a:pt x="11" y="115"/>
                  </a:lnTo>
                  <a:lnTo>
                    <a:pt x="15" y="118"/>
                  </a:lnTo>
                  <a:lnTo>
                    <a:pt x="21" y="119"/>
                  </a:lnTo>
                  <a:lnTo>
                    <a:pt x="26" y="119"/>
                  </a:lnTo>
                  <a:lnTo>
                    <a:pt x="37" y="118"/>
                  </a:lnTo>
                  <a:lnTo>
                    <a:pt x="43" y="110"/>
                  </a:lnTo>
                  <a:lnTo>
                    <a:pt x="51" y="88"/>
                  </a:lnTo>
                  <a:lnTo>
                    <a:pt x="62" y="70"/>
                  </a:lnTo>
                  <a:lnTo>
                    <a:pt x="75" y="55"/>
                  </a:lnTo>
                  <a:lnTo>
                    <a:pt x="89" y="44"/>
                  </a:lnTo>
                  <a:lnTo>
                    <a:pt x="103" y="35"/>
                  </a:lnTo>
                  <a:lnTo>
                    <a:pt x="117" y="29"/>
                  </a:lnTo>
                  <a:lnTo>
                    <a:pt x="130" y="26"/>
                  </a:lnTo>
                  <a:lnTo>
                    <a:pt x="142" y="25"/>
                  </a:lnTo>
                  <a:lnTo>
                    <a:pt x="159" y="27"/>
                  </a:lnTo>
                  <a:lnTo>
                    <a:pt x="171" y="34"/>
                  </a:lnTo>
                  <a:lnTo>
                    <a:pt x="178" y="45"/>
                  </a:lnTo>
                  <a:lnTo>
                    <a:pt x="181" y="60"/>
                  </a:lnTo>
                  <a:lnTo>
                    <a:pt x="179" y="74"/>
                  </a:lnTo>
                  <a:lnTo>
                    <a:pt x="175" y="95"/>
                  </a:lnTo>
                  <a:lnTo>
                    <a:pt x="170" y="117"/>
                  </a:lnTo>
                  <a:lnTo>
                    <a:pt x="165" y="138"/>
                  </a:lnTo>
                  <a:lnTo>
                    <a:pt x="141" y="234"/>
                  </a:lnTo>
                  <a:lnTo>
                    <a:pt x="130" y="262"/>
                  </a:lnTo>
                  <a:lnTo>
                    <a:pt x="116" y="282"/>
                  </a:lnTo>
                  <a:lnTo>
                    <a:pt x="99" y="294"/>
                  </a:lnTo>
                  <a:lnTo>
                    <a:pt x="81" y="298"/>
                  </a:lnTo>
                  <a:lnTo>
                    <a:pt x="77" y="297"/>
                  </a:lnTo>
                  <a:lnTo>
                    <a:pt x="69" y="296"/>
                  </a:lnTo>
                  <a:lnTo>
                    <a:pt x="59" y="293"/>
                  </a:lnTo>
                  <a:lnTo>
                    <a:pt x="48" y="287"/>
                  </a:lnTo>
                  <a:lnTo>
                    <a:pt x="64" y="279"/>
                  </a:lnTo>
                  <a:lnTo>
                    <a:pt x="76" y="267"/>
                  </a:lnTo>
                  <a:lnTo>
                    <a:pt x="83" y="253"/>
                  </a:lnTo>
                  <a:lnTo>
                    <a:pt x="86" y="239"/>
                  </a:lnTo>
                  <a:lnTo>
                    <a:pt x="83" y="227"/>
                  </a:lnTo>
                  <a:lnTo>
                    <a:pt x="77" y="217"/>
                  </a:lnTo>
                  <a:lnTo>
                    <a:pt x="66" y="209"/>
                  </a:lnTo>
                  <a:lnTo>
                    <a:pt x="51" y="206"/>
                  </a:lnTo>
                  <a:lnTo>
                    <a:pt x="32" y="210"/>
                  </a:lnTo>
                  <a:lnTo>
                    <a:pt x="16" y="221"/>
                  </a:lnTo>
                  <a:lnTo>
                    <a:pt x="5" y="238"/>
                  </a:lnTo>
                  <a:lnTo>
                    <a:pt x="0" y="261"/>
                  </a:lnTo>
                  <a:lnTo>
                    <a:pt x="7" y="286"/>
                  </a:lnTo>
                  <a:lnTo>
                    <a:pt x="24" y="306"/>
                  </a:lnTo>
                  <a:lnTo>
                    <a:pt x="50" y="319"/>
                  </a:lnTo>
                  <a:lnTo>
                    <a:pt x="80" y="323"/>
                  </a:lnTo>
                  <a:lnTo>
                    <a:pt x="107" y="318"/>
                  </a:lnTo>
                  <a:lnTo>
                    <a:pt x="129" y="306"/>
                  </a:lnTo>
                  <a:lnTo>
                    <a:pt x="145" y="292"/>
                  </a:lnTo>
                  <a:lnTo>
                    <a:pt x="155" y="280"/>
                  </a:lnTo>
                  <a:lnTo>
                    <a:pt x="172" y="299"/>
                  </a:lnTo>
                  <a:lnTo>
                    <a:pt x="195" y="313"/>
                  </a:lnTo>
                  <a:lnTo>
                    <a:pt x="222" y="321"/>
                  </a:lnTo>
                  <a:lnTo>
                    <a:pt x="252" y="323"/>
                  </a:lnTo>
                  <a:lnTo>
                    <a:pt x="310" y="309"/>
                  </a:lnTo>
                  <a:lnTo>
                    <a:pt x="352" y="277"/>
                  </a:lnTo>
                  <a:lnTo>
                    <a:pt x="378" y="240"/>
                  </a:lnTo>
                  <a:lnTo>
                    <a:pt x="387" y="213"/>
                  </a:lnTo>
                  <a:lnTo>
                    <a:pt x="385" y="208"/>
                  </a:lnTo>
                  <a:lnTo>
                    <a:pt x="381" y="205"/>
                  </a:lnTo>
                  <a:lnTo>
                    <a:pt x="376" y="204"/>
                  </a:lnTo>
                  <a:lnTo>
                    <a:pt x="370" y="204"/>
                  </a:lnTo>
                  <a:lnTo>
                    <a:pt x="360" y="205"/>
                  </a:lnTo>
                  <a:lnTo>
                    <a:pt x="354" y="213"/>
                  </a:lnTo>
                  <a:lnTo>
                    <a:pt x="345" y="235"/>
                  </a:lnTo>
                  <a:lnTo>
                    <a:pt x="334" y="253"/>
                  </a:lnTo>
                  <a:lnTo>
                    <a:pt x="321" y="268"/>
                  </a:lnTo>
                  <a:lnTo>
                    <a:pt x="308" y="279"/>
                  </a:lnTo>
                  <a:lnTo>
                    <a:pt x="294" y="288"/>
                  </a:lnTo>
                  <a:lnTo>
                    <a:pt x="280" y="293"/>
                  </a:lnTo>
                  <a:lnTo>
                    <a:pt x="267" y="297"/>
                  </a:lnTo>
                  <a:lnTo>
                    <a:pt x="255" y="298"/>
                  </a:lnTo>
                  <a:lnTo>
                    <a:pt x="238" y="295"/>
                  </a:lnTo>
                  <a:lnTo>
                    <a:pt x="225" y="289"/>
                  </a:lnTo>
                  <a:lnTo>
                    <a:pt x="218" y="278"/>
                  </a:lnTo>
                  <a:lnTo>
                    <a:pt x="216" y="263"/>
                  </a:lnTo>
                  <a:lnTo>
                    <a:pt x="217" y="248"/>
                  </a:lnTo>
                  <a:lnTo>
                    <a:pt x="221" y="228"/>
                  </a:lnTo>
                  <a:lnTo>
                    <a:pt x="226" y="206"/>
                  </a:lnTo>
                  <a:lnTo>
                    <a:pt x="231" y="185"/>
                  </a:lnTo>
                  <a:lnTo>
                    <a:pt x="237" y="164"/>
                  </a:lnTo>
                  <a:lnTo>
                    <a:pt x="244" y="134"/>
                  </a:lnTo>
                  <a:lnTo>
                    <a:pt x="251" y="106"/>
                  </a:lnTo>
                  <a:lnTo>
                    <a:pt x="256" y="89"/>
                  </a:lnTo>
                  <a:lnTo>
                    <a:pt x="266" y="61"/>
                  </a:lnTo>
                  <a:lnTo>
                    <a:pt x="280" y="42"/>
                  </a:lnTo>
                  <a:lnTo>
                    <a:pt x="297" y="29"/>
                  </a:lnTo>
                  <a:lnTo>
                    <a:pt x="315" y="25"/>
                  </a:lnTo>
                  <a:lnTo>
                    <a:pt x="320" y="25"/>
                  </a:lnTo>
                  <a:lnTo>
                    <a:pt x="328" y="27"/>
                  </a:lnTo>
                  <a:lnTo>
                    <a:pt x="338" y="30"/>
                  </a:lnTo>
                  <a:lnTo>
                    <a:pt x="349" y="3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/>
            <p:cNvSpPr>
              <a:spLocks noChangeAspect="1"/>
            </p:cNvSpPr>
            <p:nvPr/>
          </p:nvSpPr>
          <p:spPr bwMode="auto">
            <a:xfrm>
              <a:off x="479" y="44"/>
              <a:ext cx="199" cy="212"/>
            </a:xfrm>
            <a:custGeom>
              <a:avLst/>
              <a:gdLst>
                <a:gd name="T0" fmla="*/ 141 w 199"/>
                <a:gd name="T1" fmla="*/ 94 h 212"/>
                <a:gd name="T2" fmla="*/ 175 w 199"/>
                <a:gd name="T3" fmla="*/ 80 h 212"/>
                <a:gd name="T4" fmla="*/ 196 w 199"/>
                <a:gd name="T5" fmla="*/ 70 h 212"/>
                <a:gd name="T6" fmla="*/ 195 w 199"/>
                <a:gd name="T7" fmla="*/ 49 h 212"/>
                <a:gd name="T8" fmla="*/ 180 w 199"/>
                <a:gd name="T9" fmla="*/ 45 h 212"/>
                <a:gd name="T10" fmla="*/ 107 w 199"/>
                <a:gd name="T11" fmla="*/ 94 h 212"/>
                <a:gd name="T12" fmla="*/ 115 w 199"/>
                <a:gd name="T13" fmla="*/ 14 h 212"/>
                <a:gd name="T14" fmla="*/ 108 w 199"/>
                <a:gd name="T15" fmla="*/ 2 h 212"/>
                <a:gd name="T16" fmla="*/ 90 w 199"/>
                <a:gd name="T17" fmla="*/ 3 h 212"/>
                <a:gd name="T18" fmla="*/ 86 w 199"/>
                <a:gd name="T19" fmla="*/ 26 h 212"/>
                <a:gd name="T20" fmla="*/ 88 w 199"/>
                <a:gd name="T21" fmla="*/ 49 h 212"/>
                <a:gd name="T22" fmla="*/ 91 w 199"/>
                <a:gd name="T23" fmla="*/ 81 h 212"/>
                <a:gd name="T24" fmla="*/ 26 w 199"/>
                <a:gd name="T25" fmla="*/ 49 h 212"/>
                <a:gd name="T26" fmla="*/ 15 w 199"/>
                <a:gd name="T27" fmla="*/ 44 h 212"/>
                <a:gd name="T28" fmla="*/ 0 w 199"/>
                <a:gd name="T29" fmla="*/ 60 h 212"/>
                <a:gd name="T30" fmla="*/ 11 w 199"/>
                <a:gd name="T31" fmla="*/ 75 h 212"/>
                <a:gd name="T32" fmla="*/ 58 w 199"/>
                <a:gd name="T33" fmla="*/ 117 h 212"/>
                <a:gd name="T34" fmla="*/ 24 w 199"/>
                <a:gd name="T35" fmla="*/ 131 h 212"/>
                <a:gd name="T36" fmla="*/ 4 w 199"/>
                <a:gd name="T37" fmla="*/ 141 h 212"/>
                <a:gd name="T38" fmla="*/ 5 w 199"/>
                <a:gd name="T39" fmla="*/ 162 h 212"/>
                <a:gd name="T40" fmla="*/ 20 w 199"/>
                <a:gd name="T41" fmla="*/ 166 h 212"/>
                <a:gd name="T42" fmla="*/ 92 w 199"/>
                <a:gd name="T43" fmla="*/ 118 h 212"/>
                <a:gd name="T44" fmla="*/ 90 w 199"/>
                <a:gd name="T45" fmla="*/ 208 h 212"/>
                <a:gd name="T46" fmla="*/ 109 w 199"/>
                <a:gd name="T47" fmla="*/ 208 h 212"/>
                <a:gd name="T48" fmla="*/ 114 w 199"/>
                <a:gd name="T49" fmla="*/ 185 h 212"/>
                <a:gd name="T50" fmla="*/ 111 w 199"/>
                <a:gd name="T51" fmla="*/ 162 h 212"/>
                <a:gd name="T52" fmla="*/ 108 w 199"/>
                <a:gd name="T53" fmla="*/ 130 h 212"/>
                <a:gd name="T54" fmla="*/ 166 w 199"/>
                <a:gd name="T55" fmla="*/ 157 h 212"/>
                <a:gd name="T56" fmla="*/ 178 w 199"/>
                <a:gd name="T57" fmla="*/ 166 h 212"/>
                <a:gd name="T58" fmla="*/ 184 w 199"/>
                <a:gd name="T59" fmla="*/ 167 h 212"/>
                <a:gd name="T60" fmla="*/ 199 w 199"/>
                <a:gd name="T61" fmla="*/ 151 h 212"/>
                <a:gd name="T62" fmla="*/ 189 w 199"/>
                <a:gd name="T63" fmla="*/ 137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9" h="212">
                  <a:moveTo>
                    <a:pt x="115" y="106"/>
                  </a:moveTo>
                  <a:lnTo>
                    <a:pt x="141" y="94"/>
                  </a:lnTo>
                  <a:lnTo>
                    <a:pt x="161" y="86"/>
                  </a:lnTo>
                  <a:lnTo>
                    <a:pt x="175" y="80"/>
                  </a:lnTo>
                  <a:lnTo>
                    <a:pt x="185" y="76"/>
                  </a:lnTo>
                  <a:lnTo>
                    <a:pt x="196" y="70"/>
                  </a:lnTo>
                  <a:lnTo>
                    <a:pt x="199" y="60"/>
                  </a:lnTo>
                  <a:lnTo>
                    <a:pt x="195" y="49"/>
                  </a:lnTo>
                  <a:lnTo>
                    <a:pt x="184" y="44"/>
                  </a:lnTo>
                  <a:lnTo>
                    <a:pt x="180" y="45"/>
                  </a:lnTo>
                  <a:lnTo>
                    <a:pt x="174" y="49"/>
                  </a:lnTo>
                  <a:lnTo>
                    <a:pt x="107" y="94"/>
                  </a:lnTo>
                  <a:lnTo>
                    <a:pt x="114" y="21"/>
                  </a:lnTo>
                  <a:lnTo>
                    <a:pt x="115" y="14"/>
                  </a:lnTo>
                  <a:lnTo>
                    <a:pt x="113" y="7"/>
                  </a:lnTo>
                  <a:lnTo>
                    <a:pt x="108" y="2"/>
                  </a:lnTo>
                  <a:lnTo>
                    <a:pt x="100" y="0"/>
                  </a:lnTo>
                  <a:lnTo>
                    <a:pt x="90" y="3"/>
                  </a:lnTo>
                  <a:lnTo>
                    <a:pt x="85" y="14"/>
                  </a:lnTo>
                  <a:lnTo>
                    <a:pt x="86" y="26"/>
                  </a:lnTo>
                  <a:lnTo>
                    <a:pt x="87" y="39"/>
                  </a:lnTo>
                  <a:lnTo>
                    <a:pt x="88" y="49"/>
                  </a:lnTo>
                  <a:lnTo>
                    <a:pt x="90" y="65"/>
                  </a:lnTo>
                  <a:lnTo>
                    <a:pt x="91" y="81"/>
                  </a:lnTo>
                  <a:lnTo>
                    <a:pt x="92" y="94"/>
                  </a:lnTo>
                  <a:lnTo>
                    <a:pt x="26" y="49"/>
                  </a:lnTo>
                  <a:lnTo>
                    <a:pt x="21" y="46"/>
                  </a:lnTo>
                  <a:lnTo>
                    <a:pt x="15" y="44"/>
                  </a:lnTo>
                  <a:lnTo>
                    <a:pt x="5" y="49"/>
                  </a:lnTo>
                  <a:lnTo>
                    <a:pt x="0" y="60"/>
                  </a:lnTo>
                  <a:lnTo>
                    <a:pt x="4" y="70"/>
                  </a:lnTo>
                  <a:lnTo>
                    <a:pt x="11" y="75"/>
                  </a:lnTo>
                  <a:lnTo>
                    <a:pt x="85" y="105"/>
                  </a:lnTo>
                  <a:lnTo>
                    <a:pt x="58" y="117"/>
                  </a:lnTo>
                  <a:lnTo>
                    <a:pt x="39" y="125"/>
                  </a:lnTo>
                  <a:lnTo>
                    <a:pt x="24" y="131"/>
                  </a:lnTo>
                  <a:lnTo>
                    <a:pt x="14" y="136"/>
                  </a:lnTo>
                  <a:lnTo>
                    <a:pt x="4" y="141"/>
                  </a:lnTo>
                  <a:lnTo>
                    <a:pt x="0" y="151"/>
                  </a:lnTo>
                  <a:lnTo>
                    <a:pt x="5" y="162"/>
                  </a:lnTo>
                  <a:lnTo>
                    <a:pt x="15" y="167"/>
                  </a:lnTo>
                  <a:lnTo>
                    <a:pt x="20" y="166"/>
                  </a:lnTo>
                  <a:lnTo>
                    <a:pt x="26" y="163"/>
                  </a:lnTo>
                  <a:lnTo>
                    <a:pt x="92" y="118"/>
                  </a:lnTo>
                  <a:lnTo>
                    <a:pt x="85" y="197"/>
                  </a:lnTo>
                  <a:lnTo>
                    <a:pt x="90" y="208"/>
                  </a:lnTo>
                  <a:lnTo>
                    <a:pt x="100" y="212"/>
                  </a:lnTo>
                  <a:lnTo>
                    <a:pt x="109" y="208"/>
                  </a:lnTo>
                  <a:lnTo>
                    <a:pt x="115" y="197"/>
                  </a:lnTo>
                  <a:lnTo>
                    <a:pt x="114" y="185"/>
                  </a:lnTo>
                  <a:lnTo>
                    <a:pt x="112" y="173"/>
                  </a:lnTo>
                  <a:lnTo>
                    <a:pt x="111" y="162"/>
                  </a:lnTo>
                  <a:lnTo>
                    <a:pt x="110" y="146"/>
                  </a:lnTo>
                  <a:lnTo>
                    <a:pt x="108" y="130"/>
                  </a:lnTo>
                  <a:lnTo>
                    <a:pt x="107" y="118"/>
                  </a:lnTo>
                  <a:lnTo>
                    <a:pt x="166" y="157"/>
                  </a:lnTo>
                  <a:lnTo>
                    <a:pt x="173" y="163"/>
                  </a:lnTo>
                  <a:lnTo>
                    <a:pt x="178" y="166"/>
                  </a:lnTo>
                  <a:lnTo>
                    <a:pt x="181" y="167"/>
                  </a:lnTo>
                  <a:lnTo>
                    <a:pt x="184" y="167"/>
                  </a:lnTo>
                  <a:lnTo>
                    <a:pt x="195" y="162"/>
                  </a:lnTo>
                  <a:lnTo>
                    <a:pt x="199" y="151"/>
                  </a:lnTo>
                  <a:lnTo>
                    <a:pt x="196" y="141"/>
                  </a:lnTo>
                  <a:lnTo>
                    <a:pt x="189" y="137"/>
                  </a:lnTo>
                  <a:lnTo>
                    <a:pt x="115" y="10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 noChangeAspect="1" noEditPoints="1"/>
            </p:cNvSpPr>
            <p:nvPr/>
          </p:nvSpPr>
          <p:spPr bwMode="auto">
            <a:xfrm>
              <a:off x="991" y="270"/>
              <a:ext cx="465" cy="164"/>
            </a:xfrm>
            <a:custGeom>
              <a:avLst/>
              <a:gdLst>
                <a:gd name="T0" fmla="*/ 441 w 465"/>
                <a:gd name="T1" fmla="*/ 28 h 164"/>
                <a:gd name="T2" fmla="*/ 449 w 465"/>
                <a:gd name="T3" fmla="*/ 28 h 164"/>
                <a:gd name="T4" fmla="*/ 457 w 465"/>
                <a:gd name="T5" fmla="*/ 26 h 164"/>
                <a:gd name="T6" fmla="*/ 463 w 465"/>
                <a:gd name="T7" fmla="*/ 22 h 164"/>
                <a:gd name="T8" fmla="*/ 465 w 465"/>
                <a:gd name="T9" fmla="*/ 14 h 164"/>
                <a:gd name="T10" fmla="*/ 463 w 465"/>
                <a:gd name="T11" fmla="*/ 6 h 164"/>
                <a:gd name="T12" fmla="*/ 457 w 465"/>
                <a:gd name="T13" fmla="*/ 1 h 164"/>
                <a:gd name="T14" fmla="*/ 450 w 465"/>
                <a:gd name="T15" fmla="*/ 0 h 164"/>
                <a:gd name="T16" fmla="*/ 442 w 465"/>
                <a:gd name="T17" fmla="*/ 0 h 164"/>
                <a:gd name="T18" fmla="*/ 23 w 465"/>
                <a:gd name="T19" fmla="*/ 0 h 164"/>
                <a:gd name="T20" fmla="*/ 15 w 465"/>
                <a:gd name="T21" fmla="*/ 0 h 164"/>
                <a:gd name="T22" fmla="*/ 8 w 465"/>
                <a:gd name="T23" fmla="*/ 1 h 164"/>
                <a:gd name="T24" fmla="*/ 2 w 465"/>
                <a:gd name="T25" fmla="*/ 6 h 164"/>
                <a:gd name="T26" fmla="*/ 0 w 465"/>
                <a:gd name="T27" fmla="*/ 14 h 164"/>
                <a:gd name="T28" fmla="*/ 2 w 465"/>
                <a:gd name="T29" fmla="*/ 22 h 164"/>
                <a:gd name="T30" fmla="*/ 8 w 465"/>
                <a:gd name="T31" fmla="*/ 26 h 164"/>
                <a:gd name="T32" fmla="*/ 16 w 465"/>
                <a:gd name="T33" fmla="*/ 28 h 164"/>
                <a:gd name="T34" fmla="*/ 24 w 465"/>
                <a:gd name="T35" fmla="*/ 28 h 164"/>
                <a:gd name="T36" fmla="*/ 441 w 465"/>
                <a:gd name="T37" fmla="*/ 28 h 164"/>
                <a:gd name="T38" fmla="*/ 442 w 465"/>
                <a:gd name="T39" fmla="*/ 164 h 164"/>
                <a:gd name="T40" fmla="*/ 450 w 465"/>
                <a:gd name="T41" fmla="*/ 164 h 164"/>
                <a:gd name="T42" fmla="*/ 457 w 465"/>
                <a:gd name="T43" fmla="*/ 162 h 164"/>
                <a:gd name="T44" fmla="*/ 463 w 465"/>
                <a:gd name="T45" fmla="*/ 158 h 164"/>
                <a:gd name="T46" fmla="*/ 465 w 465"/>
                <a:gd name="T47" fmla="*/ 150 h 164"/>
                <a:gd name="T48" fmla="*/ 463 w 465"/>
                <a:gd name="T49" fmla="*/ 142 h 164"/>
                <a:gd name="T50" fmla="*/ 457 w 465"/>
                <a:gd name="T51" fmla="*/ 138 h 164"/>
                <a:gd name="T52" fmla="*/ 449 w 465"/>
                <a:gd name="T53" fmla="*/ 136 h 164"/>
                <a:gd name="T54" fmla="*/ 441 w 465"/>
                <a:gd name="T55" fmla="*/ 136 h 164"/>
                <a:gd name="T56" fmla="*/ 24 w 465"/>
                <a:gd name="T57" fmla="*/ 136 h 164"/>
                <a:gd name="T58" fmla="*/ 16 w 465"/>
                <a:gd name="T59" fmla="*/ 136 h 164"/>
                <a:gd name="T60" fmla="*/ 8 w 465"/>
                <a:gd name="T61" fmla="*/ 138 h 164"/>
                <a:gd name="T62" fmla="*/ 2 w 465"/>
                <a:gd name="T63" fmla="*/ 142 h 164"/>
                <a:gd name="T64" fmla="*/ 0 w 465"/>
                <a:gd name="T65" fmla="*/ 150 h 164"/>
                <a:gd name="T66" fmla="*/ 2 w 465"/>
                <a:gd name="T67" fmla="*/ 158 h 164"/>
                <a:gd name="T68" fmla="*/ 8 w 465"/>
                <a:gd name="T69" fmla="*/ 162 h 164"/>
                <a:gd name="T70" fmla="*/ 15 w 465"/>
                <a:gd name="T71" fmla="*/ 164 h 164"/>
                <a:gd name="T72" fmla="*/ 23 w 465"/>
                <a:gd name="T73" fmla="*/ 164 h 164"/>
                <a:gd name="T74" fmla="*/ 442 w 465"/>
                <a:gd name="T7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65" h="164">
                  <a:moveTo>
                    <a:pt x="441" y="28"/>
                  </a:moveTo>
                  <a:lnTo>
                    <a:pt x="449" y="28"/>
                  </a:lnTo>
                  <a:lnTo>
                    <a:pt x="457" y="26"/>
                  </a:lnTo>
                  <a:lnTo>
                    <a:pt x="463" y="22"/>
                  </a:lnTo>
                  <a:lnTo>
                    <a:pt x="465" y="14"/>
                  </a:lnTo>
                  <a:lnTo>
                    <a:pt x="463" y="6"/>
                  </a:lnTo>
                  <a:lnTo>
                    <a:pt x="457" y="1"/>
                  </a:lnTo>
                  <a:lnTo>
                    <a:pt x="450" y="0"/>
                  </a:lnTo>
                  <a:lnTo>
                    <a:pt x="442" y="0"/>
                  </a:lnTo>
                  <a:lnTo>
                    <a:pt x="23" y="0"/>
                  </a:lnTo>
                  <a:lnTo>
                    <a:pt x="15" y="0"/>
                  </a:lnTo>
                  <a:lnTo>
                    <a:pt x="8" y="1"/>
                  </a:lnTo>
                  <a:lnTo>
                    <a:pt x="2" y="6"/>
                  </a:lnTo>
                  <a:lnTo>
                    <a:pt x="0" y="14"/>
                  </a:lnTo>
                  <a:lnTo>
                    <a:pt x="2" y="22"/>
                  </a:lnTo>
                  <a:lnTo>
                    <a:pt x="8" y="26"/>
                  </a:lnTo>
                  <a:lnTo>
                    <a:pt x="16" y="28"/>
                  </a:lnTo>
                  <a:lnTo>
                    <a:pt x="24" y="28"/>
                  </a:lnTo>
                  <a:lnTo>
                    <a:pt x="441" y="28"/>
                  </a:lnTo>
                  <a:close/>
                  <a:moveTo>
                    <a:pt x="442" y="164"/>
                  </a:moveTo>
                  <a:lnTo>
                    <a:pt x="450" y="164"/>
                  </a:lnTo>
                  <a:lnTo>
                    <a:pt x="457" y="162"/>
                  </a:lnTo>
                  <a:lnTo>
                    <a:pt x="463" y="158"/>
                  </a:lnTo>
                  <a:lnTo>
                    <a:pt x="465" y="150"/>
                  </a:lnTo>
                  <a:lnTo>
                    <a:pt x="463" y="142"/>
                  </a:lnTo>
                  <a:lnTo>
                    <a:pt x="457" y="138"/>
                  </a:lnTo>
                  <a:lnTo>
                    <a:pt x="449" y="136"/>
                  </a:lnTo>
                  <a:lnTo>
                    <a:pt x="441" y="136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8" y="138"/>
                  </a:lnTo>
                  <a:lnTo>
                    <a:pt x="2" y="142"/>
                  </a:lnTo>
                  <a:lnTo>
                    <a:pt x="0" y="150"/>
                  </a:lnTo>
                  <a:lnTo>
                    <a:pt x="2" y="158"/>
                  </a:lnTo>
                  <a:lnTo>
                    <a:pt x="8" y="162"/>
                  </a:lnTo>
                  <a:lnTo>
                    <a:pt x="15" y="164"/>
                  </a:lnTo>
                  <a:lnTo>
                    <a:pt x="23" y="164"/>
                  </a:lnTo>
                  <a:lnTo>
                    <a:pt x="442" y="16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 noChangeAspect="1" noEditPoints="1"/>
            </p:cNvSpPr>
            <p:nvPr/>
          </p:nvSpPr>
          <p:spPr bwMode="auto">
            <a:xfrm>
              <a:off x="1720" y="213"/>
              <a:ext cx="315" cy="322"/>
            </a:xfrm>
            <a:custGeom>
              <a:avLst/>
              <a:gdLst>
                <a:gd name="T0" fmla="*/ 209 w 315"/>
                <a:gd name="T1" fmla="*/ 282 h 322"/>
                <a:gd name="T2" fmla="*/ 236 w 315"/>
                <a:gd name="T3" fmla="*/ 314 h 322"/>
                <a:gd name="T4" fmla="*/ 265 w 315"/>
                <a:gd name="T5" fmla="*/ 318 h 322"/>
                <a:gd name="T6" fmla="*/ 283 w 315"/>
                <a:gd name="T7" fmla="*/ 313 h 322"/>
                <a:gd name="T8" fmla="*/ 301 w 315"/>
                <a:gd name="T9" fmla="*/ 298 h 322"/>
                <a:gd name="T10" fmla="*/ 314 w 315"/>
                <a:gd name="T11" fmla="*/ 271 h 322"/>
                <a:gd name="T12" fmla="*/ 315 w 315"/>
                <a:gd name="T13" fmla="*/ 213 h 322"/>
                <a:gd name="T14" fmla="*/ 298 w 315"/>
                <a:gd name="T15" fmla="*/ 252 h 322"/>
                <a:gd name="T16" fmla="*/ 288 w 315"/>
                <a:gd name="T17" fmla="*/ 290 h 322"/>
                <a:gd name="T18" fmla="*/ 273 w 315"/>
                <a:gd name="T19" fmla="*/ 297 h 322"/>
                <a:gd name="T20" fmla="*/ 251 w 315"/>
                <a:gd name="T21" fmla="*/ 281 h 322"/>
                <a:gd name="T22" fmla="*/ 247 w 315"/>
                <a:gd name="T23" fmla="*/ 262 h 322"/>
                <a:gd name="T24" fmla="*/ 247 w 315"/>
                <a:gd name="T25" fmla="*/ 100 h 322"/>
                <a:gd name="T26" fmla="*/ 237 w 315"/>
                <a:gd name="T27" fmla="*/ 58 h 322"/>
                <a:gd name="T28" fmla="*/ 200 w 315"/>
                <a:gd name="T29" fmla="*/ 21 h 322"/>
                <a:gd name="T30" fmla="*/ 151 w 315"/>
                <a:gd name="T31" fmla="*/ 2 h 322"/>
                <a:gd name="T32" fmla="*/ 105 w 315"/>
                <a:gd name="T33" fmla="*/ 1 h 322"/>
                <a:gd name="T34" fmla="*/ 67 w 315"/>
                <a:gd name="T35" fmla="*/ 13 h 322"/>
                <a:gd name="T36" fmla="*/ 39 w 315"/>
                <a:gd name="T37" fmla="*/ 34 h 322"/>
                <a:gd name="T38" fmla="*/ 23 w 315"/>
                <a:gd name="T39" fmla="*/ 62 h 322"/>
                <a:gd name="T40" fmla="*/ 23 w 315"/>
                <a:gd name="T41" fmla="*/ 93 h 322"/>
                <a:gd name="T42" fmla="*/ 40 w 315"/>
                <a:gd name="T43" fmla="*/ 110 h 322"/>
                <a:gd name="T44" fmla="*/ 66 w 315"/>
                <a:gd name="T45" fmla="*/ 110 h 322"/>
                <a:gd name="T46" fmla="*/ 82 w 315"/>
                <a:gd name="T47" fmla="*/ 93 h 322"/>
                <a:gd name="T48" fmla="*/ 84 w 315"/>
                <a:gd name="T49" fmla="*/ 71 h 322"/>
                <a:gd name="T50" fmla="*/ 68 w 315"/>
                <a:gd name="T51" fmla="*/ 52 h 322"/>
                <a:gd name="T52" fmla="*/ 66 w 315"/>
                <a:gd name="T53" fmla="*/ 32 h 322"/>
                <a:gd name="T54" fmla="*/ 106 w 315"/>
                <a:gd name="T55" fmla="*/ 17 h 322"/>
                <a:gd name="T56" fmla="*/ 138 w 315"/>
                <a:gd name="T57" fmla="*/ 16 h 322"/>
                <a:gd name="T58" fmla="*/ 163 w 315"/>
                <a:gd name="T59" fmla="*/ 27 h 322"/>
                <a:gd name="T60" fmla="*/ 184 w 315"/>
                <a:gd name="T61" fmla="*/ 49 h 322"/>
                <a:gd name="T62" fmla="*/ 197 w 315"/>
                <a:gd name="T63" fmla="*/ 83 h 322"/>
                <a:gd name="T64" fmla="*/ 199 w 315"/>
                <a:gd name="T65" fmla="*/ 131 h 322"/>
                <a:gd name="T66" fmla="*/ 70 w 315"/>
                <a:gd name="T67" fmla="*/ 156 h 322"/>
                <a:gd name="T68" fmla="*/ 15 w 315"/>
                <a:gd name="T69" fmla="*/ 199 h 322"/>
                <a:gd name="T70" fmla="*/ 0 w 315"/>
                <a:gd name="T71" fmla="*/ 248 h 322"/>
                <a:gd name="T72" fmla="*/ 40 w 315"/>
                <a:gd name="T73" fmla="*/ 306 h 322"/>
                <a:gd name="T74" fmla="*/ 112 w 315"/>
                <a:gd name="T75" fmla="*/ 322 h 322"/>
                <a:gd name="T76" fmla="*/ 170 w 315"/>
                <a:gd name="T77" fmla="*/ 304 h 322"/>
                <a:gd name="T78" fmla="*/ 204 w 315"/>
                <a:gd name="T79" fmla="*/ 261 h 322"/>
                <a:gd name="T80" fmla="*/ 199 w 315"/>
                <a:gd name="T81" fmla="*/ 216 h 322"/>
                <a:gd name="T82" fmla="*/ 190 w 315"/>
                <a:gd name="T83" fmla="*/ 258 h 322"/>
                <a:gd name="T84" fmla="*/ 170 w 315"/>
                <a:gd name="T85" fmla="*/ 286 h 322"/>
                <a:gd name="T86" fmla="*/ 143 w 315"/>
                <a:gd name="T87" fmla="*/ 302 h 322"/>
                <a:gd name="T88" fmla="*/ 117 w 315"/>
                <a:gd name="T89" fmla="*/ 307 h 322"/>
                <a:gd name="T90" fmla="*/ 73 w 315"/>
                <a:gd name="T91" fmla="*/ 290 h 322"/>
                <a:gd name="T92" fmla="*/ 54 w 315"/>
                <a:gd name="T93" fmla="*/ 247 h 322"/>
                <a:gd name="T94" fmla="*/ 83 w 315"/>
                <a:gd name="T95" fmla="*/ 184 h 322"/>
                <a:gd name="T96" fmla="*/ 199 w 315"/>
                <a:gd name="T97" fmla="*/ 14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5" h="322">
                  <a:moveTo>
                    <a:pt x="204" y="261"/>
                  </a:moveTo>
                  <a:lnTo>
                    <a:pt x="209" y="282"/>
                  </a:lnTo>
                  <a:lnTo>
                    <a:pt x="219" y="300"/>
                  </a:lnTo>
                  <a:lnTo>
                    <a:pt x="236" y="314"/>
                  </a:lnTo>
                  <a:lnTo>
                    <a:pt x="258" y="319"/>
                  </a:lnTo>
                  <a:lnTo>
                    <a:pt x="265" y="318"/>
                  </a:lnTo>
                  <a:lnTo>
                    <a:pt x="273" y="316"/>
                  </a:lnTo>
                  <a:lnTo>
                    <a:pt x="283" y="313"/>
                  </a:lnTo>
                  <a:lnTo>
                    <a:pt x="292" y="307"/>
                  </a:lnTo>
                  <a:lnTo>
                    <a:pt x="301" y="298"/>
                  </a:lnTo>
                  <a:lnTo>
                    <a:pt x="309" y="286"/>
                  </a:lnTo>
                  <a:lnTo>
                    <a:pt x="314" y="271"/>
                  </a:lnTo>
                  <a:lnTo>
                    <a:pt x="315" y="252"/>
                  </a:lnTo>
                  <a:lnTo>
                    <a:pt x="315" y="213"/>
                  </a:lnTo>
                  <a:lnTo>
                    <a:pt x="298" y="213"/>
                  </a:lnTo>
                  <a:lnTo>
                    <a:pt x="298" y="252"/>
                  </a:lnTo>
                  <a:lnTo>
                    <a:pt x="295" y="276"/>
                  </a:lnTo>
                  <a:lnTo>
                    <a:pt x="288" y="290"/>
                  </a:lnTo>
                  <a:lnTo>
                    <a:pt x="280" y="295"/>
                  </a:lnTo>
                  <a:lnTo>
                    <a:pt x="273" y="297"/>
                  </a:lnTo>
                  <a:lnTo>
                    <a:pt x="259" y="292"/>
                  </a:lnTo>
                  <a:lnTo>
                    <a:pt x="251" y="281"/>
                  </a:lnTo>
                  <a:lnTo>
                    <a:pt x="248" y="269"/>
                  </a:lnTo>
                  <a:lnTo>
                    <a:pt x="247" y="262"/>
                  </a:lnTo>
                  <a:lnTo>
                    <a:pt x="247" y="121"/>
                  </a:lnTo>
                  <a:lnTo>
                    <a:pt x="247" y="100"/>
                  </a:lnTo>
                  <a:lnTo>
                    <a:pt x="244" y="79"/>
                  </a:lnTo>
                  <a:lnTo>
                    <a:pt x="237" y="58"/>
                  </a:lnTo>
                  <a:lnTo>
                    <a:pt x="222" y="39"/>
                  </a:lnTo>
                  <a:lnTo>
                    <a:pt x="200" y="21"/>
                  </a:lnTo>
                  <a:lnTo>
                    <a:pt x="176" y="9"/>
                  </a:lnTo>
                  <a:lnTo>
                    <a:pt x="151" y="2"/>
                  </a:lnTo>
                  <a:lnTo>
                    <a:pt x="126" y="0"/>
                  </a:lnTo>
                  <a:lnTo>
                    <a:pt x="105" y="1"/>
                  </a:lnTo>
                  <a:lnTo>
                    <a:pt x="85" y="6"/>
                  </a:lnTo>
                  <a:lnTo>
                    <a:pt x="67" y="13"/>
                  </a:lnTo>
                  <a:lnTo>
                    <a:pt x="52" y="22"/>
                  </a:lnTo>
                  <a:lnTo>
                    <a:pt x="39" y="34"/>
                  </a:lnTo>
                  <a:lnTo>
                    <a:pt x="29" y="47"/>
                  </a:lnTo>
                  <a:lnTo>
                    <a:pt x="23" y="62"/>
                  </a:lnTo>
                  <a:lnTo>
                    <a:pt x="20" y="79"/>
                  </a:lnTo>
                  <a:lnTo>
                    <a:pt x="23" y="93"/>
                  </a:lnTo>
                  <a:lnTo>
                    <a:pt x="30" y="104"/>
                  </a:lnTo>
                  <a:lnTo>
                    <a:pt x="40" y="110"/>
                  </a:lnTo>
                  <a:lnTo>
                    <a:pt x="53" y="112"/>
                  </a:lnTo>
                  <a:lnTo>
                    <a:pt x="66" y="110"/>
                  </a:lnTo>
                  <a:lnTo>
                    <a:pt x="76" y="103"/>
                  </a:lnTo>
                  <a:lnTo>
                    <a:pt x="82" y="93"/>
                  </a:lnTo>
                  <a:lnTo>
                    <a:pt x="85" y="80"/>
                  </a:lnTo>
                  <a:lnTo>
                    <a:pt x="84" y="71"/>
                  </a:lnTo>
                  <a:lnTo>
                    <a:pt x="79" y="61"/>
                  </a:lnTo>
                  <a:lnTo>
                    <a:pt x="68" y="52"/>
                  </a:lnTo>
                  <a:lnTo>
                    <a:pt x="49" y="48"/>
                  </a:lnTo>
                  <a:lnTo>
                    <a:pt x="66" y="32"/>
                  </a:lnTo>
                  <a:lnTo>
                    <a:pt x="86" y="22"/>
                  </a:lnTo>
                  <a:lnTo>
                    <a:pt x="106" y="17"/>
                  </a:lnTo>
                  <a:lnTo>
                    <a:pt x="125" y="15"/>
                  </a:lnTo>
                  <a:lnTo>
                    <a:pt x="138" y="16"/>
                  </a:lnTo>
                  <a:lnTo>
                    <a:pt x="151" y="20"/>
                  </a:lnTo>
                  <a:lnTo>
                    <a:pt x="163" y="27"/>
                  </a:lnTo>
                  <a:lnTo>
                    <a:pt x="175" y="37"/>
                  </a:lnTo>
                  <a:lnTo>
                    <a:pt x="184" y="49"/>
                  </a:lnTo>
                  <a:lnTo>
                    <a:pt x="192" y="65"/>
                  </a:lnTo>
                  <a:lnTo>
                    <a:pt x="197" y="83"/>
                  </a:lnTo>
                  <a:lnTo>
                    <a:pt x="199" y="105"/>
                  </a:lnTo>
                  <a:lnTo>
                    <a:pt x="199" y="131"/>
                  </a:lnTo>
                  <a:lnTo>
                    <a:pt x="138" y="137"/>
                  </a:lnTo>
                  <a:lnTo>
                    <a:pt x="70" y="156"/>
                  </a:lnTo>
                  <a:lnTo>
                    <a:pt x="37" y="176"/>
                  </a:lnTo>
                  <a:lnTo>
                    <a:pt x="15" y="199"/>
                  </a:lnTo>
                  <a:lnTo>
                    <a:pt x="4" y="224"/>
                  </a:lnTo>
                  <a:lnTo>
                    <a:pt x="0" y="248"/>
                  </a:lnTo>
                  <a:lnTo>
                    <a:pt x="11" y="283"/>
                  </a:lnTo>
                  <a:lnTo>
                    <a:pt x="40" y="306"/>
                  </a:lnTo>
                  <a:lnTo>
                    <a:pt x="76" y="319"/>
                  </a:lnTo>
                  <a:lnTo>
                    <a:pt x="112" y="322"/>
                  </a:lnTo>
                  <a:lnTo>
                    <a:pt x="144" y="317"/>
                  </a:lnTo>
                  <a:lnTo>
                    <a:pt x="170" y="304"/>
                  </a:lnTo>
                  <a:lnTo>
                    <a:pt x="190" y="284"/>
                  </a:lnTo>
                  <a:lnTo>
                    <a:pt x="204" y="261"/>
                  </a:lnTo>
                  <a:close/>
                  <a:moveTo>
                    <a:pt x="199" y="146"/>
                  </a:moveTo>
                  <a:lnTo>
                    <a:pt x="199" y="216"/>
                  </a:lnTo>
                  <a:lnTo>
                    <a:pt x="196" y="239"/>
                  </a:lnTo>
                  <a:lnTo>
                    <a:pt x="190" y="258"/>
                  </a:lnTo>
                  <a:lnTo>
                    <a:pt x="181" y="274"/>
                  </a:lnTo>
                  <a:lnTo>
                    <a:pt x="170" y="286"/>
                  </a:lnTo>
                  <a:lnTo>
                    <a:pt x="157" y="295"/>
                  </a:lnTo>
                  <a:lnTo>
                    <a:pt x="143" y="302"/>
                  </a:lnTo>
                  <a:lnTo>
                    <a:pt x="129" y="306"/>
                  </a:lnTo>
                  <a:lnTo>
                    <a:pt x="117" y="307"/>
                  </a:lnTo>
                  <a:lnTo>
                    <a:pt x="93" y="302"/>
                  </a:lnTo>
                  <a:lnTo>
                    <a:pt x="73" y="290"/>
                  </a:lnTo>
                  <a:lnTo>
                    <a:pt x="59" y="271"/>
                  </a:lnTo>
                  <a:lnTo>
                    <a:pt x="54" y="247"/>
                  </a:lnTo>
                  <a:lnTo>
                    <a:pt x="60" y="216"/>
                  </a:lnTo>
                  <a:lnTo>
                    <a:pt x="83" y="184"/>
                  </a:lnTo>
                  <a:lnTo>
                    <a:pt x="127" y="158"/>
                  </a:lnTo>
                  <a:lnTo>
                    <a:pt x="199" y="14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ChangeAspect="1"/>
            </p:cNvSpPr>
            <p:nvPr/>
          </p:nvSpPr>
          <p:spPr bwMode="auto">
            <a:xfrm>
              <a:off x="2060" y="217"/>
              <a:ext cx="235" cy="310"/>
            </a:xfrm>
            <a:custGeom>
              <a:avLst/>
              <a:gdLst>
                <a:gd name="T0" fmla="*/ 98 w 235"/>
                <a:gd name="T1" fmla="*/ 77 h 310"/>
                <a:gd name="T2" fmla="*/ 98 w 235"/>
                <a:gd name="T3" fmla="*/ 0 h 310"/>
                <a:gd name="T4" fmla="*/ 0 w 235"/>
                <a:gd name="T5" fmla="*/ 8 h 310"/>
                <a:gd name="T6" fmla="*/ 0 w 235"/>
                <a:gd name="T7" fmla="*/ 30 h 310"/>
                <a:gd name="T8" fmla="*/ 17 w 235"/>
                <a:gd name="T9" fmla="*/ 30 h 310"/>
                <a:gd name="T10" fmla="*/ 29 w 235"/>
                <a:gd name="T11" fmla="*/ 31 h 310"/>
                <a:gd name="T12" fmla="*/ 39 w 235"/>
                <a:gd name="T13" fmla="*/ 33 h 310"/>
                <a:gd name="T14" fmla="*/ 46 w 235"/>
                <a:gd name="T15" fmla="*/ 36 h 310"/>
                <a:gd name="T16" fmla="*/ 50 w 235"/>
                <a:gd name="T17" fmla="*/ 41 h 310"/>
                <a:gd name="T18" fmla="*/ 53 w 235"/>
                <a:gd name="T19" fmla="*/ 48 h 310"/>
                <a:gd name="T20" fmla="*/ 54 w 235"/>
                <a:gd name="T21" fmla="*/ 57 h 310"/>
                <a:gd name="T22" fmla="*/ 55 w 235"/>
                <a:gd name="T23" fmla="*/ 69 h 310"/>
                <a:gd name="T24" fmla="*/ 55 w 235"/>
                <a:gd name="T25" fmla="*/ 257 h 310"/>
                <a:gd name="T26" fmla="*/ 53 w 235"/>
                <a:gd name="T27" fmla="*/ 275 h 310"/>
                <a:gd name="T28" fmla="*/ 45 w 235"/>
                <a:gd name="T29" fmla="*/ 285 h 310"/>
                <a:gd name="T30" fmla="*/ 29 w 235"/>
                <a:gd name="T31" fmla="*/ 288 h 310"/>
                <a:gd name="T32" fmla="*/ 0 w 235"/>
                <a:gd name="T33" fmla="*/ 289 h 310"/>
                <a:gd name="T34" fmla="*/ 0 w 235"/>
                <a:gd name="T35" fmla="*/ 310 h 310"/>
                <a:gd name="T36" fmla="*/ 43 w 235"/>
                <a:gd name="T37" fmla="*/ 309 h 310"/>
                <a:gd name="T38" fmla="*/ 80 w 235"/>
                <a:gd name="T39" fmla="*/ 308 h 310"/>
                <a:gd name="T40" fmla="*/ 124 w 235"/>
                <a:gd name="T41" fmla="*/ 309 h 310"/>
                <a:gd name="T42" fmla="*/ 169 w 235"/>
                <a:gd name="T43" fmla="*/ 310 h 310"/>
                <a:gd name="T44" fmla="*/ 169 w 235"/>
                <a:gd name="T45" fmla="*/ 289 h 310"/>
                <a:gd name="T46" fmla="*/ 154 w 235"/>
                <a:gd name="T47" fmla="*/ 289 h 310"/>
                <a:gd name="T48" fmla="*/ 124 w 235"/>
                <a:gd name="T49" fmla="*/ 287 h 310"/>
                <a:gd name="T50" fmla="*/ 108 w 235"/>
                <a:gd name="T51" fmla="*/ 282 h 310"/>
                <a:gd name="T52" fmla="*/ 102 w 235"/>
                <a:gd name="T53" fmla="*/ 271 h 310"/>
                <a:gd name="T54" fmla="*/ 101 w 235"/>
                <a:gd name="T55" fmla="*/ 256 h 310"/>
                <a:gd name="T56" fmla="*/ 101 w 235"/>
                <a:gd name="T57" fmla="*/ 147 h 310"/>
                <a:gd name="T58" fmla="*/ 106 w 235"/>
                <a:gd name="T59" fmla="*/ 98 h 310"/>
                <a:gd name="T60" fmla="*/ 122 w 235"/>
                <a:gd name="T61" fmla="*/ 55 h 310"/>
                <a:gd name="T62" fmla="*/ 148 w 235"/>
                <a:gd name="T63" fmla="*/ 26 h 310"/>
                <a:gd name="T64" fmla="*/ 184 w 235"/>
                <a:gd name="T65" fmla="*/ 15 h 310"/>
                <a:gd name="T66" fmla="*/ 191 w 235"/>
                <a:gd name="T67" fmla="*/ 16 h 310"/>
                <a:gd name="T68" fmla="*/ 188 w 235"/>
                <a:gd name="T69" fmla="*/ 18 h 310"/>
                <a:gd name="T70" fmla="*/ 183 w 235"/>
                <a:gd name="T71" fmla="*/ 23 h 310"/>
                <a:gd name="T72" fmla="*/ 177 w 235"/>
                <a:gd name="T73" fmla="*/ 32 h 310"/>
                <a:gd name="T74" fmla="*/ 175 w 235"/>
                <a:gd name="T75" fmla="*/ 44 h 310"/>
                <a:gd name="T76" fmla="*/ 178 w 235"/>
                <a:gd name="T77" fmla="*/ 57 h 310"/>
                <a:gd name="T78" fmla="*/ 185 w 235"/>
                <a:gd name="T79" fmla="*/ 66 h 310"/>
                <a:gd name="T80" fmla="*/ 194 w 235"/>
                <a:gd name="T81" fmla="*/ 72 h 310"/>
                <a:gd name="T82" fmla="*/ 205 w 235"/>
                <a:gd name="T83" fmla="*/ 74 h 310"/>
                <a:gd name="T84" fmla="*/ 215 w 235"/>
                <a:gd name="T85" fmla="*/ 72 h 310"/>
                <a:gd name="T86" fmla="*/ 225 w 235"/>
                <a:gd name="T87" fmla="*/ 67 h 310"/>
                <a:gd name="T88" fmla="*/ 232 w 235"/>
                <a:gd name="T89" fmla="*/ 57 h 310"/>
                <a:gd name="T90" fmla="*/ 235 w 235"/>
                <a:gd name="T91" fmla="*/ 43 h 310"/>
                <a:gd name="T92" fmla="*/ 231 w 235"/>
                <a:gd name="T93" fmla="*/ 27 h 310"/>
                <a:gd name="T94" fmla="*/ 221 w 235"/>
                <a:gd name="T95" fmla="*/ 13 h 310"/>
                <a:gd name="T96" fmla="*/ 204 w 235"/>
                <a:gd name="T97" fmla="*/ 4 h 310"/>
                <a:gd name="T98" fmla="*/ 184 w 235"/>
                <a:gd name="T99" fmla="*/ 0 h 310"/>
                <a:gd name="T100" fmla="*/ 165 w 235"/>
                <a:gd name="T101" fmla="*/ 2 h 310"/>
                <a:gd name="T102" fmla="*/ 150 w 235"/>
                <a:gd name="T103" fmla="*/ 8 h 310"/>
                <a:gd name="T104" fmla="*/ 136 w 235"/>
                <a:gd name="T105" fmla="*/ 16 h 310"/>
                <a:gd name="T106" fmla="*/ 125 w 235"/>
                <a:gd name="T107" fmla="*/ 27 h 310"/>
                <a:gd name="T108" fmla="*/ 116 w 235"/>
                <a:gd name="T109" fmla="*/ 40 h 310"/>
                <a:gd name="T110" fmla="*/ 108 w 235"/>
                <a:gd name="T111" fmla="*/ 52 h 310"/>
                <a:gd name="T112" fmla="*/ 102 w 235"/>
                <a:gd name="T113" fmla="*/ 65 h 310"/>
                <a:gd name="T114" fmla="*/ 98 w 235"/>
                <a:gd name="T115" fmla="*/ 77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5" h="310">
                  <a:moveTo>
                    <a:pt x="98" y="77"/>
                  </a:moveTo>
                  <a:lnTo>
                    <a:pt x="98" y="0"/>
                  </a:lnTo>
                  <a:lnTo>
                    <a:pt x="0" y="8"/>
                  </a:lnTo>
                  <a:lnTo>
                    <a:pt x="0" y="30"/>
                  </a:lnTo>
                  <a:lnTo>
                    <a:pt x="17" y="30"/>
                  </a:lnTo>
                  <a:lnTo>
                    <a:pt x="29" y="31"/>
                  </a:lnTo>
                  <a:lnTo>
                    <a:pt x="39" y="33"/>
                  </a:lnTo>
                  <a:lnTo>
                    <a:pt x="46" y="36"/>
                  </a:lnTo>
                  <a:lnTo>
                    <a:pt x="50" y="41"/>
                  </a:lnTo>
                  <a:lnTo>
                    <a:pt x="53" y="48"/>
                  </a:lnTo>
                  <a:lnTo>
                    <a:pt x="54" y="57"/>
                  </a:lnTo>
                  <a:lnTo>
                    <a:pt x="55" y="69"/>
                  </a:lnTo>
                  <a:lnTo>
                    <a:pt x="55" y="257"/>
                  </a:lnTo>
                  <a:lnTo>
                    <a:pt x="53" y="275"/>
                  </a:lnTo>
                  <a:lnTo>
                    <a:pt x="45" y="285"/>
                  </a:lnTo>
                  <a:lnTo>
                    <a:pt x="29" y="288"/>
                  </a:lnTo>
                  <a:lnTo>
                    <a:pt x="0" y="289"/>
                  </a:lnTo>
                  <a:lnTo>
                    <a:pt x="0" y="310"/>
                  </a:lnTo>
                  <a:lnTo>
                    <a:pt x="43" y="309"/>
                  </a:lnTo>
                  <a:lnTo>
                    <a:pt x="80" y="308"/>
                  </a:lnTo>
                  <a:lnTo>
                    <a:pt x="124" y="309"/>
                  </a:lnTo>
                  <a:lnTo>
                    <a:pt x="169" y="310"/>
                  </a:lnTo>
                  <a:lnTo>
                    <a:pt x="169" y="289"/>
                  </a:lnTo>
                  <a:lnTo>
                    <a:pt x="154" y="289"/>
                  </a:lnTo>
                  <a:lnTo>
                    <a:pt x="124" y="287"/>
                  </a:lnTo>
                  <a:lnTo>
                    <a:pt x="108" y="282"/>
                  </a:lnTo>
                  <a:lnTo>
                    <a:pt x="102" y="271"/>
                  </a:lnTo>
                  <a:lnTo>
                    <a:pt x="101" y="256"/>
                  </a:lnTo>
                  <a:lnTo>
                    <a:pt x="101" y="147"/>
                  </a:lnTo>
                  <a:lnTo>
                    <a:pt x="106" y="98"/>
                  </a:lnTo>
                  <a:lnTo>
                    <a:pt x="122" y="55"/>
                  </a:lnTo>
                  <a:lnTo>
                    <a:pt x="148" y="26"/>
                  </a:lnTo>
                  <a:lnTo>
                    <a:pt x="184" y="15"/>
                  </a:lnTo>
                  <a:lnTo>
                    <a:pt x="191" y="16"/>
                  </a:lnTo>
                  <a:lnTo>
                    <a:pt x="188" y="18"/>
                  </a:lnTo>
                  <a:lnTo>
                    <a:pt x="183" y="23"/>
                  </a:lnTo>
                  <a:lnTo>
                    <a:pt x="177" y="32"/>
                  </a:lnTo>
                  <a:lnTo>
                    <a:pt x="175" y="44"/>
                  </a:lnTo>
                  <a:lnTo>
                    <a:pt x="178" y="57"/>
                  </a:lnTo>
                  <a:lnTo>
                    <a:pt x="185" y="66"/>
                  </a:lnTo>
                  <a:lnTo>
                    <a:pt x="194" y="72"/>
                  </a:lnTo>
                  <a:lnTo>
                    <a:pt x="205" y="74"/>
                  </a:lnTo>
                  <a:lnTo>
                    <a:pt x="215" y="72"/>
                  </a:lnTo>
                  <a:lnTo>
                    <a:pt x="225" y="67"/>
                  </a:lnTo>
                  <a:lnTo>
                    <a:pt x="232" y="57"/>
                  </a:lnTo>
                  <a:lnTo>
                    <a:pt x="235" y="43"/>
                  </a:lnTo>
                  <a:lnTo>
                    <a:pt x="231" y="27"/>
                  </a:lnTo>
                  <a:lnTo>
                    <a:pt x="221" y="13"/>
                  </a:lnTo>
                  <a:lnTo>
                    <a:pt x="204" y="4"/>
                  </a:lnTo>
                  <a:lnTo>
                    <a:pt x="184" y="0"/>
                  </a:lnTo>
                  <a:lnTo>
                    <a:pt x="165" y="2"/>
                  </a:lnTo>
                  <a:lnTo>
                    <a:pt x="150" y="8"/>
                  </a:lnTo>
                  <a:lnTo>
                    <a:pt x="136" y="16"/>
                  </a:lnTo>
                  <a:lnTo>
                    <a:pt x="125" y="27"/>
                  </a:lnTo>
                  <a:lnTo>
                    <a:pt x="116" y="40"/>
                  </a:lnTo>
                  <a:lnTo>
                    <a:pt x="108" y="52"/>
                  </a:lnTo>
                  <a:lnTo>
                    <a:pt x="102" y="65"/>
                  </a:lnTo>
                  <a:lnTo>
                    <a:pt x="98" y="7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 noChangeAspect="1" noEditPoints="1"/>
            </p:cNvSpPr>
            <p:nvPr/>
          </p:nvSpPr>
          <p:spPr bwMode="auto">
            <a:xfrm>
              <a:off x="2335" y="209"/>
              <a:ext cx="319" cy="463"/>
            </a:xfrm>
            <a:custGeom>
              <a:avLst/>
              <a:gdLst>
                <a:gd name="T0" fmla="*/ 100 w 319"/>
                <a:gd name="T1" fmla="*/ 186 h 463"/>
                <a:gd name="T2" fmla="*/ 77 w 319"/>
                <a:gd name="T3" fmla="*/ 146 h 463"/>
                <a:gd name="T4" fmla="*/ 74 w 319"/>
                <a:gd name="T5" fmla="*/ 111 h 463"/>
                <a:gd name="T6" fmla="*/ 92 w 319"/>
                <a:gd name="T7" fmla="*/ 44 h 463"/>
                <a:gd name="T8" fmla="*/ 135 w 319"/>
                <a:gd name="T9" fmla="*/ 24 h 463"/>
                <a:gd name="T10" fmla="*/ 181 w 319"/>
                <a:gd name="T11" fmla="*/ 47 h 463"/>
                <a:gd name="T12" fmla="*/ 195 w 319"/>
                <a:gd name="T13" fmla="*/ 90 h 463"/>
                <a:gd name="T14" fmla="*/ 194 w 319"/>
                <a:gd name="T15" fmla="*/ 141 h 463"/>
                <a:gd name="T16" fmla="*/ 168 w 319"/>
                <a:gd name="T17" fmla="*/ 187 h 463"/>
                <a:gd name="T18" fmla="*/ 54 w 319"/>
                <a:gd name="T19" fmla="*/ 225 h 463"/>
                <a:gd name="T20" fmla="*/ 59 w 319"/>
                <a:gd name="T21" fmla="*/ 203 h 463"/>
                <a:gd name="T22" fmla="*/ 106 w 319"/>
                <a:gd name="T23" fmla="*/ 210 h 463"/>
                <a:gd name="T24" fmla="*/ 180 w 319"/>
                <a:gd name="T25" fmla="*/ 205 h 463"/>
                <a:gd name="T26" fmla="*/ 248 w 319"/>
                <a:gd name="T27" fmla="*/ 111 h 463"/>
                <a:gd name="T28" fmla="*/ 232 w 319"/>
                <a:gd name="T29" fmla="*/ 57 h 463"/>
                <a:gd name="T30" fmla="*/ 256 w 319"/>
                <a:gd name="T31" fmla="*/ 20 h 463"/>
                <a:gd name="T32" fmla="*/ 290 w 319"/>
                <a:gd name="T33" fmla="*/ 16 h 463"/>
                <a:gd name="T34" fmla="*/ 285 w 319"/>
                <a:gd name="T35" fmla="*/ 50 h 463"/>
                <a:gd name="T36" fmla="*/ 312 w 319"/>
                <a:gd name="T37" fmla="*/ 51 h 463"/>
                <a:gd name="T38" fmla="*/ 317 w 319"/>
                <a:gd name="T39" fmla="*/ 24 h 463"/>
                <a:gd name="T40" fmla="*/ 283 w 319"/>
                <a:gd name="T41" fmla="*/ 0 h 463"/>
                <a:gd name="T42" fmla="*/ 231 w 319"/>
                <a:gd name="T43" fmla="*/ 16 h 463"/>
                <a:gd name="T44" fmla="*/ 167 w 319"/>
                <a:gd name="T45" fmla="*/ 12 h 463"/>
                <a:gd name="T46" fmla="*/ 90 w 319"/>
                <a:gd name="T47" fmla="*/ 16 h 463"/>
                <a:gd name="T48" fmla="*/ 22 w 319"/>
                <a:gd name="T49" fmla="*/ 111 h 463"/>
                <a:gd name="T50" fmla="*/ 42 w 319"/>
                <a:gd name="T51" fmla="*/ 169 h 463"/>
                <a:gd name="T52" fmla="*/ 40 w 319"/>
                <a:gd name="T53" fmla="*/ 207 h 463"/>
                <a:gd name="T54" fmla="*/ 35 w 319"/>
                <a:gd name="T55" fmla="*/ 258 h 463"/>
                <a:gd name="T56" fmla="*/ 64 w 319"/>
                <a:gd name="T57" fmla="*/ 304 h 463"/>
                <a:gd name="T58" fmla="*/ 4 w 319"/>
                <a:gd name="T59" fmla="*/ 353 h 463"/>
                <a:gd name="T60" fmla="*/ 45 w 319"/>
                <a:gd name="T61" fmla="*/ 437 h 463"/>
                <a:gd name="T62" fmla="*/ 213 w 319"/>
                <a:gd name="T63" fmla="*/ 457 h 463"/>
                <a:gd name="T64" fmla="*/ 309 w 319"/>
                <a:gd name="T65" fmla="*/ 372 h 463"/>
                <a:gd name="T66" fmla="*/ 286 w 319"/>
                <a:gd name="T67" fmla="*/ 310 h 463"/>
                <a:gd name="T68" fmla="*/ 144 w 319"/>
                <a:gd name="T69" fmla="*/ 273 h 463"/>
                <a:gd name="T70" fmla="*/ 99 w 319"/>
                <a:gd name="T71" fmla="*/ 272 h 463"/>
                <a:gd name="T72" fmla="*/ 64 w 319"/>
                <a:gd name="T73" fmla="*/ 256 h 463"/>
                <a:gd name="T74" fmla="*/ 155 w 319"/>
                <a:gd name="T75" fmla="*/ 447 h 463"/>
                <a:gd name="T76" fmla="*/ 44 w 319"/>
                <a:gd name="T77" fmla="*/ 401 h 463"/>
                <a:gd name="T78" fmla="*/ 53 w 319"/>
                <a:gd name="T79" fmla="*/ 332 h 463"/>
                <a:gd name="T80" fmla="*/ 135 w 319"/>
                <a:gd name="T81" fmla="*/ 314 h 463"/>
                <a:gd name="T82" fmla="*/ 260 w 319"/>
                <a:gd name="T83" fmla="*/ 339 h 463"/>
                <a:gd name="T84" fmla="*/ 240 w 319"/>
                <a:gd name="T85" fmla="*/ 424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9" h="463">
                  <a:moveTo>
                    <a:pt x="135" y="198"/>
                  </a:moveTo>
                  <a:lnTo>
                    <a:pt x="115" y="194"/>
                  </a:lnTo>
                  <a:lnTo>
                    <a:pt x="100" y="186"/>
                  </a:lnTo>
                  <a:lnTo>
                    <a:pt x="89" y="175"/>
                  </a:lnTo>
                  <a:lnTo>
                    <a:pt x="82" y="160"/>
                  </a:lnTo>
                  <a:lnTo>
                    <a:pt x="77" y="146"/>
                  </a:lnTo>
                  <a:lnTo>
                    <a:pt x="75" y="132"/>
                  </a:lnTo>
                  <a:lnTo>
                    <a:pt x="74" y="119"/>
                  </a:lnTo>
                  <a:lnTo>
                    <a:pt x="74" y="111"/>
                  </a:lnTo>
                  <a:lnTo>
                    <a:pt x="76" y="81"/>
                  </a:lnTo>
                  <a:lnTo>
                    <a:pt x="85" y="52"/>
                  </a:lnTo>
                  <a:lnTo>
                    <a:pt x="92" y="44"/>
                  </a:lnTo>
                  <a:lnTo>
                    <a:pt x="102" y="35"/>
                  </a:lnTo>
                  <a:lnTo>
                    <a:pt x="116" y="27"/>
                  </a:lnTo>
                  <a:lnTo>
                    <a:pt x="135" y="24"/>
                  </a:lnTo>
                  <a:lnTo>
                    <a:pt x="155" y="27"/>
                  </a:lnTo>
                  <a:lnTo>
                    <a:pt x="170" y="35"/>
                  </a:lnTo>
                  <a:lnTo>
                    <a:pt x="181" y="47"/>
                  </a:lnTo>
                  <a:lnTo>
                    <a:pt x="188" y="61"/>
                  </a:lnTo>
                  <a:lnTo>
                    <a:pt x="193" y="76"/>
                  </a:lnTo>
                  <a:lnTo>
                    <a:pt x="195" y="90"/>
                  </a:lnTo>
                  <a:lnTo>
                    <a:pt x="196" y="102"/>
                  </a:lnTo>
                  <a:lnTo>
                    <a:pt x="196" y="111"/>
                  </a:lnTo>
                  <a:lnTo>
                    <a:pt x="194" y="141"/>
                  </a:lnTo>
                  <a:lnTo>
                    <a:pt x="185" y="169"/>
                  </a:lnTo>
                  <a:lnTo>
                    <a:pt x="179" y="178"/>
                  </a:lnTo>
                  <a:lnTo>
                    <a:pt x="168" y="187"/>
                  </a:lnTo>
                  <a:lnTo>
                    <a:pt x="154" y="194"/>
                  </a:lnTo>
                  <a:lnTo>
                    <a:pt x="135" y="198"/>
                  </a:lnTo>
                  <a:close/>
                  <a:moveTo>
                    <a:pt x="54" y="225"/>
                  </a:moveTo>
                  <a:lnTo>
                    <a:pt x="54" y="221"/>
                  </a:lnTo>
                  <a:lnTo>
                    <a:pt x="55" y="213"/>
                  </a:lnTo>
                  <a:lnTo>
                    <a:pt x="59" y="203"/>
                  </a:lnTo>
                  <a:lnTo>
                    <a:pt x="66" y="192"/>
                  </a:lnTo>
                  <a:lnTo>
                    <a:pt x="86" y="204"/>
                  </a:lnTo>
                  <a:lnTo>
                    <a:pt x="106" y="210"/>
                  </a:lnTo>
                  <a:lnTo>
                    <a:pt x="123" y="213"/>
                  </a:lnTo>
                  <a:lnTo>
                    <a:pt x="135" y="214"/>
                  </a:lnTo>
                  <a:lnTo>
                    <a:pt x="180" y="205"/>
                  </a:lnTo>
                  <a:lnTo>
                    <a:pt x="216" y="183"/>
                  </a:lnTo>
                  <a:lnTo>
                    <a:pt x="240" y="150"/>
                  </a:lnTo>
                  <a:lnTo>
                    <a:pt x="248" y="111"/>
                  </a:lnTo>
                  <a:lnTo>
                    <a:pt x="246" y="92"/>
                  </a:lnTo>
                  <a:lnTo>
                    <a:pt x="241" y="73"/>
                  </a:lnTo>
                  <a:lnTo>
                    <a:pt x="232" y="57"/>
                  </a:lnTo>
                  <a:lnTo>
                    <a:pt x="220" y="43"/>
                  </a:lnTo>
                  <a:lnTo>
                    <a:pt x="238" y="29"/>
                  </a:lnTo>
                  <a:lnTo>
                    <a:pt x="256" y="20"/>
                  </a:lnTo>
                  <a:lnTo>
                    <a:pt x="271" y="17"/>
                  </a:lnTo>
                  <a:lnTo>
                    <a:pt x="283" y="16"/>
                  </a:lnTo>
                  <a:lnTo>
                    <a:pt x="290" y="16"/>
                  </a:lnTo>
                  <a:lnTo>
                    <a:pt x="281" y="24"/>
                  </a:lnTo>
                  <a:lnTo>
                    <a:pt x="278" y="35"/>
                  </a:lnTo>
                  <a:lnTo>
                    <a:pt x="285" y="50"/>
                  </a:lnTo>
                  <a:lnTo>
                    <a:pt x="299" y="56"/>
                  </a:lnTo>
                  <a:lnTo>
                    <a:pt x="305" y="55"/>
                  </a:lnTo>
                  <a:lnTo>
                    <a:pt x="312" y="51"/>
                  </a:lnTo>
                  <a:lnTo>
                    <a:pt x="317" y="45"/>
                  </a:lnTo>
                  <a:lnTo>
                    <a:pt x="319" y="35"/>
                  </a:lnTo>
                  <a:lnTo>
                    <a:pt x="317" y="24"/>
                  </a:lnTo>
                  <a:lnTo>
                    <a:pt x="312" y="13"/>
                  </a:lnTo>
                  <a:lnTo>
                    <a:pt x="301" y="4"/>
                  </a:lnTo>
                  <a:lnTo>
                    <a:pt x="283" y="0"/>
                  </a:lnTo>
                  <a:lnTo>
                    <a:pt x="270" y="1"/>
                  </a:lnTo>
                  <a:lnTo>
                    <a:pt x="252" y="6"/>
                  </a:lnTo>
                  <a:lnTo>
                    <a:pt x="231" y="16"/>
                  </a:lnTo>
                  <a:lnTo>
                    <a:pt x="209" y="33"/>
                  </a:lnTo>
                  <a:lnTo>
                    <a:pt x="187" y="20"/>
                  </a:lnTo>
                  <a:lnTo>
                    <a:pt x="167" y="12"/>
                  </a:lnTo>
                  <a:lnTo>
                    <a:pt x="149" y="9"/>
                  </a:lnTo>
                  <a:lnTo>
                    <a:pt x="135" y="8"/>
                  </a:lnTo>
                  <a:lnTo>
                    <a:pt x="90" y="16"/>
                  </a:lnTo>
                  <a:lnTo>
                    <a:pt x="54" y="39"/>
                  </a:lnTo>
                  <a:lnTo>
                    <a:pt x="30" y="72"/>
                  </a:lnTo>
                  <a:lnTo>
                    <a:pt x="22" y="111"/>
                  </a:lnTo>
                  <a:lnTo>
                    <a:pt x="25" y="133"/>
                  </a:lnTo>
                  <a:lnTo>
                    <a:pt x="32" y="153"/>
                  </a:lnTo>
                  <a:lnTo>
                    <a:pt x="42" y="169"/>
                  </a:lnTo>
                  <a:lnTo>
                    <a:pt x="55" y="183"/>
                  </a:lnTo>
                  <a:lnTo>
                    <a:pt x="48" y="193"/>
                  </a:lnTo>
                  <a:lnTo>
                    <a:pt x="40" y="207"/>
                  </a:lnTo>
                  <a:lnTo>
                    <a:pt x="35" y="223"/>
                  </a:lnTo>
                  <a:lnTo>
                    <a:pt x="33" y="241"/>
                  </a:lnTo>
                  <a:lnTo>
                    <a:pt x="35" y="258"/>
                  </a:lnTo>
                  <a:lnTo>
                    <a:pt x="40" y="275"/>
                  </a:lnTo>
                  <a:lnTo>
                    <a:pt x="50" y="291"/>
                  </a:lnTo>
                  <a:lnTo>
                    <a:pt x="64" y="304"/>
                  </a:lnTo>
                  <a:lnTo>
                    <a:pt x="36" y="316"/>
                  </a:lnTo>
                  <a:lnTo>
                    <a:pt x="16" y="333"/>
                  </a:lnTo>
                  <a:lnTo>
                    <a:pt x="4" y="353"/>
                  </a:lnTo>
                  <a:lnTo>
                    <a:pt x="0" y="374"/>
                  </a:lnTo>
                  <a:lnTo>
                    <a:pt x="12" y="409"/>
                  </a:lnTo>
                  <a:lnTo>
                    <a:pt x="45" y="437"/>
                  </a:lnTo>
                  <a:lnTo>
                    <a:pt x="94" y="456"/>
                  </a:lnTo>
                  <a:lnTo>
                    <a:pt x="154" y="463"/>
                  </a:lnTo>
                  <a:lnTo>
                    <a:pt x="213" y="457"/>
                  </a:lnTo>
                  <a:lnTo>
                    <a:pt x="263" y="438"/>
                  </a:lnTo>
                  <a:lnTo>
                    <a:pt x="297" y="410"/>
                  </a:lnTo>
                  <a:lnTo>
                    <a:pt x="309" y="372"/>
                  </a:lnTo>
                  <a:lnTo>
                    <a:pt x="307" y="352"/>
                  </a:lnTo>
                  <a:lnTo>
                    <a:pt x="300" y="331"/>
                  </a:lnTo>
                  <a:lnTo>
                    <a:pt x="286" y="310"/>
                  </a:lnTo>
                  <a:lnTo>
                    <a:pt x="264" y="292"/>
                  </a:lnTo>
                  <a:lnTo>
                    <a:pt x="206" y="275"/>
                  </a:lnTo>
                  <a:lnTo>
                    <a:pt x="144" y="273"/>
                  </a:lnTo>
                  <a:lnTo>
                    <a:pt x="129" y="273"/>
                  </a:lnTo>
                  <a:lnTo>
                    <a:pt x="113" y="273"/>
                  </a:lnTo>
                  <a:lnTo>
                    <a:pt x="99" y="272"/>
                  </a:lnTo>
                  <a:lnTo>
                    <a:pt x="91" y="272"/>
                  </a:lnTo>
                  <a:lnTo>
                    <a:pt x="76" y="267"/>
                  </a:lnTo>
                  <a:lnTo>
                    <a:pt x="64" y="256"/>
                  </a:lnTo>
                  <a:lnTo>
                    <a:pt x="57" y="241"/>
                  </a:lnTo>
                  <a:lnTo>
                    <a:pt x="54" y="225"/>
                  </a:lnTo>
                  <a:close/>
                  <a:moveTo>
                    <a:pt x="155" y="447"/>
                  </a:moveTo>
                  <a:lnTo>
                    <a:pt x="107" y="441"/>
                  </a:lnTo>
                  <a:lnTo>
                    <a:pt x="69" y="424"/>
                  </a:lnTo>
                  <a:lnTo>
                    <a:pt x="44" y="401"/>
                  </a:lnTo>
                  <a:lnTo>
                    <a:pt x="36" y="374"/>
                  </a:lnTo>
                  <a:lnTo>
                    <a:pt x="40" y="351"/>
                  </a:lnTo>
                  <a:lnTo>
                    <a:pt x="53" y="332"/>
                  </a:lnTo>
                  <a:lnTo>
                    <a:pt x="71" y="319"/>
                  </a:lnTo>
                  <a:lnTo>
                    <a:pt x="93" y="314"/>
                  </a:lnTo>
                  <a:lnTo>
                    <a:pt x="135" y="314"/>
                  </a:lnTo>
                  <a:lnTo>
                    <a:pt x="181" y="314"/>
                  </a:lnTo>
                  <a:lnTo>
                    <a:pt x="226" y="321"/>
                  </a:lnTo>
                  <a:lnTo>
                    <a:pt x="260" y="339"/>
                  </a:lnTo>
                  <a:lnTo>
                    <a:pt x="273" y="374"/>
                  </a:lnTo>
                  <a:lnTo>
                    <a:pt x="264" y="401"/>
                  </a:lnTo>
                  <a:lnTo>
                    <a:pt x="240" y="424"/>
                  </a:lnTo>
                  <a:lnTo>
                    <a:pt x="202" y="441"/>
                  </a:lnTo>
                  <a:lnTo>
                    <a:pt x="155" y="44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ChangeAspect="1"/>
            </p:cNvSpPr>
            <p:nvPr/>
          </p:nvSpPr>
          <p:spPr bwMode="auto">
            <a:xfrm>
              <a:off x="2687" y="217"/>
              <a:ext cx="546" cy="310"/>
            </a:xfrm>
            <a:custGeom>
              <a:avLst/>
              <a:gdLst>
                <a:gd name="T0" fmla="*/ 55 w 546"/>
                <a:gd name="T1" fmla="*/ 257 h 310"/>
                <a:gd name="T2" fmla="*/ 45 w 546"/>
                <a:gd name="T3" fmla="*/ 285 h 310"/>
                <a:gd name="T4" fmla="*/ 0 w 546"/>
                <a:gd name="T5" fmla="*/ 289 h 310"/>
                <a:gd name="T6" fmla="*/ 20 w 546"/>
                <a:gd name="T7" fmla="*/ 310 h 310"/>
                <a:gd name="T8" fmla="*/ 62 w 546"/>
                <a:gd name="T9" fmla="*/ 309 h 310"/>
                <a:gd name="T10" fmla="*/ 96 w 546"/>
                <a:gd name="T11" fmla="*/ 309 h 310"/>
                <a:gd name="T12" fmla="*/ 138 w 546"/>
                <a:gd name="T13" fmla="*/ 310 h 310"/>
                <a:gd name="T14" fmla="*/ 158 w 546"/>
                <a:gd name="T15" fmla="*/ 289 h 310"/>
                <a:gd name="T16" fmla="*/ 113 w 546"/>
                <a:gd name="T17" fmla="*/ 285 h 310"/>
                <a:gd name="T18" fmla="*/ 103 w 546"/>
                <a:gd name="T19" fmla="*/ 257 h 310"/>
                <a:gd name="T20" fmla="*/ 111 w 546"/>
                <a:gd name="T21" fmla="*/ 80 h 310"/>
                <a:gd name="T22" fmla="*/ 164 w 546"/>
                <a:gd name="T23" fmla="*/ 23 h 310"/>
                <a:gd name="T24" fmla="*/ 212 w 546"/>
                <a:gd name="T25" fmla="*/ 17 h 310"/>
                <a:gd name="T26" fmla="*/ 233 w 546"/>
                <a:gd name="T27" fmla="*/ 30 h 310"/>
                <a:gd name="T28" fmla="*/ 245 w 546"/>
                <a:gd name="T29" fmla="*/ 51 h 310"/>
                <a:gd name="T30" fmla="*/ 249 w 546"/>
                <a:gd name="T31" fmla="*/ 79 h 310"/>
                <a:gd name="T32" fmla="*/ 249 w 546"/>
                <a:gd name="T33" fmla="*/ 257 h 310"/>
                <a:gd name="T34" fmla="*/ 240 w 546"/>
                <a:gd name="T35" fmla="*/ 285 h 310"/>
                <a:gd name="T36" fmla="*/ 195 w 546"/>
                <a:gd name="T37" fmla="*/ 289 h 310"/>
                <a:gd name="T38" fmla="*/ 215 w 546"/>
                <a:gd name="T39" fmla="*/ 310 h 310"/>
                <a:gd name="T40" fmla="*/ 257 w 546"/>
                <a:gd name="T41" fmla="*/ 309 h 310"/>
                <a:gd name="T42" fmla="*/ 290 w 546"/>
                <a:gd name="T43" fmla="*/ 309 h 310"/>
                <a:gd name="T44" fmla="*/ 332 w 546"/>
                <a:gd name="T45" fmla="*/ 310 h 310"/>
                <a:gd name="T46" fmla="*/ 352 w 546"/>
                <a:gd name="T47" fmla="*/ 289 h 310"/>
                <a:gd name="T48" fmla="*/ 307 w 546"/>
                <a:gd name="T49" fmla="*/ 285 h 310"/>
                <a:gd name="T50" fmla="*/ 297 w 546"/>
                <a:gd name="T51" fmla="*/ 257 h 310"/>
                <a:gd name="T52" fmla="*/ 306 w 546"/>
                <a:gd name="T53" fmla="*/ 80 h 310"/>
                <a:gd name="T54" fmla="*/ 358 w 546"/>
                <a:gd name="T55" fmla="*/ 23 h 310"/>
                <a:gd name="T56" fmla="*/ 407 w 546"/>
                <a:gd name="T57" fmla="*/ 17 h 310"/>
                <a:gd name="T58" fmla="*/ 428 w 546"/>
                <a:gd name="T59" fmla="*/ 30 h 310"/>
                <a:gd name="T60" fmla="*/ 439 w 546"/>
                <a:gd name="T61" fmla="*/ 51 h 310"/>
                <a:gd name="T62" fmla="*/ 443 w 546"/>
                <a:gd name="T63" fmla="*/ 79 h 310"/>
                <a:gd name="T64" fmla="*/ 444 w 546"/>
                <a:gd name="T65" fmla="*/ 257 h 310"/>
                <a:gd name="T66" fmla="*/ 434 w 546"/>
                <a:gd name="T67" fmla="*/ 285 h 310"/>
                <a:gd name="T68" fmla="*/ 389 w 546"/>
                <a:gd name="T69" fmla="*/ 289 h 310"/>
                <a:gd name="T70" fmla="*/ 409 w 546"/>
                <a:gd name="T71" fmla="*/ 310 h 310"/>
                <a:gd name="T72" fmla="*/ 451 w 546"/>
                <a:gd name="T73" fmla="*/ 309 h 310"/>
                <a:gd name="T74" fmla="*/ 485 w 546"/>
                <a:gd name="T75" fmla="*/ 309 h 310"/>
                <a:gd name="T76" fmla="*/ 527 w 546"/>
                <a:gd name="T77" fmla="*/ 310 h 310"/>
                <a:gd name="T78" fmla="*/ 546 w 546"/>
                <a:gd name="T79" fmla="*/ 289 h 310"/>
                <a:gd name="T80" fmla="*/ 506 w 546"/>
                <a:gd name="T81" fmla="*/ 286 h 310"/>
                <a:gd name="T82" fmla="*/ 492 w 546"/>
                <a:gd name="T83" fmla="*/ 268 h 310"/>
                <a:gd name="T84" fmla="*/ 491 w 546"/>
                <a:gd name="T85" fmla="*/ 95 h 310"/>
                <a:gd name="T86" fmla="*/ 483 w 546"/>
                <a:gd name="T87" fmla="*/ 45 h 310"/>
                <a:gd name="T88" fmla="*/ 460 w 546"/>
                <a:gd name="T89" fmla="*/ 17 h 310"/>
                <a:gd name="T90" fmla="*/ 424 w 546"/>
                <a:gd name="T91" fmla="*/ 2 h 310"/>
                <a:gd name="T92" fmla="*/ 358 w 546"/>
                <a:gd name="T93" fmla="*/ 7 h 310"/>
                <a:gd name="T94" fmla="*/ 308 w 546"/>
                <a:gd name="T95" fmla="*/ 47 h 310"/>
                <a:gd name="T96" fmla="*/ 290 w 546"/>
                <a:gd name="T97" fmla="*/ 48 h 310"/>
                <a:gd name="T98" fmla="*/ 270 w 546"/>
                <a:gd name="T99" fmla="*/ 20 h 310"/>
                <a:gd name="T100" fmla="*/ 243 w 546"/>
                <a:gd name="T101" fmla="*/ 6 h 310"/>
                <a:gd name="T102" fmla="*/ 215 w 546"/>
                <a:gd name="T103" fmla="*/ 1 h 310"/>
                <a:gd name="T104" fmla="*/ 167 w 546"/>
                <a:gd name="T105" fmla="*/ 5 h 310"/>
                <a:gd name="T106" fmla="*/ 116 w 546"/>
                <a:gd name="T107" fmla="*/ 44 h 310"/>
                <a:gd name="T108" fmla="*/ 99 w 546"/>
                <a:gd name="T109" fmla="*/ 0 h 310"/>
                <a:gd name="T110" fmla="*/ 0 w 546"/>
                <a:gd name="T111" fmla="*/ 30 h 310"/>
                <a:gd name="T112" fmla="*/ 30 w 546"/>
                <a:gd name="T113" fmla="*/ 31 h 310"/>
                <a:gd name="T114" fmla="*/ 46 w 546"/>
                <a:gd name="T115" fmla="*/ 36 h 310"/>
                <a:gd name="T116" fmla="*/ 53 w 546"/>
                <a:gd name="T117" fmla="*/ 48 h 310"/>
                <a:gd name="T118" fmla="*/ 55 w 546"/>
                <a:gd name="T119" fmla="*/ 69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6" h="310">
                  <a:moveTo>
                    <a:pt x="55" y="69"/>
                  </a:moveTo>
                  <a:lnTo>
                    <a:pt x="55" y="257"/>
                  </a:lnTo>
                  <a:lnTo>
                    <a:pt x="53" y="275"/>
                  </a:lnTo>
                  <a:lnTo>
                    <a:pt x="45" y="285"/>
                  </a:lnTo>
                  <a:lnTo>
                    <a:pt x="29" y="288"/>
                  </a:lnTo>
                  <a:lnTo>
                    <a:pt x="0" y="289"/>
                  </a:lnTo>
                  <a:lnTo>
                    <a:pt x="0" y="310"/>
                  </a:lnTo>
                  <a:lnTo>
                    <a:pt x="20" y="310"/>
                  </a:lnTo>
                  <a:lnTo>
                    <a:pt x="42" y="309"/>
                  </a:lnTo>
                  <a:lnTo>
                    <a:pt x="62" y="309"/>
                  </a:lnTo>
                  <a:lnTo>
                    <a:pt x="79" y="308"/>
                  </a:lnTo>
                  <a:lnTo>
                    <a:pt x="96" y="309"/>
                  </a:lnTo>
                  <a:lnTo>
                    <a:pt x="116" y="309"/>
                  </a:lnTo>
                  <a:lnTo>
                    <a:pt x="138" y="310"/>
                  </a:lnTo>
                  <a:lnTo>
                    <a:pt x="158" y="310"/>
                  </a:lnTo>
                  <a:lnTo>
                    <a:pt x="158" y="289"/>
                  </a:lnTo>
                  <a:lnTo>
                    <a:pt x="129" y="288"/>
                  </a:lnTo>
                  <a:lnTo>
                    <a:pt x="113" y="285"/>
                  </a:lnTo>
                  <a:lnTo>
                    <a:pt x="105" y="275"/>
                  </a:lnTo>
                  <a:lnTo>
                    <a:pt x="103" y="257"/>
                  </a:lnTo>
                  <a:lnTo>
                    <a:pt x="103" y="128"/>
                  </a:lnTo>
                  <a:lnTo>
                    <a:pt x="111" y="80"/>
                  </a:lnTo>
                  <a:lnTo>
                    <a:pt x="134" y="44"/>
                  </a:lnTo>
                  <a:lnTo>
                    <a:pt x="164" y="23"/>
                  </a:lnTo>
                  <a:lnTo>
                    <a:pt x="197" y="15"/>
                  </a:lnTo>
                  <a:lnTo>
                    <a:pt x="212" y="17"/>
                  </a:lnTo>
                  <a:lnTo>
                    <a:pt x="224" y="22"/>
                  </a:lnTo>
                  <a:lnTo>
                    <a:pt x="233" y="30"/>
                  </a:lnTo>
                  <a:lnTo>
                    <a:pt x="240" y="39"/>
                  </a:lnTo>
                  <a:lnTo>
                    <a:pt x="245" y="51"/>
                  </a:lnTo>
                  <a:lnTo>
                    <a:pt x="247" y="64"/>
                  </a:lnTo>
                  <a:lnTo>
                    <a:pt x="249" y="79"/>
                  </a:lnTo>
                  <a:lnTo>
                    <a:pt x="249" y="93"/>
                  </a:lnTo>
                  <a:lnTo>
                    <a:pt x="249" y="257"/>
                  </a:lnTo>
                  <a:lnTo>
                    <a:pt x="247" y="275"/>
                  </a:lnTo>
                  <a:lnTo>
                    <a:pt x="240" y="285"/>
                  </a:lnTo>
                  <a:lnTo>
                    <a:pt x="223" y="288"/>
                  </a:lnTo>
                  <a:lnTo>
                    <a:pt x="195" y="289"/>
                  </a:lnTo>
                  <a:lnTo>
                    <a:pt x="195" y="310"/>
                  </a:lnTo>
                  <a:lnTo>
                    <a:pt x="215" y="310"/>
                  </a:lnTo>
                  <a:lnTo>
                    <a:pt x="236" y="309"/>
                  </a:lnTo>
                  <a:lnTo>
                    <a:pt x="257" y="309"/>
                  </a:lnTo>
                  <a:lnTo>
                    <a:pt x="274" y="308"/>
                  </a:lnTo>
                  <a:lnTo>
                    <a:pt x="290" y="309"/>
                  </a:lnTo>
                  <a:lnTo>
                    <a:pt x="311" y="309"/>
                  </a:lnTo>
                  <a:lnTo>
                    <a:pt x="332" y="310"/>
                  </a:lnTo>
                  <a:lnTo>
                    <a:pt x="352" y="310"/>
                  </a:lnTo>
                  <a:lnTo>
                    <a:pt x="352" y="289"/>
                  </a:lnTo>
                  <a:lnTo>
                    <a:pt x="324" y="288"/>
                  </a:lnTo>
                  <a:lnTo>
                    <a:pt x="307" y="285"/>
                  </a:lnTo>
                  <a:lnTo>
                    <a:pt x="299" y="275"/>
                  </a:lnTo>
                  <a:lnTo>
                    <a:pt x="297" y="257"/>
                  </a:lnTo>
                  <a:lnTo>
                    <a:pt x="297" y="128"/>
                  </a:lnTo>
                  <a:lnTo>
                    <a:pt x="306" y="80"/>
                  </a:lnTo>
                  <a:lnTo>
                    <a:pt x="328" y="44"/>
                  </a:lnTo>
                  <a:lnTo>
                    <a:pt x="358" y="23"/>
                  </a:lnTo>
                  <a:lnTo>
                    <a:pt x="392" y="15"/>
                  </a:lnTo>
                  <a:lnTo>
                    <a:pt x="407" y="17"/>
                  </a:lnTo>
                  <a:lnTo>
                    <a:pt x="419" y="22"/>
                  </a:lnTo>
                  <a:lnTo>
                    <a:pt x="428" y="30"/>
                  </a:lnTo>
                  <a:lnTo>
                    <a:pt x="434" y="39"/>
                  </a:lnTo>
                  <a:lnTo>
                    <a:pt x="439" y="51"/>
                  </a:lnTo>
                  <a:lnTo>
                    <a:pt x="442" y="64"/>
                  </a:lnTo>
                  <a:lnTo>
                    <a:pt x="443" y="79"/>
                  </a:lnTo>
                  <a:lnTo>
                    <a:pt x="444" y="93"/>
                  </a:lnTo>
                  <a:lnTo>
                    <a:pt x="444" y="257"/>
                  </a:lnTo>
                  <a:lnTo>
                    <a:pt x="442" y="275"/>
                  </a:lnTo>
                  <a:lnTo>
                    <a:pt x="434" y="285"/>
                  </a:lnTo>
                  <a:lnTo>
                    <a:pt x="418" y="288"/>
                  </a:lnTo>
                  <a:lnTo>
                    <a:pt x="389" y="289"/>
                  </a:lnTo>
                  <a:lnTo>
                    <a:pt x="389" y="310"/>
                  </a:lnTo>
                  <a:lnTo>
                    <a:pt x="409" y="310"/>
                  </a:lnTo>
                  <a:lnTo>
                    <a:pt x="431" y="309"/>
                  </a:lnTo>
                  <a:lnTo>
                    <a:pt x="451" y="309"/>
                  </a:lnTo>
                  <a:lnTo>
                    <a:pt x="468" y="308"/>
                  </a:lnTo>
                  <a:lnTo>
                    <a:pt x="485" y="309"/>
                  </a:lnTo>
                  <a:lnTo>
                    <a:pt x="505" y="309"/>
                  </a:lnTo>
                  <a:lnTo>
                    <a:pt x="527" y="310"/>
                  </a:lnTo>
                  <a:lnTo>
                    <a:pt x="546" y="310"/>
                  </a:lnTo>
                  <a:lnTo>
                    <a:pt x="546" y="289"/>
                  </a:lnTo>
                  <a:lnTo>
                    <a:pt x="523" y="288"/>
                  </a:lnTo>
                  <a:lnTo>
                    <a:pt x="506" y="286"/>
                  </a:lnTo>
                  <a:lnTo>
                    <a:pt x="495" y="280"/>
                  </a:lnTo>
                  <a:lnTo>
                    <a:pt x="492" y="268"/>
                  </a:lnTo>
                  <a:lnTo>
                    <a:pt x="492" y="133"/>
                  </a:lnTo>
                  <a:lnTo>
                    <a:pt x="491" y="95"/>
                  </a:lnTo>
                  <a:lnTo>
                    <a:pt x="489" y="66"/>
                  </a:lnTo>
                  <a:lnTo>
                    <a:pt x="483" y="45"/>
                  </a:lnTo>
                  <a:lnTo>
                    <a:pt x="470" y="26"/>
                  </a:lnTo>
                  <a:lnTo>
                    <a:pt x="460" y="17"/>
                  </a:lnTo>
                  <a:lnTo>
                    <a:pt x="445" y="9"/>
                  </a:lnTo>
                  <a:lnTo>
                    <a:pt x="424" y="2"/>
                  </a:lnTo>
                  <a:lnTo>
                    <a:pt x="397" y="0"/>
                  </a:lnTo>
                  <a:lnTo>
                    <a:pt x="358" y="7"/>
                  </a:lnTo>
                  <a:lnTo>
                    <a:pt x="329" y="24"/>
                  </a:lnTo>
                  <a:lnTo>
                    <a:pt x="308" y="47"/>
                  </a:lnTo>
                  <a:lnTo>
                    <a:pt x="295" y="69"/>
                  </a:lnTo>
                  <a:lnTo>
                    <a:pt x="290" y="48"/>
                  </a:lnTo>
                  <a:lnTo>
                    <a:pt x="281" y="32"/>
                  </a:lnTo>
                  <a:lnTo>
                    <a:pt x="270" y="20"/>
                  </a:lnTo>
                  <a:lnTo>
                    <a:pt x="257" y="12"/>
                  </a:lnTo>
                  <a:lnTo>
                    <a:pt x="243" y="6"/>
                  </a:lnTo>
                  <a:lnTo>
                    <a:pt x="229" y="2"/>
                  </a:lnTo>
                  <a:lnTo>
                    <a:pt x="215" y="1"/>
                  </a:lnTo>
                  <a:lnTo>
                    <a:pt x="202" y="0"/>
                  </a:lnTo>
                  <a:lnTo>
                    <a:pt x="167" y="5"/>
                  </a:lnTo>
                  <a:lnTo>
                    <a:pt x="139" y="20"/>
                  </a:lnTo>
                  <a:lnTo>
                    <a:pt x="116" y="44"/>
                  </a:lnTo>
                  <a:lnTo>
                    <a:pt x="99" y="74"/>
                  </a:lnTo>
                  <a:lnTo>
                    <a:pt x="99" y="0"/>
                  </a:lnTo>
                  <a:lnTo>
                    <a:pt x="0" y="8"/>
                  </a:lnTo>
                  <a:lnTo>
                    <a:pt x="0" y="30"/>
                  </a:lnTo>
                  <a:lnTo>
                    <a:pt x="17" y="30"/>
                  </a:lnTo>
                  <a:lnTo>
                    <a:pt x="30" y="31"/>
                  </a:lnTo>
                  <a:lnTo>
                    <a:pt x="39" y="33"/>
                  </a:lnTo>
                  <a:lnTo>
                    <a:pt x="46" y="36"/>
                  </a:lnTo>
                  <a:lnTo>
                    <a:pt x="50" y="41"/>
                  </a:lnTo>
                  <a:lnTo>
                    <a:pt x="53" y="48"/>
                  </a:lnTo>
                  <a:lnTo>
                    <a:pt x="55" y="57"/>
                  </a:lnTo>
                  <a:lnTo>
                    <a:pt x="55" y="6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ChangeAspect="1" noEditPoints="1"/>
            </p:cNvSpPr>
            <p:nvPr/>
          </p:nvSpPr>
          <p:spPr bwMode="auto">
            <a:xfrm>
              <a:off x="3277" y="213"/>
              <a:ext cx="316" cy="322"/>
            </a:xfrm>
            <a:custGeom>
              <a:avLst/>
              <a:gdLst>
                <a:gd name="T0" fmla="*/ 209 w 316"/>
                <a:gd name="T1" fmla="*/ 282 h 322"/>
                <a:gd name="T2" fmla="*/ 237 w 316"/>
                <a:gd name="T3" fmla="*/ 314 h 322"/>
                <a:gd name="T4" fmla="*/ 265 w 316"/>
                <a:gd name="T5" fmla="*/ 318 h 322"/>
                <a:gd name="T6" fmla="*/ 283 w 316"/>
                <a:gd name="T7" fmla="*/ 313 h 322"/>
                <a:gd name="T8" fmla="*/ 302 w 316"/>
                <a:gd name="T9" fmla="*/ 298 h 322"/>
                <a:gd name="T10" fmla="*/ 314 w 316"/>
                <a:gd name="T11" fmla="*/ 271 h 322"/>
                <a:gd name="T12" fmla="*/ 316 w 316"/>
                <a:gd name="T13" fmla="*/ 213 h 322"/>
                <a:gd name="T14" fmla="*/ 298 w 316"/>
                <a:gd name="T15" fmla="*/ 252 h 322"/>
                <a:gd name="T16" fmla="*/ 289 w 316"/>
                <a:gd name="T17" fmla="*/ 290 h 322"/>
                <a:gd name="T18" fmla="*/ 273 w 316"/>
                <a:gd name="T19" fmla="*/ 297 h 322"/>
                <a:gd name="T20" fmla="*/ 252 w 316"/>
                <a:gd name="T21" fmla="*/ 281 h 322"/>
                <a:gd name="T22" fmla="*/ 247 w 316"/>
                <a:gd name="T23" fmla="*/ 262 h 322"/>
                <a:gd name="T24" fmla="*/ 247 w 316"/>
                <a:gd name="T25" fmla="*/ 100 h 322"/>
                <a:gd name="T26" fmla="*/ 237 w 316"/>
                <a:gd name="T27" fmla="*/ 58 h 322"/>
                <a:gd name="T28" fmla="*/ 200 w 316"/>
                <a:gd name="T29" fmla="*/ 21 h 322"/>
                <a:gd name="T30" fmla="*/ 152 w 316"/>
                <a:gd name="T31" fmla="*/ 2 h 322"/>
                <a:gd name="T32" fmla="*/ 105 w 316"/>
                <a:gd name="T33" fmla="*/ 1 h 322"/>
                <a:gd name="T34" fmla="*/ 68 w 316"/>
                <a:gd name="T35" fmla="*/ 13 h 322"/>
                <a:gd name="T36" fmla="*/ 39 w 316"/>
                <a:gd name="T37" fmla="*/ 34 h 322"/>
                <a:gd name="T38" fmla="*/ 23 w 316"/>
                <a:gd name="T39" fmla="*/ 62 h 322"/>
                <a:gd name="T40" fmla="*/ 23 w 316"/>
                <a:gd name="T41" fmla="*/ 93 h 322"/>
                <a:gd name="T42" fmla="*/ 40 w 316"/>
                <a:gd name="T43" fmla="*/ 110 h 322"/>
                <a:gd name="T44" fmla="*/ 66 w 316"/>
                <a:gd name="T45" fmla="*/ 110 h 322"/>
                <a:gd name="T46" fmla="*/ 83 w 316"/>
                <a:gd name="T47" fmla="*/ 93 h 322"/>
                <a:gd name="T48" fmla="*/ 84 w 316"/>
                <a:gd name="T49" fmla="*/ 71 h 322"/>
                <a:gd name="T50" fmla="*/ 69 w 316"/>
                <a:gd name="T51" fmla="*/ 52 h 322"/>
                <a:gd name="T52" fmla="*/ 66 w 316"/>
                <a:gd name="T53" fmla="*/ 32 h 322"/>
                <a:gd name="T54" fmla="*/ 106 w 316"/>
                <a:gd name="T55" fmla="*/ 17 h 322"/>
                <a:gd name="T56" fmla="*/ 138 w 316"/>
                <a:gd name="T57" fmla="*/ 16 h 322"/>
                <a:gd name="T58" fmla="*/ 164 w 316"/>
                <a:gd name="T59" fmla="*/ 27 h 322"/>
                <a:gd name="T60" fmla="*/ 185 w 316"/>
                <a:gd name="T61" fmla="*/ 49 h 322"/>
                <a:gd name="T62" fmla="*/ 197 w 316"/>
                <a:gd name="T63" fmla="*/ 83 h 322"/>
                <a:gd name="T64" fmla="*/ 199 w 316"/>
                <a:gd name="T65" fmla="*/ 131 h 322"/>
                <a:gd name="T66" fmla="*/ 70 w 316"/>
                <a:gd name="T67" fmla="*/ 156 h 322"/>
                <a:gd name="T68" fmla="*/ 16 w 316"/>
                <a:gd name="T69" fmla="*/ 199 h 322"/>
                <a:gd name="T70" fmla="*/ 0 w 316"/>
                <a:gd name="T71" fmla="*/ 248 h 322"/>
                <a:gd name="T72" fmla="*/ 40 w 316"/>
                <a:gd name="T73" fmla="*/ 306 h 322"/>
                <a:gd name="T74" fmla="*/ 113 w 316"/>
                <a:gd name="T75" fmla="*/ 322 h 322"/>
                <a:gd name="T76" fmla="*/ 170 w 316"/>
                <a:gd name="T77" fmla="*/ 304 h 322"/>
                <a:gd name="T78" fmla="*/ 204 w 316"/>
                <a:gd name="T79" fmla="*/ 261 h 322"/>
                <a:gd name="T80" fmla="*/ 199 w 316"/>
                <a:gd name="T81" fmla="*/ 216 h 322"/>
                <a:gd name="T82" fmla="*/ 191 w 316"/>
                <a:gd name="T83" fmla="*/ 258 h 322"/>
                <a:gd name="T84" fmla="*/ 170 w 316"/>
                <a:gd name="T85" fmla="*/ 286 h 322"/>
                <a:gd name="T86" fmla="*/ 143 w 316"/>
                <a:gd name="T87" fmla="*/ 302 h 322"/>
                <a:gd name="T88" fmla="*/ 117 w 316"/>
                <a:gd name="T89" fmla="*/ 307 h 322"/>
                <a:gd name="T90" fmla="*/ 73 w 316"/>
                <a:gd name="T91" fmla="*/ 290 h 322"/>
                <a:gd name="T92" fmla="*/ 54 w 316"/>
                <a:gd name="T93" fmla="*/ 247 h 322"/>
                <a:gd name="T94" fmla="*/ 83 w 316"/>
                <a:gd name="T95" fmla="*/ 184 h 322"/>
                <a:gd name="T96" fmla="*/ 199 w 316"/>
                <a:gd name="T97" fmla="*/ 14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6" h="322">
                  <a:moveTo>
                    <a:pt x="204" y="261"/>
                  </a:moveTo>
                  <a:lnTo>
                    <a:pt x="209" y="282"/>
                  </a:lnTo>
                  <a:lnTo>
                    <a:pt x="220" y="300"/>
                  </a:lnTo>
                  <a:lnTo>
                    <a:pt x="237" y="314"/>
                  </a:lnTo>
                  <a:lnTo>
                    <a:pt x="259" y="319"/>
                  </a:lnTo>
                  <a:lnTo>
                    <a:pt x="265" y="318"/>
                  </a:lnTo>
                  <a:lnTo>
                    <a:pt x="274" y="316"/>
                  </a:lnTo>
                  <a:lnTo>
                    <a:pt x="283" y="313"/>
                  </a:lnTo>
                  <a:lnTo>
                    <a:pt x="293" y="307"/>
                  </a:lnTo>
                  <a:lnTo>
                    <a:pt x="302" y="298"/>
                  </a:lnTo>
                  <a:lnTo>
                    <a:pt x="309" y="286"/>
                  </a:lnTo>
                  <a:lnTo>
                    <a:pt x="314" y="271"/>
                  </a:lnTo>
                  <a:lnTo>
                    <a:pt x="316" y="252"/>
                  </a:lnTo>
                  <a:lnTo>
                    <a:pt x="316" y="213"/>
                  </a:lnTo>
                  <a:lnTo>
                    <a:pt x="298" y="213"/>
                  </a:lnTo>
                  <a:lnTo>
                    <a:pt x="298" y="252"/>
                  </a:lnTo>
                  <a:lnTo>
                    <a:pt x="295" y="276"/>
                  </a:lnTo>
                  <a:lnTo>
                    <a:pt x="289" y="290"/>
                  </a:lnTo>
                  <a:lnTo>
                    <a:pt x="280" y="295"/>
                  </a:lnTo>
                  <a:lnTo>
                    <a:pt x="273" y="297"/>
                  </a:lnTo>
                  <a:lnTo>
                    <a:pt x="259" y="292"/>
                  </a:lnTo>
                  <a:lnTo>
                    <a:pt x="252" y="281"/>
                  </a:lnTo>
                  <a:lnTo>
                    <a:pt x="248" y="269"/>
                  </a:lnTo>
                  <a:lnTo>
                    <a:pt x="247" y="262"/>
                  </a:lnTo>
                  <a:lnTo>
                    <a:pt x="247" y="121"/>
                  </a:lnTo>
                  <a:lnTo>
                    <a:pt x="247" y="100"/>
                  </a:lnTo>
                  <a:lnTo>
                    <a:pt x="244" y="79"/>
                  </a:lnTo>
                  <a:lnTo>
                    <a:pt x="237" y="58"/>
                  </a:lnTo>
                  <a:lnTo>
                    <a:pt x="222" y="39"/>
                  </a:lnTo>
                  <a:lnTo>
                    <a:pt x="200" y="21"/>
                  </a:lnTo>
                  <a:lnTo>
                    <a:pt x="177" y="9"/>
                  </a:lnTo>
                  <a:lnTo>
                    <a:pt x="152" y="2"/>
                  </a:lnTo>
                  <a:lnTo>
                    <a:pt x="127" y="0"/>
                  </a:lnTo>
                  <a:lnTo>
                    <a:pt x="105" y="1"/>
                  </a:lnTo>
                  <a:lnTo>
                    <a:pt x="86" y="6"/>
                  </a:lnTo>
                  <a:lnTo>
                    <a:pt x="68" y="13"/>
                  </a:lnTo>
                  <a:lnTo>
                    <a:pt x="52" y="22"/>
                  </a:lnTo>
                  <a:lnTo>
                    <a:pt x="39" y="34"/>
                  </a:lnTo>
                  <a:lnTo>
                    <a:pt x="29" y="47"/>
                  </a:lnTo>
                  <a:lnTo>
                    <a:pt x="23" y="62"/>
                  </a:lnTo>
                  <a:lnTo>
                    <a:pt x="21" y="79"/>
                  </a:lnTo>
                  <a:lnTo>
                    <a:pt x="23" y="93"/>
                  </a:lnTo>
                  <a:lnTo>
                    <a:pt x="30" y="104"/>
                  </a:lnTo>
                  <a:lnTo>
                    <a:pt x="40" y="110"/>
                  </a:lnTo>
                  <a:lnTo>
                    <a:pt x="53" y="112"/>
                  </a:lnTo>
                  <a:lnTo>
                    <a:pt x="66" y="110"/>
                  </a:lnTo>
                  <a:lnTo>
                    <a:pt x="76" y="103"/>
                  </a:lnTo>
                  <a:lnTo>
                    <a:pt x="83" y="93"/>
                  </a:lnTo>
                  <a:lnTo>
                    <a:pt x="85" y="80"/>
                  </a:lnTo>
                  <a:lnTo>
                    <a:pt x="84" y="71"/>
                  </a:lnTo>
                  <a:lnTo>
                    <a:pt x="79" y="61"/>
                  </a:lnTo>
                  <a:lnTo>
                    <a:pt x="69" y="52"/>
                  </a:lnTo>
                  <a:lnTo>
                    <a:pt x="50" y="48"/>
                  </a:lnTo>
                  <a:lnTo>
                    <a:pt x="66" y="32"/>
                  </a:lnTo>
                  <a:lnTo>
                    <a:pt x="86" y="22"/>
                  </a:lnTo>
                  <a:lnTo>
                    <a:pt x="106" y="17"/>
                  </a:lnTo>
                  <a:lnTo>
                    <a:pt x="125" y="15"/>
                  </a:lnTo>
                  <a:lnTo>
                    <a:pt x="138" y="16"/>
                  </a:lnTo>
                  <a:lnTo>
                    <a:pt x="151" y="20"/>
                  </a:lnTo>
                  <a:lnTo>
                    <a:pt x="164" y="27"/>
                  </a:lnTo>
                  <a:lnTo>
                    <a:pt x="175" y="37"/>
                  </a:lnTo>
                  <a:lnTo>
                    <a:pt x="185" y="49"/>
                  </a:lnTo>
                  <a:lnTo>
                    <a:pt x="192" y="65"/>
                  </a:lnTo>
                  <a:lnTo>
                    <a:pt x="197" y="83"/>
                  </a:lnTo>
                  <a:lnTo>
                    <a:pt x="199" y="105"/>
                  </a:lnTo>
                  <a:lnTo>
                    <a:pt x="199" y="131"/>
                  </a:lnTo>
                  <a:lnTo>
                    <a:pt x="138" y="137"/>
                  </a:lnTo>
                  <a:lnTo>
                    <a:pt x="70" y="156"/>
                  </a:lnTo>
                  <a:lnTo>
                    <a:pt x="37" y="176"/>
                  </a:lnTo>
                  <a:lnTo>
                    <a:pt x="16" y="199"/>
                  </a:lnTo>
                  <a:lnTo>
                    <a:pt x="4" y="224"/>
                  </a:lnTo>
                  <a:lnTo>
                    <a:pt x="0" y="248"/>
                  </a:lnTo>
                  <a:lnTo>
                    <a:pt x="12" y="283"/>
                  </a:lnTo>
                  <a:lnTo>
                    <a:pt x="40" y="306"/>
                  </a:lnTo>
                  <a:lnTo>
                    <a:pt x="76" y="319"/>
                  </a:lnTo>
                  <a:lnTo>
                    <a:pt x="113" y="322"/>
                  </a:lnTo>
                  <a:lnTo>
                    <a:pt x="144" y="317"/>
                  </a:lnTo>
                  <a:lnTo>
                    <a:pt x="170" y="304"/>
                  </a:lnTo>
                  <a:lnTo>
                    <a:pt x="190" y="284"/>
                  </a:lnTo>
                  <a:lnTo>
                    <a:pt x="204" y="261"/>
                  </a:lnTo>
                  <a:close/>
                  <a:moveTo>
                    <a:pt x="199" y="146"/>
                  </a:moveTo>
                  <a:lnTo>
                    <a:pt x="199" y="216"/>
                  </a:lnTo>
                  <a:lnTo>
                    <a:pt x="197" y="239"/>
                  </a:lnTo>
                  <a:lnTo>
                    <a:pt x="191" y="258"/>
                  </a:lnTo>
                  <a:lnTo>
                    <a:pt x="181" y="274"/>
                  </a:lnTo>
                  <a:lnTo>
                    <a:pt x="170" y="286"/>
                  </a:lnTo>
                  <a:lnTo>
                    <a:pt x="157" y="295"/>
                  </a:lnTo>
                  <a:lnTo>
                    <a:pt x="143" y="302"/>
                  </a:lnTo>
                  <a:lnTo>
                    <a:pt x="130" y="306"/>
                  </a:lnTo>
                  <a:lnTo>
                    <a:pt x="117" y="307"/>
                  </a:lnTo>
                  <a:lnTo>
                    <a:pt x="93" y="302"/>
                  </a:lnTo>
                  <a:lnTo>
                    <a:pt x="73" y="290"/>
                  </a:lnTo>
                  <a:lnTo>
                    <a:pt x="59" y="271"/>
                  </a:lnTo>
                  <a:lnTo>
                    <a:pt x="54" y="247"/>
                  </a:lnTo>
                  <a:lnTo>
                    <a:pt x="61" y="216"/>
                  </a:lnTo>
                  <a:lnTo>
                    <a:pt x="83" y="184"/>
                  </a:lnTo>
                  <a:lnTo>
                    <a:pt x="128" y="158"/>
                  </a:lnTo>
                  <a:lnTo>
                    <a:pt x="199" y="14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 noChangeAspect="1"/>
            </p:cNvSpPr>
            <p:nvPr/>
          </p:nvSpPr>
          <p:spPr bwMode="auto">
            <a:xfrm>
              <a:off x="3607" y="225"/>
              <a:ext cx="352" cy="302"/>
            </a:xfrm>
            <a:custGeom>
              <a:avLst/>
              <a:gdLst>
                <a:gd name="T0" fmla="*/ 208 w 352"/>
                <a:gd name="T1" fmla="*/ 116 h 302"/>
                <a:gd name="T2" fmla="*/ 242 w 352"/>
                <a:gd name="T3" fmla="*/ 74 h 302"/>
                <a:gd name="T4" fmla="*/ 274 w 352"/>
                <a:gd name="T5" fmla="*/ 42 h 302"/>
                <a:gd name="T6" fmla="*/ 315 w 352"/>
                <a:gd name="T7" fmla="*/ 24 h 302"/>
                <a:gd name="T8" fmla="*/ 339 w 352"/>
                <a:gd name="T9" fmla="*/ 0 h 302"/>
                <a:gd name="T10" fmla="*/ 264 w 352"/>
                <a:gd name="T11" fmla="*/ 2 h 302"/>
                <a:gd name="T12" fmla="*/ 226 w 352"/>
                <a:gd name="T13" fmla="*/ 0 h 302"/>
                <a:gd name="T14" fmla="*/ 215 w 352"/>
                <a:gd name="T15" fmla="*/ 22 h 302"/>
                <a:gd name="T16" fmla="*/ 235 w 352"/>
                <a:gd name="T17" fmla="*/ 43 h 302"/>
                <a:gd name="T18" fmla="*/ 225 w 352"/>
                <a:gd name="T19" fmla="*/ 68 h 302"/>
                <a:gd name="T20" fmla="*/ 127 w 352"/>
                <a:gd name="T21" fmla="*/ 52 h 302"/>
                <a:gd name="T22" fmla="*/ 120 w 352"/>
                <a:gd name="T23" fmla="*/ 39 h 302"/>
                <a:gd name="T24" fmla="*/ 145 w 352"/>
                <a:gd name="T25" fmla="*/ 22 h 302"/>
                <a:gd name="T26" fmla="*/ 127 w 352"/>
                <a:gd name="T27" fmla="*/ 0 h 302"/>
                <a:gd name="T28" fmla="*/ 83 w 352"/>
                <a:gd name="T29" fmla="*/ 2 h 302"/>
                <a:gd name="T30" fmla="*/ 55 w 352"/>
                <a:gd name="T31" fmla="*/ 2 h 302"/>
                <a:gd name="T32" fmla="*/ 19 w 352"/>
                <a:gd name="T33" fmla="*/ 1 h 302"/>
                <a:gd name="T34" fmla="*/ 3 w 352"/>
                <a:gd name="T35" fmla="*/ 22 h 302"/>
                <a:gd name="T36" fmla="*/ 32 w 352"/>
                <a:gd name="T37" fmla="*/ 22 h 302"/>
                <a:gd name="T38" fmla="*/ 50 w 352"/>
                <a:gd name="T39" fmla="*/ 27 h 302"/>
                <a:gd name="T40" fmla="*/ 66 w 352"/>
                <a:gd name="T41" fmla="*/ 40 h 302"/>
                <a:gd name="T42" fmla="*/ 86 w 352"/>
                <a:gd name="T43" fmla="*/ 64 h 302"/>
                <a:gd name="T44" fmla="*/ 89 w 352"/>
                <a:gd name="T45" fmla="*/ 238 h 302"/>
                <a:gd name="T46" fmla="*/ 37 w 352"/>
                <a:gd name="T47" fmla="*/ 275 h 302"/>
                <a:gd name="T48" fmla="*/ 0 w 352"/>
                <a:gd name="T49" fmla="*/ 281 h 302"/>
                <a:gd name="T50" fmla="*/ 57 w 352"/>
                <a:gd name="T51" fmla="*/ 300 h 302"/>
                <a:gd name="T52" fmla="*/ 124 w 352"/>
                <a:gd name="T53" fmla="*/ 302 h 302"/>
                <a:gd name="T54" fmla="*/ 108 w 352"/>
                <a:gd name="T55" fmla="*/ 273 h 302"/>
                <a:gd name="T56" fmla="*/ 108 w 352"/>
                <a:gd name="T57" fmla="*/ 246 h 302"/>
                <a:gd name="T58" fmla="*/ 139 w 352"/>
                <a:gd name="T59" fmla="*/ 203 h 302"/>
                <a:gd name="T60" fmla="*/ 220 w 352"/>
                <a:gd name="T61" fmla="*/ 240 h 302"/>
                <a:gd name="T62" fmla="*/ 234 w 352"/>
                <a:gd name="T63" fmla="*/ 263 h 302"/>
                <a:gd name="T64" fmla="*/ 229 w 352"/>
                <a:gd name="T65" fmla="*/ 274 h 302"/>
                <a:gd name="T66" fmla="*/ 209 w 352"/>
                <a:gd name="T67" fmla="*/ 281 h 302"/>
                <a:gd name="T68" fmla="*/ 228 w 352"/>
                <a:gd name="T69" fmla="*/ 302 h 302"/>
                <a:gd name="T70" fmla="*/ 270 w 352"/>
                <a:gd name="T71" fmla="*/ 301 h 302"/>
                <a:gd name="T72" fmla="*/ 318 w 352"/>
                <a:gd name="T73" fmla="*/ 301 h 302"/>
                <a:gd name="T74" fmla="*/ 352 w 352"/>
                <a:gd name="T75" fmla="*/ 281 h 302"/>
                <a:gd name="T76" fmla="*/ 311 w 352"/>
                <a:gd name="T77" fmla="*/ 277 h 302"/>
                <a:gd name="T78" fmla="*/ 286 w 352"/>
                <a:gd name="T79" fmla="*/ 259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02">
                  <a:moveTo>
                    <a:pt x="192" y="137"/>
                  </a:moveTo>
                  <a:lnTo>
                    <a:pt x="208" y="116"/>
                  </a:lnTo>
                  <a:lnTo>
                    <a:pt x="226" y="95"/>
                  </a:lnTo>
                  <a:lnTo>
                    <a:pt x="242" y="74"/>
                  </a:lnTo>
                  <a:lnTo>
                    <a:pt x="256" y="58"/>
                  </a:lnTo>
                  <a:lnTo>
                    <a:pt x="274" y="42"/>
                  </a:lnTo>
                  <a:lnTo>
                    <a:pt x="294" y="31"/>
                  </a:lnTo>
                  <a:lnTo>
                    <a:pt x="315" y="24"/>
                  </a:lnTo>
                  <a:lnTo>
                    <a:pt x="339" y="22"/>
                  </a:lnTo>
                  <a:lnTo>
                    <a:pt x="339" y="0"/>
                  </a:lnTo>
                  <a:lnTo>
                    <a:pt x="282" y="2"/>
                  </a:lnTo>
                  <a:lnTo>
                    <a:pt x="264" y="2"/>
                  </a:lnTo>
                  <a:lnTo>
                    <a:pt x="244" y="1"/>
                  </a:lnTo>
                  <a:lnTo>
                    <a:pt x="226" y="0"/>
                  </a:lnTo>
                  <a:lnTo>
                    <a:pt x="215" y="0"/>
                  </a:lnTo>
                  <a:lnTo>
                    <a:pt x="215" y="22"/>
                  </a:lnTo>
                  <a:lnTo>
                    <a:pt x="230" y="29"/>
                  </a:lnTo>
                  <a:lnTo>
                    <a:pt x="235" y="43"/>
                  </a:lnTo>
                  <a:lnTo>
                    <a:pt x="231" y="58"/>
                  </a:lnTo>
                  <a:lnTo>
                    <a:pt x="225" y="68"/>
                  </a:lnTo>
                  <a:lnTo>
                    <a:pt x="181" y="123"/>
                  </a:lnTo>
                  <a:lnTo>
                    <a:pt x="127" y="52"/>
                  </a:lnTo>
                  <a:lnTo>
                    <a:pt x="121" y="44"/>
                  </a:lnTo>
                  <a:lnTo>
                    <a:pt x="120" y="39"/>
                  </a:lnTo>
                  <a:lnTo>
                    <a:pt x="127" y="27"/>
                  </a:lnTo>
                  <a:lnTo>
                    <a:pt x="145" y="22"/>
                  </a:lnTo>
                  <a:lnTo>
                    <a:pt x="145" y="0"/>
                  </a:lnTo>
                  <a:lnTo>
                    <a:pt x="127" y="0"/>
                  </a:lnTo>
                  <a:lnTo>
                    <a:pt x="105" y="1"/>
                  </a:lnTo>
                  <a:lnTo>
                    <a:pt x="83" y="2"/>
                  </a:lnTo>
                  <a:lnTo>
                    <a:pt x="70" y="2"/>
                  </a:lnTo>
                  <a:lnTo>
                    <a:pt x="55" y="2"/>
                  </a:lnTo>
                  <a:lnTo>
                    <a:pt x="38" y="1"/>
                  </a:lnTo>
                  <a:lnTo>
                    <a:pt x="19" y="1"/>
                  </a:lnTo>
                  <a:lnTo>
                    <a:pt x="3" y="0"/>
                  </a:lnTo>
                  <a:lnTo>
                    <a:pt x="3" y="22"/>
                  </a:lnTo>
                  <a:lnTo>
                    <a:pt x="19" y="22"/>
                  </a:lnTo>
                  <a:lnTo>
                    <a:pt x="32" y="22"/>
                  </a:lnTo>
                  <a:lnTo>
                    <a:pt x="42" y="24"/>
                  </a:lnTo>
                  <a:lnTo>
                    <a:pt x="50" y="27"/>
                  </a:lnTo>
                  <a:lnTo>
                    <a:pt x="58" y="32"/>
                  </a:lnTo>
                  <a:lnTo>
                    <a:pt x="66" y="40"/>
                  </a:lnTo>
                  <a:lnTo>
                    <a:pt x="75" y="50"/>
                  </a:lnTo>
                  <a:lnTo>
                    <a:pt x="86" y="64"/>
                  </a:lnTo>
                  <a:lnTo>
                    <a:pt x="155" y="155"/>
                  </a:lnTo>
                  <a:lnTo>
                    <a:pt x="89" y="238"/>
                  </a:lnTo>
                  <a:lnTo>
                    <a:pt x="63" y="262"/>
                  </a:lnTo>
                  <a:lnTo>
                    <a:pt x="37" y="275"/>
                  </a:lnTo>
                  <a:lnTo>
                    <a:pt x="15" y="280"/>
                  </a:lnTo>
                  <a:lnTo>
                    <a:pt x="0" y="281"/>
                  </a:lnTo>
                  <a:lnTo>
                    <a:pt x="0" y="302"/>
                  </a:lnTo>
                  <a:lnTo>
                    <a:pt x="57" y="300"/>
                  </a:lnTo>
                  <a:lnTo>
                    <a:pt x="92" y="301"/>
                  </a:lnTo>
                  <a:lnTo>
                    <a:pt x="124" y="302"/>
                  </a:lnTo>
                  <a:lnTo>
                    <a:pt x="124" y="281"/>
                  </a:lnTo>
                  <a:lnTo>
                    <a:pt x="108" y="273"/>
                  </a:lnTo>
                  <a:lnTo>
                    <a:pt x="104" y="259"/>
                  </a:lnTo>
                  <a:lnTo>
                    <a:pt x="108" y="246"/>
                  </a:lnTo>
                  <a:lnTo>
                    <a:pt x="119" y="227"/>
                  </a:lnTo>
                  <a:lnTo>
                    <a:pt x="139" y="203"/>
                  </a:lnTo>
                  <a:lnTo>
                    <a:pt x="167" y="170"/>
                  </a:lnTo>
                  <a:lnTo>
                    <a:pt x="220" y="240"/>
                  </a:lnTo>
                  <a:lnTo>
                    <a:pt x="229" y="253"/>
                  </a:lnTo>
                  <a:lnTo>
                    <a:pt x="234" y="263"/>
                  </a:lnTo>
                  <a:lnTo>
                    <a:pt x="233" y="268"/>
                  </a:lnTo>
                  <a:lnTo>
                    <a:pt x="229" y="274"/>
                  </a:lnTo>
                  <a:lnTo>
                    <a:pt x="221" y="278"/>
                  </a:lnTo>
                  <a:lnTo>
                    <a:pt x="209" y="281"/>
                  </a:lnTo>
                  <a:lnTo>
                    <a:pt x="209" y="302"/>
                  </a:lnTo>
                  <a:lnTo>
                    <a:pt x="228" y="302"/>
                  </a:lnTo>
                  <a:lnTo>
                    <a:pt x="249" y="301"/>
                  </a:lnTo>
                  <a:lnTo>
                    <a:pt x="270" y="301"/>
                  </a:lnTo>
                  <a:lnTo>
                    <a:pt x="285" y="300"/>
                  </a:lnTo>
                  <a:lnTo>
                    <a:pt x="318" y="301"/>
                  </a:lnTo>
                  <a:lnTo>
                    <a:pt x="352" y="302"/>
                  </a:lnTo>
                  <a:lnTo>
                    <a:pt x="352" y="281"/>
                  </a:lnTo>
                  <a:lnTo>
                    <a:pt x="328" y="280"/>
                  </a:lnTo>
                  <a:lnTo>
                    <a:pt x="311" y="277"/>
                  </a:lnTo>
                  <a:lnTo>
                    <a:pt x="297" y="271"/>
                  </a:lnTo>
                  <a:lnTo>
                    <a:pt x="286" y="259"/>
                  </a:lnTo>
                  <a:lnTo>
                    <a:pt x="192" y="13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 noChangeAspect="1"/>
            </p:cNvSpPr>
            <p:nvPr/>
          </p:nvSpPr>
          <p:spPr bwMode="auto">
            <a:xfrm>
              <a:off x="4121" y="32"/>
              <a:ext cx="349" cy="639"/>
            </a:xfrm>
            <a:custGeom>
              <a:avLst/>
              <a:gdLst>
                <a:gd name="T0" fmla="*/ 279 w 349"/>
                <a:gd name="T1" fmla="*/ 215 h 639"/>
                <a:gd name="T2" fmla="*/ 295 w 349"/>
                <a:gd name="T3" fmla="*/ 213 h 639"/>
                <a:gd name="T4" fmla="*/ 300 w 349"/>
                <a:gd name="T5" fmla="*/ 200 h 639"/>
                <a:gd name="T6" fmla="*/ 281 w 349"/>
                <a:gd name="T7" fmla="*/ 193 h 639"/>
                <a:gd name="T8" fmla="*/ 238 w 349"/>
                <a:gd name="T9" fmla="*/ 113 h 639"/>
                <a:gd name="T10" fmla="*/ 246 w 349"/>
                <a:gd name="T11" fmla="*/ 74 h 639"/>
                <a:gd name="T12" fmla="*/ 255 w 349"/>
                <a:gd name="T13" fmla="*/ 40 h 639"/>
                <a:gd name="T14" fmla="*/ 288 w 349"/>
                <a:gd name="T15" fmla="*/ 16 h 639"/>
                <a:gd name="T16" fmla="*/ 301 w 349"/>
                <a:gd name="T17" fmla="*/ 17 h 639"/>
                <a:gd name="T18" fmla="*/ 322 w 349"/>
                <a:gd name="T19" fmla="*/ 28 h 639"/>
                <a:gd name="T20" fmla="*/ 291 w 349"/>
                <a:gd name="T21" fmla="*/ 45 h 639"/>
                <a:gd name="T22" fmla="*/ 284 w 349"/>
                <a:gd name="T23" fmla="*/ 66 h 639"/>
                <a:gd name="T24" fmla="*/ 292 w 349"/>
                <a:gd name="T25" fmla="*/ 85 h 639"/>
                <a:gd name="T26" fmla="*/ 310 w 349"/>
                <a:gd name="T27" fmla="*/ 91 h 639"/>
                <a:gd name="T28" fmla="*/ 336 w 349"/>
                <a:gd name="T29" fmla="*/ 80 h 639"/>
                <a:gd name="T30" fmla="*/ 349 w 349"/>
                <a:gd name="T31" fmla="*/ 49 h 639"/>
                <a:gd name="T32" fmla="*/ 329 w 349"/>
                <a:gd name="T33" fmla="*/ 12 h 639"/>
                <a:gd name="T34" fmla="*/ 288 w 349"/>
                <a:gd name="T35" fmla="*/ 0 h 639"/>
                <a:gd name="T36" fmla="*/ 267 w 349"/>
                <a:gd name="T37" fmla="*/ 3 h 639"/>
                <a:gd name="T38" fmla="*/ 242 w 349"/>
                <a:gd name="T39" fmla="*/ 15 h 639"/>
                <a:gd name="T40" fmla="*/ 218 w 349"/>
                <a:gd name="T41" fmla="*/ 40 h 639"/>
                <a:gd name="T42" fmla="*/ 199 w 349"/>
                <a:gd name="T43" fmla="*/ 83 h 639"/>
                <a:gd name="T44" fmla="*/ 192 w 349"/>
                <a:gd name="T45" fmla="*/ 110 h 639"/>
                <a:gd name="T46" fmla="*/ 176 w 349"/>
                <a:gd name="T47" fmla="*/ 193 h 639"/>
                <a:gd name="T48" fmla="*/ 119 w 349"/>
                <a:gd name="T49" fmla="*/ 193 h 639"/>
                <a:gd name="T50" fmla="*/ 108 w 349"/>
                <a:gd name="T51" fmla="*/ 198 h 639"/>
                <a:gd name="T52" fmla="*/ 111 w 349"/>
                <a:gd name="T53" fmla="*/ 213 h 639"/>
                <a:gd name="T54" fmla="*/ 172 w 349"/>
                <a:gd name="T55" fmla="*/ 215 h 639"/>
                <a:gd name="T56" fmla="*/ 110 w 349"/>
                <a:gd name="T57" fmla="*/ 541 h 639"/>
                <a:gd name="T58" fmla="*/ 82 w 349"/>
                <a:gd name="T59" fmla="*/ 613 h 639"/>
                <a:gd name="T60" fmla="*/ 55 w 349"/>
                <a:gd name="T61" fmla="*/ 624 h 639"/>
                <a:gd name="T62" fmla="*/ 36 w 349"/>
                <a:gd name="T63" fmla="*/ 619 h 639"/>
                <a:gd name="T64" fmla="*/ 45 w 349"/>
                <a:gd name="T65" fmla="*/ 606 h 639"/>
                <a:gd name="T66" fmla="*/ 62 w 349"/>
                <a:gd name="T67" fmla="*/ 583 h 639"/>
                <a:gd name="T68" fmla="*/ 62 w 349"/>
                <a:gd name="T69" fmla="*/ 563 h 639"/>
                <a:gd name="T70" fmla="*/ 48 w 349"/>
                <a:gd name="T71" fmla="*/ 550 h 639"/>
                <a:gd name="T72" fmla="*/ 24 w 349"/>
                <a:gd name="T73" fmla="*/ 551 h 639"/>
                <a:gd name="T74" fmla="*/ 3 w 349"/>
                <a:gd name="T75" fmla="*/ 573 h 639"/>
                <a:gd name="T76" fmla="*/ 5 w 349"/>
                <a:gd name="T77" fmla="*/ 612 h 639"/>
                <a:gd name="T78" fmla="*/ 38 w 349"/>
                <a:gd name="T79" fmla="*/ 636 h 639"/>
                <a:gd name="T80" fmla="*/ 86 w 349"/>
                <a:gd name="T81" fmla="*/ 632 h 639"/>
                <a:gd name="T82" fmla="*/ 126 w 349"/>
                <a:gd name="T83" fmla="*/ 593 h 639"/>
                <a:gd name="T84" fmla="*/ 154 w 349"/>
                <a:gd name="T85" fmla="*/ 532 h 639"/>
                <a:gd name="T86" fmla="*/ 174 w 349"/>
                <a:gd name="T87" fmla="*/ 454 h 639"/>
                <a:gd name="T88" fmla="*/ 219 w 349"/>
                <a:gd name="T89" fmla="*/ 215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9" h="639">
                  <a:moveTo>
                    <a:pt x="219" y="215"/>
                  </a:moveTo>
                  <a:lnTo>
                    <a:pt x="279" y="215"/>
                  </a:lnTo>
                  <a:lnTo>
                    <a:pt x="288" y="214"/>
                  </a:lnTo>
                  <a:lnTo>
                    <a:pt x="295" y="213"/>
                  </a:lnTo>
                  <a:lnTo>
                    <a:pt x="299" y="208"/>
                  </a:lnTo>
                  <a:lnTo>
                    <a:pt x="300" y="200"/>
                  </a:lnTo>
                  <a:lnTo>
                    <a:pt x="295" y="194"/>
                  </a:lnTo>
                  <a:lnTo>
                    <a:pt x="281" y="193"/>
                  </a:lnTo>
                  <a:lnTo>
                    <a:pt x="224" y="193"/>
                  </a:lnTo>
                  <a:lnTo>
                    <a:pt x="238" y="113"/>
                  </a:lnTo>
                  <a:lnTo>
                    <a:pt x="241" y="96"/>
                  </a:lnTo>
                  <a:lnTo>
                    <a:pt x="246" y="74"/>
                  </a:lnTo>
                  <a:lnTo>
                    <a:pt x="251" y="53"/>
                  </a:lnTo>
                  <a:lnTo>
                    <a:pt x="255" y="40"/>
                  </a:lnTo>
                  <a:lnTo>
                    <a:pt x="268" y="23"/>
                  </a:lnTo>
                  <a:lnTo>
                    <a:pt x="288" y="16"/>
                  </a:lnTo>
                  <a:lnTo>
                    <a:pt x="292" y="16"/>
                  </a:lnTo>
                  <a:lnTo>
                    <a:pt x="301" y="17"/>
                  </a:lnTo>
                  <a:lnTo>
                    <a:pt x="311" y="21"/>
                  </a:lnTo>
                  <a:lnTo>
                    <a:pt x="322" y="28"/>
                  </a:lnTo>
                  <a:lnTo>
                    <a:pt x="303" y="34"/>
                  </a:lnTo>
                  <a:lnTo>
                    <a:pt x="291" y="45"/>
                  </a:lnTo>
                  <a:lnTo>
                    <a:pt x="286" y="56"/>
                  </a:lnTo>
                  <a:lnTo>
                    <a:pt x="284" y="66"/>
                  </a:lnTo>
                  <a:lnTo>
                    <a:pt x="286" y="77"/>
                  </a:lnTo>
                  <a:lnTo>
                    <a:pt x="292" y="85"/>
                  </a:lnTo>
                  <a:lnTo>
                    <a:pt x="300" y="89"/>
                  </a:lnTo>
                  <a:lnTo>
                    <a:pt x="310" y="91"/>
                  </a:lnTo>
                  <a:lnTo>
                    <a:pt x="324" y="88"/>
                  </a:lnTo>
                  <a:lnTo>
                    <a:pt x="336" y="80"/>
                  </a:lnTo>
                  <a:lnTo>
                    <a:pt x="345" y="67"/>
                  </a:lnTo>
                  <a:lnTo>
                    <a:pt x="349" y="49"/>
                  </a:lnTo>
                  <a:lnTo>
                    <a:pt x="343" y="27"/>
                  </a:lnTo>
                  <a:lnTo>
                    <a:pt x="329" y="12"/>
                  </a:lnTo>
                  <a:lnTo>
                    <a:pt x="309" y="3"/>
                  </a:lnTo>
                  <a:lnTo>
                    <a:pt x="288" y="0"/>
                  </a:lnTo>
                  <a:lnTo>
                    <a:pt x="278" y="1"/>
                  </a:lnTo>
                  <a:lnTo>
                    <a:pt x="267" y="3"/>
                  </a:lnTo>
                  <a:lnTo>
                    <a:pt x="255" y="8"/>
                  </a:lnTo>
                  <a:lnTo>
                    <a:pt x="242" y="15"/>
                  </a:lnTo>
                  <a:lnTo>
                    <a:pt x="230" y="26"/>
                  </a:lnTo>
                  <a:lnTo>
                    <a:pt x="218" y="40"/>
                  </a:lnTo>
                  <a:lnTo>
                    <a:pt x="208" y="59"/>
                  </a:lnTo>
                  <a:lnTo>
                    <a:pt x="199" y="83"/>
                  </a:lnTo>
                  <a:lnTo>
                    <a:pt x="196" y="94"/>
                  </a:lnTo>
                  <a:lnTo>
                    <a:pt x="192" y="110"/>
                  </a:lnTo>
                  <a:lnTo>
                    <a:pt x="186" y="140"/>
                  </a:lnTo>
                  <a:lnTo>
                    <a:pt x="176" y="193"/>
                  </a:lnTo>
                  <a:lnTo>
                    <a:pt x="128" y="193"/>
                  </a:lnTo>
                  <a:lnTo>
                    <a:pt x="119" y="193"/>
                  </a:lnTo>
                  <a:lnTo>
                    <a:pt x="112" y="194"/>
                  </a:lnTo>
                  <a:lnTo>
                    <a:pt x="108" y="198"/>
                  </a:lnTo>
                  <a:lnTo>
                    <a:pt x="106" y="206"/>
                  </a:lnTo>
                  <a:lnTo>
                    <a:pt x="111" y="213"/>
                  </a:lnTo>
                  <a:lnTo>
                    <a:pt x="126" y="215"/>
                  </a:lnTo>
                  <a:lnTo>
                    <a:pt x="172" y="215"/>
                  </a:lnTo>
                  <a:lnTo>
                    <a:pt x="120" y="492"/>
                  </a:lnTo>
                  <a:lnTo>
                    <a:pt x="110" y="541"/>
                  </a:lnTo>
                  <a:lnTo>
                    <a:pt x="98" y="583"/>
                  </a:lnTo>
                  <a:lnTo>
                    <a:pt x="82" y="613"/>
                  </a:lnTo>
                  <a:lnTo>
                    <a:pt x="59" y="624"/>
                  </a:lnTo>
                  <a:lnTo>
                    <a:pt x="55" y="624"/>
                  </a:lnTo>
                  <a:lnTo>
                    <a:pt x="46" y="622"/>
                  </a:lnTo>
                  <a:lnTo>
                    <a:pt x="36" y="619"/>
                  </a:lnTo>
                  <a:lnTo>
                    <a:pt x="25" y="611"/>
                  </a:lnTo>
                  <a:lnTo>
                    <a:pt x="45" y="606"/>
                  </a:lnTo>
                  <a:lnTo>
                    <a:pt x="57" y="595"/>
                  </a:lnTo>
                  <a:lnTo>
                    <a:pt x="62" y="583"/>
                  </a:lnTo>
                  <a:lnTo>
                    <a:pt x="64" y="573"/>
                  </a:lnTo>
                  <a:lnTo>
                    <a:pt x="62" y="563"/>
                  </a:lnTo>
                  <a:lnTo>
                    <a:pt x="56" y="555"/>
                  </a:lnTo>
                  <a:lnTo>
                    <a:pt x="48" y="550"/>
                  </a:lnTo>
                  <a:lnTo>
                    <a:pt x="38" y="549"/>
                  </a:lnTo>
                  <a:lnTo>
                    <a:pt x="24" y="551"/>
                  </a:lnTo>
                  <a:lnTo>
                    <a:pt x="12" y="560"/>
                  </a:lnTo>
                  <a:lnTo>
                    <a:pt x="3" y="573"/>
                  </a:lnTo>
                  <a:lnTo>
                    <a:pt x="0" y="591"/>
                  </a:lnTo>
                  <a:lnTo>
                    <a:pt x="5" y="612"/>
                  </a:lnTo>
                  <a:lnTo>
                    <a:pt x="19" y="627"/>
                  </a:lnTo>
                  <a:lnTo>
                    <a:pt x="38" y="636"/>
                  </a:lnTo>
                  <a:lnTo>
                    <a:pt x="59" y="639"/>
                  </a:lnTo>
                  <a:lnTo>
                    <a:pt x="86" y="632"/>
                  </a:lnTo>
                  <a:lnTo>
                    <a:pt x="108" y="615"/>
                  </a:lnTo>
                  <a:lnTo>
                    <a:pt x="126" y="593"/>
                  </a:lnTo>
                  <a:lnTo>
                    <a:pt x="138" y="571"/>
                  </a:lnTo>
                  <a:lnTo>
                    <a:pt x="154" y="532"/>
                  </a:lnTo>
                  <a:lnTo>
                    <a:pt x="166" y="490"/>
                  </a:lnTo>
                  <a:lnTo>
                    <a:pt x="174" y="454"/>
                  </a:lnTo>
                  <a:lnTo>
                    <a:pt x="177" y="437"/>
                  </a:lnTo>
                  <a:lnTo>
                    <a:pt x="219" y="21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/>
            <p:cNvSpPr>
              <a:spLocks noChangeAspect="1"/>
            </p:cNvSpPr>
            <p:nvPr/>
          </p:nvSpPr>
          <p:spPr bwMode="auto">
            <a:xfrm>
              <a:off x="4687" y="1"/>
              <a:ext cx="163" cy="702"/>
            </a:xfrm>
            <a:custGeom>
              <a:avLst/>
              <a:gdLst>
                <a:gd name="T0" fmla="*/ 163 w 163"/>
                <a:gd name="T1" fmla="*/ 695 h 702"/>
                <a:gd name="T2" fmla="*/ 163 w 163"/>
                <a:gd name="T3" fmla="*/ 693 h 702"/>
                <a:gd name="T4" fmla="*/ 161 w 163"/>
                <a:gd name="T5" fmla="*/ 691 h 702"/>
                <a:gd name="T6" fmla="*/ 158 w 163"/>
                <a:gd name="T7" fmla="*/ 686 h 702"/>
                <a:gd name="T8" fmla="*/ 151 w 163"/>
                <a:gd name="T9" fmla="*/ 679 h 702"/>
                <a:gd name="T10" fmla="*/ 97 w 163"/>
                <a:gd name="T11" fmla="*/ 606 h 702"/>
                <a:gd name="T12" fmla="*/ 63 w 163"/>
                <a:gd name="T13" fmla="*/ 522 h 702"/>
                <a:gd name="T14" fmla="*/ 46 w 163"/>
                <a:gd name="T15" fmla="*/ 435 h 702"/>
                <a:gd name="T16" fmla="*/ 41 w 163"/>
                <a:gd name="T17" fmla="*/ 351 h 702"/>
                <a:gd name="T18" fmla="*/ 47 w 163"/>
                <a:gd name="T19" fmla="*/ 260 h 702"/>
                <a:gd name="T20" fmla="*/ 65 w 163"/>
                <a:gd name="T21" fmla="*/ 172 h 702"/>
                <a:gd name="T22" fmla="*/ 100 w 163"/>
                <a:gd name="T23" fmla="*/ 90 h 702"/>
                <a:gd name="T24" fmla="*/ 154 w 163"/>
                <a:gd name="T25" fmla="*/ 19 h 702"/>
                <a:gd name="T26" fmla="*/ 162 w 163"/>
                <a:gd name="T27" fmla="*/ 10 h 702"/>
                <a:gd name="T28" fmla="*/ 163 w 163"/>
                <a:gd name="T29" fmla="*/ 7 h 702"/>
                <a:gd name="T30" fmla="*/ 161 w 163"/>
                <a:gd name="T31" fmla="*/ 1 h 702"/>
                <a:gd name="T32" fmla="*/ 156 w 163"/>
                <a:gd name="T33" fmla="*/ 0 h 702"/>
                <a:gd name="T34" fmla="*/ 142 w 163"/>
                <a:gd name="T35" fmla="*/ 8 h 702"/>
                <a:gd name="T36" fmla="*/ 113 w 163"/>
                <a:gd name="T37" fmla="*/ 35 h 702"/>
                <a:gd name="T38" fmla="*/ 78 w 163"/>
                <a:gd name="T39" fmla="*/ 78 h 702"/>
                <a:gd name="T40" fmla="*/ 45 w 163"/>
                <a:gd name="T41" fmla="*/ 137 h 702"/>
                <a:gd name="T42" fmla="*/ 23 w 163"/>
                <a:gd name="T43" fmla="*/ 194 h 702"/>
                <a:gd name="T44" fmla="*/ 9 w 163"/>
                <a:gd name="T45" fmla="*/ 251 h 702"/>
                <a:gd name="T46" fmla="*/ 2 w 163"/>
                <a:gd name="T47" fmla="*/ 303 h 702"/>
                <a:gd name="T48" fmla="*/ 0 w 163"/>
                <a:gd name="T49" fmla="*/ 351 h 702"/>
                <a:gd name="T50" fmla="*/ 2 w 163"/>
                <a:gd name="T51" fmla="*/ 397 h 702"/>
                <a:gd name="T52" fmla="*/ 9 w 163"/>
                <a:gd name="T53" fmla="*/ 451 h 702"/>
                <a:gd name="T54" fmla="*/ 23 w 163"/>
                <a:gd name="T55" fmla="*/ 510 h 702"/>
                <a:gd name="T56" fmla="*/ 47 w 163"/>
                <a:gd name="T57" fmla="*/ 570 h 702"/>
                <a:gd name="T58" fmla="*/ 81 w 163"/>
                <a:gd name="T59" fmla="*/ 627 h 702"/>
                <a:gd name="T60" fmla="*/ 114 w 163"/>
                <a:gd name="T61" fmla="*/ 668 h 702"/>
                <a:gd name="T62" fmla="*/ 142 w 163"/>
                <a:gd name="T63" fmla="*/ 694 h 702"/>
                <a:gd name="T64" fmla="*/ 156 w 163"/>
                <a:gd name="T65" fmla="*/ 702 h 702"/>
                <a:gd name="T66" fmla="*/ 161 w 163"/>
                <a:gd name="T67" fmla="*/ 700 h 702"/>
                <a:gd name="T68" fmla="*/ 163 w 163"/>
                <a:gd name="T69" fmla="*/ 695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3" h="702">
                  <a:moveTo>
                    <a:pt x="163" y="695"/>
                  </a:moveTo>
                  <a:lnTo>
                    <a:pt x="163" y="693"/>
                  </a:lnTo>
                  <a:lnTo>
                    <a:pt x="161" y="691"/>
                  </a:lnTo>
                  <a:lnTo>
                    <a:pt x="158" y="686"/>
                  </a:lnTo>
                  <a:lnTo>
                    <a:pt x="151" y="679"/>
                  </a:lnTo>
                  <a:lnTo>
                    <a:pt x="97" y="606"/>
                  </a:lnTo>
                  <a:lnTo>
                    <a:pt x="63" y="522"/>
                  </a:lnTo>
                  <a:lnTo>
                    <a:pt x="46" y="435"/>
                  </a:lnTo>
                  <a:lnTo>
                    <a:pt x="41" y="351"/>
                  </a:lnTo>
                  <a:lnTo>
                    <a:pt x="47" y="260"/>
                  </a:lnTo>
                  <a:lnTo>
                    <a:pt x="65" y="172"/>
                  </a:lnTo>
                  <a:lnTo>
                    <a:pt x="100" y="90"/>
                  </a:lnTo>
                  <a:lnTo>
                    <a:pt x="154" y="19"/>
                  </a:lnTo>
                  <a:lnTo>
                    <a:pt x="162" y="10"/>
                  </a:lnTo>
                  <a:lnTo>
                    <a:pt x="163" y="7"/>
                  </a:lnTo>
                  <a:lnTo>
                    <a:pt x="161" y="1"/>
                  </a:lnTo>
                  <a:lnTo>
                    <a:pt x="156" y="0"/>
                  </a:lnTo>
                  <a:lnTo>
                    <a:pt x="142" y="8"/>
                  </a:lnTo>
                  <a:lnTo>
                    <a:pt x="113" y="35"/>
                  </a:lnTo>
                  <a:lnTo>
                    <a:pt x="78" y="78"/>
                  </a:lnTo>
                  <a:lnTo>
                    <a:pt x="45" y="137"/>
                  </a:lnTo>
                  <a:lnTo>
                    <a:pt x="23" y="194"/>
                  </a:lnTo>
                  <a:lnTo>
                    <a:pt x="9" y="251"/>
                  </a:lnTo>
                  <a:lnTo>
                    <a:pt x="2" y="303"/>
                  </a:lnTo>
                  <a:lnTo>
                    <a:pt x="0" y="351"/>
                  </a:lnTo>
                  <a:lnTo>
                    <a:pt x="2" y="397"/>
                  </a:lnTo>
                  <a:lnTo>
                    <a:pt x="9" y="451"/>
                  </a:lnTo>
                  <a:lnTo>
                    <a:pt x="23" y="510"/>
                  </a:lnTo>
                  <a:lnTo>
                    <a:pt x="47" y="570"/>
                  </a:lnTo>
                  <a:lnTo>
                    <a:pt x="81" y="627"/>
                  </a:lnTo>
                  <a:lnTo>
                    <a:pt x="114" y="668"/>
                  </a:lnTo>
                  <a:lnTo>
                    <a:pt x="142" y="694"/>
                  </a:lnTo>
                  <a:lnTo>
                    <a:pt x="156" y="702"/>
                  </a:lnTo>
                  <a:lnTo>
                    <a:pt x="161" y="700"/>
                  </a:lnTo>
                  <a:lnTo>
                    <a:pt x="163" y="6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/>
            <p:cNvSpPr>
              <a:spLocks noChangeAspect="1"/>
            </p:cNvSpPr>
            <p:nvPr/>
          </p:nvSpPr>
          <p:spPr bwMode="auto">
            <a:xfrm>
              <a:off x="4917" y="210"/>
              <a:ext cx="396" cy="323"/>
            </a:xfrm>
            <a:custGeom>
              <a:avLst/>
              <a:gdLst>
                <a:gd name="T0" fmla="*/ 332 w 396"/>
                <a:gd name="T1" fmla="*/ 44 h 323"/>
                <a:gd name="T2" fmla="*/ 313 w 396"/>
                <a:gd name="T3" fmla="*/ 70 h 323"/>
                <a:gd name="T4" fmla="*/ 313 w 396"/>
                <a:gd name="T5" fmla="*/ 96 h 323"/>
                <a:gd name="T6" fmla="*/ 330 w 396"/>
                <a:gd name="T7" fmla="*/ 114 h 323"/>
                <a:gd name="T8" fmla="*/ 363 w 396"/>
                <a:gd name="T9" fmla="*/ 113 h 323"/>
                <a:gd name="T10" fmla="*/ 391 w 396"/>
                <a:gd name="T11" fmla="*/ 85 h 323"/>
                <a:gd name="T12" fmla="*/ 389 w 396"/>
                <a:gd name="T13" fmla="*/ 37 h 323"/>
                <a:gd name="T14" fmla="*/ 346 w 396"/>
                <a:gd name="T15" fmla="*/ 4 h 323"/>
                <a:gd name="T16" fmla="*/ 289 w 396"/>
                <a:gd name="T17" fmla="*/ 5 h 323"/>
                <a:gd name="T18" fmla="*/ 251 w 396"/>
                <a:gd name="T19" fmla="*/ 31 h 323"/>
                <a:gd name="T20" fmla="*/ 224 w 396"/>
                <a:gd name="T21" fmla="*/ 24 h 323"/>
                <a:gd name="T22" fmla="*/ 174 w 396"/>
                <a:gd name="T23" fmla="*/ 3 h 323"/>
                <a:gd name="T24" fmla="*/ 86 w 396"/>
                <a:gd name="T25" fmla="*/ 14 h 323"/>
                <a:gd name="T26" fmla="*/ 18 w 396"/>
                <a:gd name="T27" fmla="*/ 83 h 323"/>
                <a:gd name="T28" fmla="*/ 11 w 396"/>
                <a:gd name="T29" fmla="*/ 115 h 323"/>
                <a:gd name="T30" fmla="*/ 21 w 396"/>
                <a:gd name="T31" fmla="*/ 119 h 323"/>
                <a:gd name="T32" fmla="*/ 36 w 396"/>
                <a:gd name="T33" fmla="*/ 118 h 323"/>
                <a:gd name="T34" fmla="*/ 51 w 396"/>
                <a:gd name="T35" fmla="*/ 88 h 323"/>
                <a:gd name="T36" fmla="*/ 74 w 396"/>
                <a:gd name="T37" fmla="*/ 55 h 323"/>
                <a:gd name="T38" fmla="*/ 103 w 396"/>
                <a:gd name="T39" fmla="*/ 35 h 323"/>
                <a:gd name="T40" fmla="*/ 129 w 396"/>
                <a:gd name="T41" fmla="*/ 26 h 323"/>
                <a:gd name="T42" fmla="*/ 158 w 396"/>
                <a:gd name="T43" fmla="*/ 27 h 323"/>
                <a:gd name="T44" fmla="*/ 178 w 396"/>
                <a:gd name="T45" fmla="*/ 45 h 323"/>
                <a:gd name="T46" fmla="*/ 178 w 396"/>
                <a:gd name="T47" fmla="*/ 74 h 323"/>
                <a:gd name="T48" fmla="*/ 169 w 396"/>
                <a:gd name="T49" fmla="*/ 117 h 323"/>
                <a:gd name="T50" fmla="*/ 140 w 396"/>
                <a:gd name="T51" fmla="*/ 234 h 323"/>
                <a:gd name="T52" fmla="*/ 116 w 396"/>
                <a:gd name="T53" fmla="*/ 282 h 323"/>
                <a:gd name="T54" fmla="*/ 81 w 396"/>
                <a:gd name="T55" fmla="*/ 298 h 323"/>
                <a:gd name="T56" fmla="*/ 68 w 396"/>
                <a:gd name="T57" fmla="*/ 296 h 323"/>
                <a:gd name="T58" fmla="*/ 47 w 396"/>
                <a:gd name="T59" fmla="*/ 287 h 323"/>
                <a:gd name="T60" fmla="*/ 76 w 396"/>
                <a:gd name="T61" fmla="*/ 267 h 323"/>
                <a:gd name="T62" fmla="*/ 85 w 396"/>
                <a:gd name="T63" fmla="*/ 239 h 323"/>
                <a:gd name="T64" fmla="*/ 76 w 396"/>
                <a:gd name="T65" fmla="*/ 217 h 323"/>
                <a:gd name="T66" fmla="*/ 50 w 396"/>
                <a:gd name="T67" fmla="*/ 206 h 323"/>
                <a:gd name="T68" fmla="*/ 16 w 396"/>
                <a:gd name="T69" fmla="*/ 221 h 323"/>
                <a:gd name="T70" fmla="*/ 0 w 396"/>
                <a:gd name="T71" fmla="*/ 261 h 323"/>
                <a:gd name="T72" fmla="*/ 24 w 396"/>
                <a:gd name="T73" fmla="*/ 306 h 323"/>
                <a:gd name="T74" fmla="*/ 79 w 396"/>
                <a:gd name="T75" fmla="*/ 323 h 323"/>
                <a:gd name="T76" fmla="*/ 129 w 396"/>
                <a:gd name="T77" fmla="*/ 306 h 323"/>
                <a:gd name="T78" fmla="*/ 154 w 396"/>
                <a:gd name="T79" fmla="*/ 280 h 323"/>
                <a:gd name="T80" fmla="*/ 194 w 396"/>
                <a:gd name="T81" fmla="*/ 313 h 323"/>
                <a:gd name="T82" fmla="*/ 251 w 396"/>
                <a:gd name="T83" fmla="*/ 323 h 323"/>
                <a:gd name="T84" fmla="*/ 352 w 396"/>
                <a:gd name="T85" fmla="*/ 277 h 323"/>
                <a:gd name="T86" fmla="*/ 387 w 396"/>
                <a:gd name="T87" fmla="*/ 213 h 323"/>
                <a:gd name="T88" fmla="*/ 380 w 396"/>
                <a:gd name="T89" fmla="*/ 205 h 323"/>
                <a:gd name="T90" fmla="*/ 370 w 396"/>
                <a:gd name="T91" fmla="*/ 204 h 323"/>
                <a:gd name="T92" fmla="*/ 354 w 396"/>
                <a:gd name="T93" fmla="*/ 213 h 323"/>
                <a:gd name="T94" fmla="*/ 334 w 396"/>
                <a:gd name="T95" fmla="*/ 253 h 323"/>
                <a:gd name="T96" fmla="*/ 307 w 396"/>
                <a:gd name="T97" fmla="*/ 279 h 323"/>
                <a:gd name="T98" fmla="*/ 279 w 396"/>
                <a:gd name="T99" fmla="*/ 293 h 323"/>
                <a:gd name="T100" fmla="*/ 254 w 396"/>
                <a:gd name="T101" fmla="*/ 298 h 323"/>
                <a:gd name="T102" fmla="*/ 225 w 396"/>
                <a:gd name="T103" fmla="*/ 289 h 323"/>
                <a:gd name="T104" fmla="*/ 215 w 396"/>
                <a:gd name="T105" fmla="*/ 263 h 323"/>
                <a:gd name="T106" fmla="*/ 221 w 396"/>
                <a:gd name="T107" fmla="*/ 228 h 323"/>
                <a:gd name="T108" fmla="*/ 231 w 396"/>
                <a:gd name="T109" fmla="*/ 185 h 323"/>
                <a:gd name="T110" fmla="*/ 243 w 396"/>
                <a:gd name="T111" fmla="*/ 134 h 323"/>
                <a:gd name="T112" fmla="*/ 255 w 396"/>
                <a:gd name="T113" fmla="*/ 89 h 323"/>
                <a:gd name="T114" fmla="*/ 279 w 396"/>
                <a:gd name="T115" fmla="*/ 42 h 323"/>
                <a:gd name="T116" fmla="*/ 315 w 396"/>
                <a:gd name="T117" fmla="*/ 25 h 323"/>
                <a:gd name="T118" fmla="*/ 327 w 396"/>
                <a:gd name="T119" fmla="*/ 27 h 323"/>
                <a:gd name="T120" fmla="*/ 348 w 396"/>
                <a:gd name="T121" fmla="*/ 3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6" h="323">
                  <a:moveTo>
                    <a:pt x="348" y="36"/>
                  </a:moveTo>
                  <a:lnTo>
                    <a:pt x="332" y="44"/>
                  </a:lnTo>
                  <a:lnTo>
                    <a:pt x="320" y="56"/>
                  </a:lnTo>
                  <a:lnTo>
                    <a:pt x="313" y="70"/>
                  </a:lnTo>
                  <a:lnTo>
                    <a:pt x="310" y="84"/>
                  </a:lnTo>
                  <a:lnTo>
                    <a:pt x="313" y="96"/>
                  </a:lnTo>
                  <a:lnTo>
                    <a:pt x="319" y="106"/>
                  </a:lnTo>
                  <a:lnTo>
                    <a:pt x="330" y="114"/>
                  </a:lnTo>
                  <a:lnTo>
                    <a:pt x="345" y="116"/>
                  </a:lnTo>
                  <a:lnTo>
                    <a:pt x="363" y="113"/>
                  </a:lnTo>
                  <a:lnTo>
                    <a:pt x="380" y="102"/>
                  </a:lnTo>
                  <a:lnTo>
                    <a:pt x="391" y="85"/>
                  </a:lnTo>
                  <a:lnTo>
                    <a:pt x="396" y="62"/>
                  </a:lnTo>
                  <a:lnTo>
                    <a:pt x="389" y="37"/>
                  </a:lnTo>
                  <a:lnTo>
                    <a:pt x="372" y="17"/>
                  </a:lnTo>
                  <a:lnTo>
                    <a:pt x="346" y="4"/>
                  </a:lnTo>
                  <a:lnTo>
                    <a:pt x="316" y="0"/>
                  </a:lnTo>
                  <a:lnTo>
                    <a:pt x="289" y="5"/>
                  </a:lnTo>
                  <a:lnTo>
                    <a:pt x="267" y="17"/>
                  </a:lnTo>
                  <a:lnTo>
                    <a:pt x="251" y="31"/>
                  </a:lnTo>
                  <a:lnTo>
                    <a:pt x="241" y="43"/>
                  </a:lnTo>
                  <a:lnTo>
                    <a:pt x="224" y="24"/>
                  </a:lnTo>
                  <a:lnTo>
                    <a:pt x="201" y="10"/>
                  </a:lnTo>
                  <a:lnTo>
                    <a:pt x="174" y="3"/>
                  </a:lnTo>
                  <a:lnTo>
                    <a:pt x="145" y="0"/>
                  </a:lnTo>
                  <a:lnTo>
                    <a:pt x="86" y="14"/>
                  </a:lnTo>
                  <a:lnTo>
                    <a:pt x="44" y="46"/>
                  </a:lnTo>
                  <a:lnTo>
                    <a:pt x="18" y="83"/>
                  </a:lnTo>
                  <a:lnTo>
                    <a:pt x="9" y="110"/>
                  </a:lnTo>
                  <a:lnTo>
                    <a:pt x="11" y="115"/>
                  </a:lnTo>
                  <a:lnTo>
                    <a:pt x="15" y="118"/>
                  </a:lnTo>
                  <a:lnTo>
                    <a:pt x="21" y="119"/>
                  </a:lnTo>
                  <a:lnTo>
                    <a:pt x="26" y="119"/>
                  </a:lnTo>
                  <a:lnTo>
                    <a:pt x="36" y="118"/>
                  </a:lnTo>
                  <a:lnTo>
                    <a:pt x="42" y="110"/>
                  </a:lnTo>
                  <a:lnTo>
                    <a:pt x="51" y="88"/>
                  </a:lnTo>
                  <a:lnTo>
                    <a:pt x="62" y="70"/>
                  </a:lnTo>
                  <a:lnTo>
                    <a:pt x="74" y="55"/>
                  </a:lnTo>
                  <a:lnTo>
                    <a:pt x="88" y="44"/>
                  </a:lnTo>
                  <a:lnTo>
                    <a:pt x="103" y="35"/>
                  </a:lnTo>
                  <a:lnTo>
                    <a:pt x="116" y="29"/>
                  </a:lnTo>
                  <a:lnTo>
                    <a:pt x="129" y="26"/>
                  </a:lnTo>
                  <a:lnTo>
                    <a:pt x="141" y="25"/>
                  </a:lnTo>
                  <a:lnTo>
                    <a:pt x="158" y="27"/>
                  </a:lnTo>
                  <a:lnTo>
                    <a:pt x="171" y="34"/>
                  </a:lnTo>
                  <a:lnTo>
                    <a:pt x="178" y="45"/>
                  </a:lnTo>
                  <a:lnTo>
                    <a:pt x="180" y="60"/>
                  </a:lnTo>
                  <a:lnTo>
                    <a:pt x="178" y="74"/>
                  </a:lnTo>
                  <a:lnTo>
                    <a:pt x="174" y="95"/>
                  </a:lnTo>
                  <a:lnTo>
                    <a:pt x="169" y="117"/>
                  </a:lnTo>
                  <a:lnTo>
                    <a:pt x="164" y="138"/>
                  </a:lnTo>
                  <a:lnTo>
                    <a:pt x="140" y="234"/>
                  </a:lnTo>
                  <a:lnTo>
                    <a:pt x="130" y="262"/>
                  </a:lnTo>
                  <a:lnTo>
                    <a:pt x="116" y="282"/>
                  </a:lnTo>
                  <a:lnTo>
                    <a:pt x="99" y="294"/>
                  </a:lnTo>
                  <a:lnTo>
                    <a:pt x="81" y="298"/>
                  </a:lnTo>
                  <a:lnTo>
                    <a:pt x="76" y="297"/>
                  </a:lnTo>
                  <a:lnTo>
                    <a:pt x="68" y="296"/>
                  </a:lnTo>
                  <a:lnTo>
                    <a:pt x="58" y="293"/>
                  </a:lnTo>
                  <a:lnTo>
                    <a:pt x="47" y="287"/>
                  </a:lnTo>
                  <a:lnTo>
                    <a:pt x="64" y="279"/>
                  </a:lnTo>
                  <a:lnTo>
                    <a:pt x="76" y="267"/>
                  </a:lnTo>
                  <a:lnTo>
                    <a:pt x="83" y="253"/>
                  </a:lnTo>
                  <a:lnTo>
                    <a:pt x="85" y="239"/>
                  </a:lnTo>
                  <a:lnTo>
                    <a:pt x="83" y="227"/>
                  </a:lnTo>
                  <a:lnTo>
                    <a:pt x="76" y="217"/>
                  </a:lnTo>
                  <a:lnTo>
                    <a:pt x="65" y="209"/>
                  </a:lnTo>
                  <a:lnTo>
                    <a:pt x="50" y="206"/>
                  </a:lnTo>
                  <a:lnTo>
                    <a:pt x="32" y="210"/>
                  </a:lnTo>
                  <a:lnTo>
                    <a:pt x="16" y="221"/>
                  </a:lnTo>
                  <a:lnTo>
                    <a:pt x="4" y="238"/>
                  </a:lnTo>
                  <a:lnTo>
                    <a:pt x="0" y="261"/>
                  </a:lnTo>
                  <a:lnTo>
                    <a:pt x="6" y="286"/>
                  </a:lnTo>
                  <a:lnTo>
                    <a:pt x="24" y="306"/>
                  </a:lnTo>
                  <a:lnTo>
                    <a:pt x="49" y="319"/>
                  </a:lnTo>
                  <a:lnTo>
                    <a:pt x="79" y="323"/>
                  </a:lnTo>
                  <a:lnTo>
                    <a:pt x="107" y="318"/>
                  </a:lnTo>
                  <a:lnTo>
                    <a:pt x="129" y="306"/>
                  </a:lnTo>
                  <a:lnTo>
                    <a:pt x="144" y="292"/>
                  </a:lnTo>
                  <a:lnTo>
                    <a:pt x="154" y="280"/>
                  </a:lnTo>
                  <a:lnTo>
                    <a:pt x="171" y="299"/>
                  </a:lnTo>
                  <a:lnTo>
                    <a:pt x="194" y="313"/>
                  </a:lnTo>
                  <a:lnTo>
                    <a:pt x="221" y="321"/>
                  </a:lnTo>
                  <a:lnTo>
                    <a:pt x="251" y="323"/>
                  </a:lnTo>
                  <a:lnTo>
                    <a:pt x="309" y="309"/>
                  </a:lnTo>
                  <a:lnTo>
                    <a:pt x="352" y="277"/>
                  </a:lnTo>
                  <a:lnTo>
                    <a:pt x="378" y="240"/>
                  </a:lnTo>
                  <a:lnTo>
                    <a:pt x="387" y="213"/>
                  </a:lnTo>
                  <a:lnTo>
                    <a:pt x="385" y="208"/>
                  </a:lnTo>
                  <a:lnTo>
                    <a:pt x="380" y="205"/>
                  </a:lnTo>
                  <a:lnTo>
                    <a:pt x="375" y="204"/>
                  </a:lnTo>
                  <a:lnTo>
                    <a:pt x="370" y="204"/>
                  </a:lnTo>
                  <a:lnTo>
                    <a:pt x="360" y="205"/>
                  </a:lnTo>
                  <a:lnTo>
                    <a:pt x="354" y="213"/>
                  </a:lnTo>
                  <a:lnTo>
                    <a:pt x="345" y="235"/>
                  </a:lnTo>
                  <a:lnTo>
                    <a:pt x="334" y="253"/>
                  </a:lnTo>
                  <a:lnTo>
                    <a:pt x="321" y="268"/>
                  </a:lnTo>
                  <a:lnTo>
                    <a:pt x="307" y="279"/>
                  </a:lnTo>
                  <a:lnTo>
                    <a:pt x="293" y="288"/>
                  </a:lnTo>
                  <a:lnTo>
                    <a:pt x="279" y="293"/>
                  </a:lnTo>
                  <a:lnTo>
                    <a:pt x="266" y="297"/>
                  </a:lnTo>
                  <a:lnTo>
                    <a:pt x="254" y="298"/>
                  </a:lnTo>
                  <a:lnTo>
                    <a:pt x="237" y="295"/>
                  </a:lnTo>
                  <a:lnTo>
                    <a:pt x="225" y="289"/>
                  </a:lnTo>
                  <a:lnTo>
                    <a:pt x="218" y="278"/>
                  </a:lnTo>
                  <a:lnTo>
                    <a:pt x="215" y="263"/>
                  </a:lnTo>
                  <a:lnTo>
                    <a:pt x="217" y="248"/>
                  </a:lnTo>
                  <a:lnTo>
                    <a:pt x="221" y="228"/>
                  </a:lnTo>
                  <a:lnTo>
                    <a:pt x="226" y="206"/>
                  </a:lnTo>
                  <a:lnTo>
                    <a:pt x="231" y="185"/>
                  </a:lnTo>
                  <a:lnTo>
                    <a:pt x="236" y="164"/>
                  </a:lnTo>
                  <a:lnTo>
                    <a:pt x="243" y="134"/>
                  </a:lnTo>
                  <a:lnTo>
                    <a:pt x="250" y="106"/>
                  </a:lnTo>
                  <a:lnTo>
                    <a:pt x="255" y="89"/>
                  </a:lnTo>
                  <a:lnTo>
                    <a:pt x="265" y="61"/>
                  </a:lnTo>
                  <a:lnTo>
                    <a:pt x="279" y="42"/>
                  </a:lnTo>
                  <a:lnTo>
                    <a:pt x="297" y="29"/>
                  </a:lnTo>
                  <a:lnTo>
                    <a:pt x="315" y="25"/>
                  </a:lnTo>
                  <a:lnTo>
                    <a:pt x="319" y="25"/>
                  </a:lnTo>
                  <a:lnTo>
                    <a:pt x="327" y="27"/>
                  </a:lnTo>
                  <a:lnTo>
                    <a:pt x="337" y="30"/>
                  </a:lnTo>
                  <a:lnTo>
                    <a:pt x="348" y="3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/>
            <p:cNvSpPr>
              <a:spLocks noChangeAspect="1"/>
            </p:cNvSpPr>
            <p:nvPr/>
          </p:nvSpPr>
          <p:spPr bwMode="auto">
            <a:xfrm>
              <a:off x="5391" y="1"/>
              <a:ext cx="163" cy="702"/>
            </a:xfrm>
            <a:custGeom>
              <a:avLst/>
              <a:gdLst>
                <a:gd name="T0" fmla="*/ 163 w 163"/>
                <a:gd name="T1" fmla="*/ 351 h 702"/>
                <a:gd name="T2" fmla="*/ 161 w 163"/>
                <a:gd name="T3" fmla="*/ 305 h 702"/>
                <a:gd name="T4" fmla="*/ 154 w 163"/>
                <a:gd name="T5" fmla="*/ 251 h 702"/>
                <a:gd name="T6" fmla="*/ 140 w 163"/>
                <a:gd name="T7" fmla="*/ 192 h 702"/>
                <a:gd name="T8" fmla="*/ 117 w 163"/>
                <a:gd name="T9" fmla="*/ 132 h 702"/>
                <a:gd name="T10" fmla="*/ 83 w 163"/>
                <a:gd name="T11" fmla="*/ 75 h 702"/>
                <a:gd name="T12" fmla="*/ 49 w 163"/>
                <a:gd name="T13" fmla="*/ 33 h 702"/>
                <a:gd name="T14" fmla="*/ 22 w 163"/>
                <a:gd name="T15" fmla="*/ 8 h 702"/>
                <a:gd name="T16" fmla="*/ 8 w 163"/>
                <a:gd name="T17" fmla="*/ 0 h 702"/>
                <a:gd name="T18" fmla="*/ 2 w 163"/>
                <a:gd name="T19" fmla="*/ 2 h 702"/>
                <a:gd name="T20" fmla="*/ 0 w 163"/>
                <a:gd name="T21" fmla="*/ 7 h 702"/>
                <a:gd name="T22" fmla="*/ 0 w 163"/>
                <a:gd name="T23" fmla="*/ 8 h 702"/>
                <a:gd name="T24" fmla="*/ 2 w 163"/>
                <a:gd name="T25" fmla="*/ 11 h 702"/>
                <a:gd name="T26" fmla="*/ 6 w 163"/>
                <a:gd name="T27" fmla="*/ 15 h 702"/>
                <a:gd name="T28" fmla="*/ 14 w 163"/>
                <a:gd name="T29" fmla="*/ 23 h 702"/>
                <a:gd name="T30" fmla="*/ 60 w 163"/>
                <a:gd name="T31" fmla="*/ 83 h 702"/>
                <a:gd name="T32" fmla="*/ 94 w 163"/>
                <a:gd name="T33" fmla="*/ 158 h 702"/>
                <a:gd name="T34" fmla="*/ 115 w 163"/>
                <a:gd name="T35" fmla="*/ 248 h 702"/>
                <a:gd name="T36" fmla="*/ 122 w 163"/>
                <a:gd name="T37" fmla="*/ 351 h 702"/>
                <a:gd name="T38" fmla="*/ 117 w 163"/>
                <a:gd name="T39" fmla="*/ 441 h 702"/>
                <a:gd name="T40" fmla="*/ 98 w 163"/>
                <a:gd name="T41" fmla="*/ 529 h 702"/>
                <a:gd name="T42" fmla="*/ 64 w 163"/>
                <a:gd name="T43" fmla="*/ 611 h 702"/>
                <a:gd name="T44" fmla="*/ 10 w 163"/>
                <a:gd name="T45" fmla="*/ 683 h 702"/>
                <a:gd name="T46" fmla="*/ 1 w 163"/>
                <a:gd name="T47" fmla="*/ 691 h 702"/>
                <a:gd name="T48" fmla="*/ 0 w 163"/>
                <a:gd name="T49" fmla="*/ 695 h 702"/>
                <a:gd name="T50" fmla="*/ 2 w 163"/>
                <a:gd name="T51" fmla="*/ 700 h 702"/>
                <a:gd name="T52" fmla="*/ 8 w 163"/>
                <a:gd name="T53" fmla="*/ 702 h 702"/>
                <a:gd name="T54" fmla="*/ 22 w 163"/>
                <a:gd name="T55" fmla="*/ 693 h 702"/>
                <a:gd name="T56" fmla="*/ 50 w 163"/>
                <a:gd name="T57" fmla="*/ 667 h 702"/>
                <a:gd name="T58" fmla="*/ 85 w 163"/>
                <a:gd name="T59" fmla="*/ 624 h 702"/>
                <a:gd name="T60" fmla="*/ 119 w 163"/>
                <a:gd name="T61" fmla="*/ 565 h 702"/>
                <a:gd name="T62" fmla="*/ 141 w 163"/>
                <a:gd name="T63" fmla="*/ 507 h 702"/>
                <a:gd name="T64" fmla="*/ 154 w 163"/>
                <a:gd name="T65" fmla="*/ 451 h 702"/>
                <a:gd name="T66" fmla="*/ 161 w 163"/>
                <a:gd name="T67" fmla="*/ 398 h 702"/>
                <a:gd name="T68" fmla="*/ 163 w 163"/>
                <a:gd name="T69" fmla="*/ 351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3" h="702">
                  <a:moveTo>
                    <a:pt x="163" y="351"/>
                  </a:moveTo>
                  <a:lnTo>
                    <a:pt x="161" y="305"/>
                  </a:lnTo>
                  <a:lnTo>
                    <a:pt x="154" y="251"/>
                  </a:lnTo>
                  <a:lnTo>
                    <a:pt x="140" y="192"/>
                  </a:lnTo>
                  <a:lnTo>
                    <a:pt x="117" y="132"/>
                  </a:lnTo>
                  <a:lnTo>
                    <a:pt x="83" y="75"/>
                  </a:lnTo>
                  <a:lnTo>
                    <a:pt x="49" y="33"/>
                  </a:lnTo>
                  <a:lnTo>
                    <a:pt x="22" y="8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0" y="8"/>
                  </a:lnTo>
                  <a:lnTo>
                    <a:pt x="2" y="11"/>
                  </a:lnTo>
                  <a:lnTo>
                    <a:pt x="6" y="15"/>
                  </a:lnTo>
                  <a:lnTo>
                    <a:pt x="14" y="23"/>
                  </a:lnTo>
                  <a:lnTo>
                    <a:pt x="60" y="83"/>
                  </a:lnTo>
                  <a:lnTo>
                    <a:pt x="94" y="158"/>
                  </a:lnTo>
                  <a:lnTo>
                    <a:pt x="115" y="248"/>
                  </a:lnTo>
                  <a:lnTo>
                    <a:pt x="122" y="351"/>
                  </a:lnTo>
                  <a:lnTo>
                    <a:pt x="117" y="441"/>
                  </a:lnTo>
                  <a:lnTo>
                    <a:pt x="98" y="529"/>
                  </a:lnTo>
                  <a:lnTo>
                    <a:pt x="64" y="611"/>
                  </a:lnTo>
                  <a:lnTo>
                    <a:pt x="10" y="683"/>
                  </a:lnTo>
                  <a:lnTo>
                    <a:pt x="1" y="691"/>
                  </a:lnTo>
                  <a:lnTo>
                    <a:pt x="0" y="695"/>
                  </a:lnTo>
                  <a:lnTo>
                    <a:pt x="2" y="700"/>
                  </a:lnTo>
                  <a:lnTo>
                    <a:pt x="8" y="702"/>
                  </a:lnTo>
                  <a:lnTo>
                    <a:pt x="22" y="693"/>
                  </a:lnTo>
                  <a:lnTo>
                    <a:pt x="50" y="667"/>
                  </a:lnTo>
                  <a:lnTo>
                    <a:pt x="85" y="624"/>
                  </a:lnTo>
                  <a:lnTo>
                    <a:pt x="119" y="565"/>
                  </a:lnTo>
                  <a:lnTo>
                    <a:pt x="141" y="507"/>
                  </a:lnTo>
                  <a:lnTo>
                    <a:pt x="154" y="451"/>
                  </a:lnTo>
                  <a:lnTo>
                    <a:pt x="161" y="398"/>
                  </a:lnTo>
                  <a:lnTo>
                    <a:pt x="163" y="35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/>
            <p:cNvSpPr>
              <a:spLocks noChangeAspect="1"/>
            </p:cNvSpPr>
            <p:nvPr/>
          </p:nvSpPr>
          <p:spPr bwMode="auto">
            <a:xfrm>
              <a:off x="3077" y="934"/>
              <a:ext cx="302" cy="226"/>
            </a:xfrm>
            <a:custGeom>
              <a:avLst/>
              <a:gdLst>
                <a:gd name="T0" fmla="*/ 248 w 302"/>
                <a:gd name="T1" fmla="*/ 39 h 226"/>
                <a:gd name="T2" fmla="*/ 236 w 302"/>
                <a:gd name="T3" fmla="*/ 59 h 226"/>
                <a:gd name="T4" fmla="*/ 237 w 302"/>
                <a:gd name="T5" fmla="*/ 78 h 226"/>
                <a:gd name="T6" fmla="*/ 251 w 302"/>
                <a:gd name="T7" fmla="*/ 91 h 226"/>
                <a:gd name="T8" fmla="*/ 276 w 302"/>
                <a:gd name="T9" fmla="*/ 90 h 226"/>
                <a:gd name="T10" fmla="*/ 298 w 302"/>
                <a:gd name="T11" fmla="*/ 68 h 226"/>
                <a:gd name="T12" fmla="*/ 296 w 302"/>
                <a:gd name="T13" fmla="*/ 29 h 226"/>
                <a:gd name="T14" fmla="*/ 262 w 302"/>
                <a:gd name="T15" fmla="*/ 3 h 226"/>
                <a:gd name="T16" fmla="*/ 220 w 302"/>
                <a:gd name="T17" fmla="*/ 2 h 226"/>
                <a:gd name="T18" fmla="*/ 190 w 302"/>
                <a:gd name="T19" fmla="*/ 16 h 226"/>
                <a:gd name="T20" fmla="*/ 162 w 302"/>
                <a:gd name="T21" fmla="*/ 12 h 226"/>
                <a:gd name="T22" fmla="*/ 123 w 302"/>
                <a:gd name="T23" fmla="*/ 1 h 226"/>
                <a:gd name="T24" fmla="*/ 81 w 302"/>
                <a:gd name="T25" fmla="*/ 2 h 226"/>
                <a:gd name="T26" fmla="*/ 41 w 302"/>
                <a:gd name="T27" fmla="*/ 19 h 226"/>
                <a:gd name="T28" fmla="*/ 14 w 302"/>
                <a:gd name="T29" fmla="*/ 44 h 226"/>
                <a:gd name="T30" fmla="*/ 1 w 302"/>
                <a:gd name="T31" fmla="*/ 68 h 226"/>
                <a:gd name="T32" fmla="*/ 5 w 302"/>
                <a:gd name="T33" fmla="*/ 84 h 226"/>
                <a:gd name="T34" fmla="*/ 26 w 302"/>
                <a:gd name="T35" fmla="*/ 84 h 226"/>
                <a:gd name="T36" fmla="*/ 46 w 302"/>
                <a:gd name="T37" fmla="*/ 50 h 226"/>
                <a:gd name="T38" fmla="*/ 86 w 302"/>
                <a:gd name="T39" fmla="*/ 25 h 226"/>
                <a:gd name="T40" fmla="*/ 121 w 302"/>
                <a:gd name="T41" fmla="*/ 25 h 226"/>
                <a:gd name="T42" fmla="*/ 134 w 302"/>
                <a:gd name="T43" fmla="*/ 40 h 226"/>
                <a:gd name="T44" fmla="*/ 134 w 302"/>
                <a:gd name="T45" fmla="*/ 51 h 226"/>
                <a:gd name="T46" fmla="*/ 133 w 302"/>
                <a:gd name="T47" fmla="*/ 63 h 226"/>
                <a:gd name="T48" fmla="*/ 112 w 302"/>
                <a:gd name="T49" fmla="*/ 145 h 226"/>
                <a:gd name="T50" fmla="*/ 104 w 302"/>
                <a:gd name="T51" fmla="*/ 173 h 226"/>
                <a:gd name="T52" fmla="*/ 95 w 302"/>
                <a:gd name="T53" fmla="*/ 188 h 226"/>
                <a:gd name="T54" fmla="*/ 65 w 302"/>
                <a:gd name="T55" fmla="*/ 203 h 226"/>
                <a:gd name="T56" fmla="*/ 55 w 302"/>
                <a:gd name="T57" fmla="*/ 202 h 226"/>
                <a:gd name="T58" fmla="*/ 40 w 302"/>
                <a:gd name="T59" fmla="*/ 195 h 226"/>
                <a:gd name="T60" fmla="*/ 61 w 302"/>
                <a:gd name="T61" fmla="*/ 177 h 226"/>
                <a:gd name="T62" fmla="*/ 67 w 302"/>
                <a:gd name="T63" fmla="*/ 158 h 226"/>
                <a:gd name="T64" fmla="*/ 59 w 302"/>
                <a:gd name="T65" fmla="*/ 139 h 226"/>
                <a:gd name="T66" fmla="*/ 39 w 302"/>
                <a:gd name="T67" fmla="*/ 132 h 226"/>
                <a:gd name="T68" fmla="*/ 12 w 302"/>
                <a:gd name="T69" fmla="*/ 144 h 226"/>
                <a:gd name="T70" fmla="*/ 0 w 302"/>
                <a:gd name="T71" fmla="*/ 175 h 226"/>
                <a:gd name="T72" fmla="*/ 19 w 302"/>
                <a:gd name="T73" fmla="*/ 213 h 226"/>
                <a:gd name="T74" fmla="*/ 63 w 302"/>
                <a:gd name="T75" fmla="*/ 226 h 226"/>
                <a:gd name="T76" fmla="*/ 99 w 302"/>
                <a:gd name="T77" fmla="*/ 217 h 226"/>
                <a:gd name="T78" fmla="*/ 122 w 302"/>
                <a:gd name="T79" fmla="*/ 199 h 226"/>
                <a:gd name="T80" fmla="*/ 160 w 302"/>
                <a:gd name="T81" fmla="*/ 222 h 226"/>
                <a:gd name="T82" fmla="*/ 195 w 302"/>
                <a:gd name="T83" fmla="*/ 226 h 226"/>
                <a:gd name="T84" fmla="*/ 242 w 302"/>
                <a:gd name="T85" fmla="*/ 217 h 226"/>
                <a:gd name="T86" fmla="*/ 275 w 302"/>
                <a:gd name="T87" fmla="*/ 195 h 226"/>
                <a:gd name="T88" fmla="*/ 295 w 302"/>
                <a:gd name="T89" fmla="*/ 169 h 226"/>
                <a:gd name="T90" fmla="*/ 302 w 302"/>
                <a:gd name="T91" fmla="*/ 149 h 226"/>
                <a:gd name="T92" fmla="*/ 286 w 302"/>
                <a:gd name="T93" fmla="*/ 140 h 226"/>
                <a:gd name="T94" fmla="*/ 271 w 302"/>
                <a:gd name="T95" fmla="*/ 148 h 226"/>
                <a:gd name="T96" fmla="*/ 236 w 302"/>
                <a:gd name="T97" fmla="*/ 192 h 226"/>
                <a:gd name="T98" fmla="*/ 198 w 302"/>
                <a:gd name="T99" fmla="*/ 203 h 226"/>
                <a:gd name="T100" fmla="*/ 171 w 302"/>
                <a:gd name="T101" fmla="*/ 193 h 226"/>
                <a:gd name="T102" fmla="*/ 167 w 302"/>
                <a:gd name="T103" fmla="*/ 179 h 226"/>
                <a:gd name="T104" fmla="*/ 167 w 302"/>
                <a:gd name="T105" fmla="*/ 170 h 226"/>
                <a:gd name="T106" fmla="*/ 171 w 302"/>
                <a:gd name="T107" fmla="*/ 152 h 226"/>
                <a:gd name="T108" fmla="*/ 193 w 302"/>
                <a:gd name="T109" fmla="*/ 64 h 226"/>
                <a:gd name="T110" fmla="*/ 201 w 302"/>
                <a:gd name="T111" fmla="*/ 44 h 226"/>
                <a:gd name="T112" fmla="*/ 217 w 302"/>
                <a:gd name="T113" fmla="*/ 28 h 226"/>
                <a:gd name="T114" fmla="*/ 247 w 302"/>
                <a:gd name="T115" fmla="*/ 2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2" h="226">
                  <a:moveTo>
                    <a:pt x="261" y="31"/>
                  </a:moveTo>
                  <a:lnTo>
                    <a:pt x="248" y="39"/>
                  </a:lnTo>
                  <a:lnTo>
                    <a:pt x="240" y="49"/>
                  </a:lnTo>
                  <a:lnTo>
                    <a:pt x="236" y="59"/>
                  </a:lnTo>
                  <a:lnTo>
                    <a:pt x="235" y="67"/>
                  </a:lnTo>
                  <a:lnTo>
                    <a:pt x="237" y="78"/>
                  </a:lnTo>
                  <a:lnTo>
                    <a:pt x="243" y="86"/>
                  </a:lnTo>
                  <a:lnTo>
                    <a:pt x="251" y="91"/>
                  </a:lnTo>
                  <a:lnTo>
                    <a:pt x="262" y="93"/>
                  </a:lnTo>
                  <a:lnTo>
                    <a:pt x="276" y="90"/>
                  </a:lnTo>
                  <a:lnTo>
                    <a:pt x="289" y="82"/>
                  </a:lnTo>
                  <a:lnTo>
                    <a:pt x="298" y="68"/>
                  </a:lnTo>
                  <a:lnTo>
                    <a:pt x="301" y="50"/>
                  </a:lnTo>
                  <a:lnTo>
                    <a:pt x="296" y="29"/>
                  </a:lnTo>
                  <a:lnTo>
                    <a:pt x="282" y="13"/>
                  </a:lnTo>
                  <a:lnTo>
                    <a:pt x="262" y="3"/>
                  </a:lnTo>
                  <a:lnTo>
                    <a:pt x="238" y="0"/>
                  </a:lnTo>
                  <a:lnTo>
                    <a:pt x="220" y="2"/>
                  </a:lnTo>
                  <a:lnTo>
                    <a:pt x="204" y="8"/>
                  </a:lnTo>
                  <a:lnTo>
                    <a:pt x="190" y="16"/>
                  </a:lnTo>
                  <a:lnTo>
                    <a:pt x="179" y="26"/>
                  </a:lnTo>
                  <a:lnTo>
                    <a:pt x="162" y="12"/>
                  </a:lnTo>
                  <a:lnTo>
                    <a:pt x="142" y="4"/>
                  </a:lnTo>
                  <a:lnTo>
                    <a:pt x="123" y="1"/>
                  </a:lnTo>
                  <a:lnTo>
                    <a:pt x="106" y="0"/>
                  </a:lnTo>
                  <a:lnTo>
                    <a:pt x="81" y="2"/>
                  </a:lnTo>
                  <a:lnTo>
                    <a:pt x="60" y="9"/>
                  </a:lnTo>
                  <a:lnTo>
                    <a:pt x="41" y="19"/>
                  </a:lnTo>
                  <a:lnTo>
                    <a:pt x="26" y="31"/>
                  </a:lnTo>
                  <a:lnTo>
                    <a:pt x="14" y="44"/>
                  </a:lnTo>
                  <a:lnTo>
                    <a:pt x="6" y="56"/>
                  </a:lnTo>
                  <a:lnTo>
                    <a:pt x="1" y="68"/>
                  </a:lnTo>
                  <a:lnTo>
                    <a:pt x="0" y="77"/>
                  </a:lnTo>
                  <a:lnTo>
                    <a:pt x="5" y="84"/>
                  </a:lnTo>
                  <a:lnTo>
                    <a:pt x="15" y="85"/>
                  </a:lnTo>
                  <a:lnTo>
                    <a:pt x="26" y="84"/>
                  </a:lnTo>
                  <a:lnTo>
                    <a:pt x="31" y="78"/>
                  </a:lnTo>
                  <a:lnTo>
                    <a:pt x="46" y="50"/>
                  </a:lnTo>
                  <a:lnTo>
                    <a:pt x="66" y="33"/>
                  </a:lnTo>
                  <a:lnTo>
                    <a:pt x="86" y="25"/>
                  </a:lnTo>
                  <a:lnTo>
                    <a:pt x="103" y="22"/>
                  </a:lnTo>
                  <a:lnTo>
                    <a:pt x="121" y="25"/>
                  </a:lnTo>
                  <a:lnTo>
                    <a:pt x="130" y="32"/>
                  </a:lnTo>
                  <a:lnTo>
                    <a:pt x="134" y="40"/>
                  </a:lnTo>
                  <a:lnTo>
                    <a:pt x="134" y="47"/>
                  </a:lnTo>
                  <a:lnTo>
                    <a:pt x="134" y="51"/>
                  </a:lnTo>
                  <a:lnTo>
                    <a:pt x="134" y="56"/>
                  </a:lnTo>
                  <a:lnTo>
                    <a:pt x="133" y="63"/>
                  </a:lnTo>
                  <a:lnTo>
                    <a:pt x="130" y="74"/>
                  </a:lnTo>
                  <a:lnTo>
                    <a:pt x="112" y="145"/>
                  </a:lnTo>
                  <a:lnTo>
                    <a:pt x="108" y="161"/>
                  </a:lnTo>
                  <a:lnTo>
                    <a:pt x="104" y="173"/>
                  </a:lnTo>
                  <a:lnTo>
                    <a:pt x="100" y="181"/>
                  </a:lnTo>
                  <a:lnTo>
                    <a:pt x="95" y="188"/>
                  </a:lnTo>
                  <a:lnTo>
                    <a:pt x="83" y="198"/>
                  </a:lnTo>
                  <a:lnTo>
                    <a:pt x="65" y="203"/>
                  </a:lnTo>
                  <a:lnTo>
                    <a:pt x="61" y="203"/>
                  </a:lnTo>
                  <a:lnTo>
                    <a:pt x="55" y="202"/>
                  </a:lnTo>
                  <a:lnTo>
                    <a:pt x="48" y="200"/>
                  </a:lnTo>
                  <a:lnTo>
                    <a:pt x="40" y="195"/>
                  </a:lnTo>
                  <a:lnTo>
                    <a:pt x="53" y="187"/>
                  </a:lnTo>
                  <a:lnTo>
                    <a:pt x="61" y="177"/>
                  </a:lnTo>
                  <a:lnTo>
                    <a:pt x="65" y="167"/>
                  </a:lnTo>
                  <a:lnTo>
                    <a:pt x="67" y="158"/>
                  </a:lnTo>
                  <a:lnTo>
                    <a:pt x="65" y="148"/>
                  </a:lnTo>
                  <a:lnTo>
                    <a:pt x="59" y="139"/>
                  </a:lnTo>
                  <a:lnTo>
                    <a:pt x="50" y="134"/>
                  </a:lnTo>
                  <a:lnTo>
                    <a:pt x="39" y="132"/>
                  </a:lnTo>
                  <a:lnTo>
                    <a:pt x="25" y="135"/>
                  </a:lnTo>
                  <a:lnTo>
                    <a:pt x="12" y="144"/>
                  </a:lnTo>
                  <a:lnTo>
                    <a:pt x="3" y="157"/>
                  </a:lnTo>
                  <a:lnTo>
                    <a:pt x="0" y="175"/>
                  </a:lnTo>
                  <a:lnTo>
                    <a:pt x="5" y="197"/>
                  </a:lnTo>
                  <a:lnTo>
                    <a:pt x="19" y="213"/>
                  </a:lnTo>
                  <a:lnTo>
                    <a:pt x="40" y="223"/>
                  </a:lnTo>
                  <a:lnTo>
                    <a:pt x="63" y="226"/>
                  </a:lnTo>
                  <a:lnTo>
                    <a:pt x="83" y="223"/>
                  </a:lnTo>
                  <a:lnTo>
                    <a:pt x="99" y="217"/>
                  </a:lnTo>
                  <a:lnTo>
                    <a:pt x="112" y="208"/>
                  </a:lnTo>
                  <a:lnTo>
                    <a:pt x="122" y="199"/>
                  </a:lnTo>
                  <a:lnTo>
                    <a:pt x="140" y="214"/>
                  </a:lnTo>
                  <a:lnTo>
                    <a:pt x="160" y="222"/>
                  </a:lnTo>
                  <a:lnTo>
                    <a:pt x="180" y="225"/>
                  </a:lnTo>
                  <a:lnTo>
                    <a:pt x="195" y="226"/>
                  </a:lnTo>
                  <a:lnTo>
                    <a:pt x="220" y="223"/>
                  </a:lnTo>
                  <a:lnTo>
                    <a:pt x="242" y="217"/>
                  </a:lnTo>
                  <a:lnTo>
                    <a:pt x="260" y="206"/>
                  </a:lnTo>
                  <a:lnTo>
                    <a:pt x="275" y="195"/>
                  </a:lnTo>
                  <a:lnTo>
                    <a:pt x="287" y="182"/>
                  </a:lnTo>
                  <a:lnTo>
                    <a:pt x="295" y="169"/>
                  </a:lnTo>
                  <a:lnTo>
                    <a:pt x="300" y="158"/>
                  </a:lnTo>
                  <a:lnTo>
                    <a:pt x="302" y="149"/>
                  </a:lnTo>
                  <a:lnTo>
                    <a:pt x="297" y="141"/>
                  </a:lnTo>
                  <a:lnTo>
                    <a:pt x="286" y="140"/>
                  </a:lnTo>
                  <a:lnTo>
                    <a:pt x="276" y="141"/>
                  </a:lnTo>
                  <a:lnTo>
                    <a:pt x="271" y="148"/>
                  </a:lnTo>
                  <a:lnTo>
                    <a:pt x="256" y="176"/>
                  </a:lnTo>
                  <a:lnTo>
                    <a:pt x="236" y="192"/>
                  </a:lnTo>
                  <a:lnTo>
                    <a:pt x="215" y="201"/>
                  </a:lnTo>
                  <a:lnTo>
                    <a:pt x="198" y="203"/>
                  </a:lnTo>
                  <a:lnTo>
                    <a:pt x="180" y="200"/>
                  </a:lnTo>
                  <a:lnTo>
                    <a:pt x="171" y="193"/>
                  </a:lnTo>
                  <a:lnTo>
                    <a:pt x="167" y="185"/>
                  </a:lnTo>
                  <a:lnTo>
                    <a:pt x="167" y="179"/>
                  </a:lnTo>
                  <a:lnTo>
                    <a:pt x="167" y="174"/>
                  </a:lnTo>
                  <a:lnTo>
                    <a:pt x="167" y="170"/>
                  </a:lnTo>
                  <a:lnTo>
                    <a:pt x="168" y="163"/>
                  </a:lnTo>
                  <a:lnTo>
                    <a:pt x="171" y="152"/>
                  </a:lnTo>
                  <a:lnTo>
                    <a:pt x="189" y="81"/>
                  </a:lnTo>
                  <a:lnTo>
                    <a:pt x="193" y="64"/>
                  </a:lnTo>
                  <a:lnTo>
                    <a:pt x="197" y="52"/>
                  </a:lnTo>
                  <a:lnTo>
                    <a:pt x="201" y="44"/>
                  </a:lnTo>
                  <a:lnTo>
                    <a:pt x="206" y="37"/>
                  </a:lnTo>
                  <a:lnTo>
                    <a:pt x="217" y="28"/>
                  </a:lnTo>
                  <a:lnTo>
                    <a:pt x="237" y="22"/>
                  </a:lnTo>
                  <a:lnTo>
                    <a:pt x="247" y="23"/>
                  </a:lnTo>
                  <a:lnTo>
                    <a:pt x="261" y="3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/>
            <p:cNvSpPr>
              <a:spLocks noChangeAspect="1"/>
            </p:cNvSpPr>
            <p:nvPr/>
          </p:nvSpPr>
          <p:spPr bwMode="auto">
            <a:xfrm>
              <a:off x="3466" y="872"/>
              <a:ext cx="271" cy="321"/>
            </a:xfrm>
            <a:custGeom>
              <a:avLst/>
              <a:gdLst>
                <a:gd name="T0" fmla="*/ 251 w 271"/>
                <a:gd name="T1" fmla="*/ 173 h 321"/>
                <a:gd name="T2" fmla="*/ 257 w 271"/>
                <a:gd name="T3" fmla="*/ 173 h 321"/>
                <a:gd name="T4" fmla="*/ 264 w 271"/>
                <a:gd name="T5" fmla="*/ 171 h 321"/>
                <a:gd name="T6" fmla="*/ 269 w 271"/>
                <a:gd name="T7" fmla="*/ 168 h 321"/>
                <a:gd name="T8" fmla="*/ 271 w 271"/>
                <a:gd name="T9" fmla="*/ 161 h 321"/>
                <a:gd name="T10" fmla="*/ 269 w 271"/>
                <a:gd name="T11" fmla="*/ 154 h 321"/>
                <a:gd name="T12" fmla="*/ 264 w 271"/>
                <a:gd name="T13" fmla="*/ 150 h 321"/>
                <a:gd name="T14" fmla="*/ 257 w 271"/>
                <a:gd name="T15" fmla="*/ 149 h 321"/>
                <a:gd name="T16" fmla="*/ 251 w 271"/>
                <a:gd name="T17" fmla="*/ 149 h 321"/>
                <a:gd name="T18" fmla="*/ 24 w 271"/>
                <a:gd name="T19" fmla="*/ 149 h 321"/>
                <a:gd name="T20" fmla="*/ 39 w 271"/>
                <a:gd name="T21" fmla="*/ 99 h 321"/>
                <a:gd name="T22" fmla="*/ 70 w 271"/>
                <a:gd name="T23" fmla="*/ 60 h 321"/>
                <a:gd name="T24" fmla="*/ 114 w 271"/>
                <a:gd name="T25" fmla="*/ 34 h 321"/>
                <a:gd name="T26" fmla="*/ 167 w 271"/>
                <a:gd name="T27" fmla="*/ 24 h 321"/>
                <a:gd name="T28" fmla="*/ 251 w 271"/>
                <a:gd name="T29" fmla="*/ 24 h 321"/>
                <a:gd name="T30" fmla="*/ 257 w 271"/>
                <a:gd name="T31" fmla="*/ 24 h 321"/>
                <a:gd name="T32" fmla="*/ 264 w 271"/>
                <a:gd name="T33" fmla="*/ 23 h 321"/>
                <a:gd name="T34" fmla="*/ 269 w 271"/>
                <a:gd name="T35" fmla="*/ 19 h 321"/>
                <a:gd name="T36" fmla="*/ 271 w 271"/>
                <a:gd name="T37" fmla="*/ 13 h 321"/>
                <a:gd name="T38" fmla="*/ 269 w 271"/>
                <a:gd name="T39" fmla="*/ 6 h 321"/>
                <a:gd name="T40" fmla="*/ 264 w 271"/>
                <a:gd name="T41" fmla="*/ 2 h 321"/>
                <a:gd name="T42" fmla="*/ 257 w 271"/>
                <a:gd name="T43" fmla="*/ 1 h 321"/>
                <a:gd name="T44" fmla="*/ 251 w 271"/>
                <a:gd name="T45" fmla="*/ 0 h 321"/>
                <a:gd name="T46" fmla="*/ 165 w 271"/>
                <a:gd name="T47" fmla="*/ 0 h 321"/>
                <a:gd name="T48" fmla="*/ 132 w 271"/>
                <a:gd name="T49" fmla="*/ 4 h 321"/>
                <a:gd name="T50" fmla="*/ 101 w 271"/>
                <a:gd name="T51" fmla="*/ 13 h 321"/>
                <a:gd name="T52" fmla="*/ 73 w 271"/>
                <a:gd name="T53" fmla="*/ 28 h 321"/>
                <a:gd name="T54" fmla="*/ 48 w 271"/>
                <a:gd name="T55" fmla="*/ 47 h 321"/>
                <a:gd name="T56" fmla="*/ 28 w 271"/>
                <a:gd name="T57" fmla="*/ 71 h 321"/>
                <a:gd name="T58" fmla="*/ 13 w 271"/>
                <a:gd name="T59" fmla="*/ 98 h 321"/>
                <a:gd name="T60" fmla="*/ 3 w 271"/>
                <a:gd name="T61" fmla="*/ 128 h 321"/>
                <a:gd name="T62" fmla="*/ 0 w 271"/>
                <a:gd name="T63" fmla="*/ 161 h 321"/>
                <a:gd name="T64" fmla="*/ 3 w 271"/>
                <a:gd name="T65" fmla="*/ 193 h 321"/>
                <a:gd name="T66" fmla="*/ 13 w 271"/>
                <a:gd name="T67" fmla="*/ 224 h 321"/>
                <a:gd name="T68" fmla="*/ 28 w 271"/>
                <a:gd name="T69" fmla="*/ 251 h 321"/>
                <a:gd name="T70" fmla="*/ 49 w 271"/>
                <a:gd name="T71" fmla="*/ 275 h 321"/>
                <a:gd name="T72" fmla="*/ 73 w 271"/>
                <a:gd name="T73" fmla="*/ 294 h 321"/>
                <a:gd name="T74" fmla="*/ 101 w 271"/>
                <a:gd name="T75" fmla="*/ 309 h 321"/>
                <a:gd name="T76" fmla="*/ 132 w 271"/>
                <a:gd name="T77" fmla="*/ 318 h 321"/>
                <a:gd name="T78" fmla="*/ 165 w 271"/>
                <a:gd name="T79" fmla="*/ 321 h 321"/>
                <a:gd name="T80" fmla="*/ 251 w 271"/>
                <a:gd name="T81" fmla="*/ 321 h 321"/>
                <a:gd name="T82" fmla="*/ 257 w 271"/>
                <a:gd name="T83" fmla="*/ 321 h 321"/>
                <a:gd name="T84" fmla="*/ 264 w 271"/>
                <a:gd name="T85" fmla="*/ 320 h 321"/>
                <a:gd name="T86" fmla="*/ 269 w 271"/>
                <a:gd name="T87" fmla="*/ 316 h 321"/>
                <a:gd name="T88" fmla="*/ 271 w 271"/>
                <a:gd name="T89" fmla="*/ 309 h 321"/>
                <a:gd name="T90" fmla="*/ 269 w 271"/>
                <a:gd name="T91" fmla="*/ 302 h 321"/>
                <a:gd name="T92" fmla="*/ 264 w 271"/>
                <a:gd name="T93" fmla="*/ 299 h 321"/>
                <a:gd name="T94" fmla="*/ 257 w 271"/>
                <a:gd name="T95" fmla="*/ 297 h 321"/>
                <a:gd name="T96" fmla="*/ 251 w 271"/>
                <a:gd name="T97" fmla="*/ 297 h 321"/>
                <a:gd name="T98" fmla="*/ 167 w 271"/>
                <a:gd name="T99" fmla="*/ 297 h 321"/>
                <a:gd name="T100" fmla="*/ 114 w 271"/>
                <a:gd name="T101" fmla="*/ 288 h 321"/>
                <a:gd name="T102" fmla="*/ 70 w 271"/>
                <a:gd name="T103" fmla="*/ 262 h 321"/>
                <a:gd name="T104" fmla="*/ 39 w 271"/>
                <a:gd name="T105" fmla="*/ 222 h 321"/>
                <a:gd name="T106" fmla="*/ 24 w 271"/>
                <a:gd name="T107" fmla="*/ 173 h 321"/>
                <a:gd name="T108" fmla="*/ 251 w 271"/>
                <a:gd name="T109" fmla="*/ 173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1" h="321">
                  <a:moveTo>
                    <a:pt x="251" y="173"/>
                  </a:moveTo>
                  <a:lnTo>
                    <a:pt x="257" y="173"/>
                  </a:lnTo>
                  <a:lnTo>
                    <a:pt x="264" y="171"/>
                  </a:lnTo>
                  <a:lnTo>
                    <a:pt x="269" y="168"/>
                  </a:lnTo>
                  <a:lnTo>
                    <a:pt x="271" y="161"/>
                  </a:lnTo>
                  <a:lnTo>
                    <a:pt x="269" y="154"/>
                  </a:lnTo>
                  <a:lnTo>
                    <a:pt x="264" y="150"/>
                  </a:lnTo>
                  <a:lnTo>
                    <a:pt x="257" y="149"/>
                  </a:lnTo>
                  <a:lnTo>
                    <a:pt x="251" y="149"/>
                  </a:lnTo>
                  <a:lnTo>
                    <a:pt x="24" y="149"/>
                  </a:lnTo>
                  <a:lnTo>
                    <a:pt x="39" y="99"/>
                  </a:lnTo>
                  <a:lnTo>
                    <a:pt x="70" y="60"/>
                  </a:lnTo>
                  <a:lnTo>
                    <a:pt x="114" y="34"/>
                  </a:lnTo>
                  <a:lnTo>
                    <a:pt x="167" y="24"/>
                  </a:lnTo>
                  <a:lnTo>
                    <a:pt x="251" y="24"/>
                  </a:lnTo>
                  <a:lnTo>
                    <a:pt x="257" y="24"/>
                  </a:lnTo>
                  <a:lnTo>
                    <a:pt x="264" y="23"/>
                  </a:lnTo>
                  <a:lnTo>
                    <a:pt x="269" y="19"/>
                  </a:lnTo>
                  <a:lnTo>
                    <a:pt x="271" y="13"/>
                  </a:lnTo>
                  <a:lnTo>
                    <a:pt x="269" y="6"/>
                  </a:lnTo>
                  <a:lnTo>
                    <a:pt x="264" y="2"/>
                  </a:lnTo>
                  <a:lnTo>
                    <a:pt x="257" y="1"/>
                  </a:lnTo>
                  <a:lnTo>
                    <a:pt x="251" y="0"/>
                  </a:lnTo>
                  <a:lnTo>
                    <a:pt x="165" y="0"/>
                  </a:lnTo>
                  <a:lnTo>
                    <a:pt x="132" y="4"/>
                  </a:lnTo>
                  <a:lnTo>
                    <a:pt x="101" y="13"/>
                  </a:lnTo>
                  <a:lnTo>
                    <a:pt x="73" y="28"/>
                  </a:lnTo>
                  <a:lnTo>
                    <a:pt x="48" y="47"/>
                  </a:lnTo>
                  <a:lnTo>
                    <a:pt x="28" y="71"/>
                  </a:lnTo>
                  <a:lnTo>
                    <a:pt x="13" y="98"/>
                  </a:lnTo>
                  <a:lnTo>
                    <a:pt x="3" y="128"/>
                  </a:lnTo>
                  <a:lnTo>
                    <a:pt x="0" y="161"/>
                  </a:lnTo>
                  <a:lnTo>
                    <a:pt x="3" y="193"/>
                  </a:lnTo>
                  <a:lnTo>
                    <a:pt x="13" y="224"/>
                  </a:lnTo>
                  <a:lnTo>
                    <a:pt x="28" y="251"/>
                  </a:lnTo>
                  <a:lnTo>
                    <a:pt x="49" y="275"/>
                  </a:lnTo>
                  <a:lnTo>
                    <a:pt x="73" y="294"/>
                  </a:lnTo>
                  <a:lnTo>
                    <a:pt x="101" y="309"/>
                  </a:lnTo>
                  <a:lnTo>
                    <a:pt x="132" y="318"/>
                  </a:lnTo>
                  <a:lnTo>
                    <a:pt x="165" y="321"/>
                  </a:lnTo>
                  <a:lnTo>
                    <a:pt x="251" y="321"/>
                  </a:lnTo>
                  <a:lnTo>
                    <a:pt x="257" y="321"/>
                  </a:lnTo>
                  <a:lnTo>
                    <a:pt x="264" y="320"/>
                  </a:lnTo>
                  <a:lnTo>
                    <a:pt x="269" y="316"/>
                  </a:lnTo>
                  <a:lnTo>
                    <a:pt x="271" y="309"/>
                  </a:lnTo>
                  <a:lnTo>
                    <a:pt x="269" y="302"/>
                  </a:lnTo>
                  <a:lnTo>
                    <a:pt x="264" y="299"/>
                  </a:lnTo>
                  <a:lnTo>
                    <a:pt x="257" y="297"/>
                  </a:lnTo>
                  <a:lnTo>
                    <a:pt x="251" y="297"/>
                  </a:lnTo>
                  <a:lnTo>
                    <a:pt x="167" y="297"/>
                  </a:lnTo>
                  <a:lnTo>
                    <a:pt x="114" y="288"/>
                  </a:lnTo>
                  <a:lnTo>
                    <a:pt x="70" y="262"/>
                  </a:lnTo>
                  <a:lnTo>
                    <a:pt x="39" y="222"/>
                  </a:lnTo>
                  <a:lnTo>
                    <a:pt x="24" y="173"/>
                  </a:lnTo>
                  <a:lnTo>
                    <a:pt x="251" y="17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0"/>
            <p:cNvSpPr>
              <a:spLocks noChangeAspect="1"/>
            </p:cNvSpPr>
            <p:nvPr/>
          </p:nvSpPr>
          <p:spPr bwMode="auto">
            <a:xfrm>
              <a:off x="3824" y="820"/>
              <a:ext cx="404" cy="336"/>
            </a:xfrm>
            <a:custGeom>
              <a:avLst/>
              <a:gdLst>
                <a:gd name="T0" fmla="*/ 223 w 404"/>
                <a:gd name="T1" fmla="*/ 52 h 336"/>
                <a:gd name="T2" fmla="*/ 200 w 404"/>
                <a:gd name="T3" fmla="*/ 6 h 336"/>
                <a:gd name="T4" fmla="*/ 139 w 404"/>
                <a:gd name="T5" fmla="*/ 6 h 336"/>
                <a:gd name="T6" fmla="*/ 97 w 404"/>
                <a:gd name="T7" fmla="*/ 36 h 336"/>
                <a:gd name="T8" fmla="*/ 94 w 404"/>
                <a:gd name="T9" fmla="*/ 52 h 336"/>
                <a:gd name="T10" fmla="*/ 106 w 404"/>
                <a:gd name="T11" fmla="*/ 51 h 336"/>
                <a:gd name="T12" fmla="*/ 126 w 404"/>
                <a:gd name="T13" fmla="*/ 39 h 336"/>
                <a:gd name="T14" fmla="*/ 148 w 404"/>
                <a:gd name="T15" fmla="*/ 31 h 336"/>
                <a:gd name="T16" fmla="*/ 165 w 404"/>
                <a:gd name="T17" fmla="*/ 40 h 336"/>
                <a:gd name="T18" fmla="*/ 175 w 404"/>
                <a:gd name="T19" fmla="*/ 61 h 336"/>
                <a:gd name="T20" fmla="*/ 182 w 404"/>
                <a:gd name="T21" fmla="*/ 97 h 336"/>
                <a:gd name="T22" fmla="*/ 191 w 404"/>
                <a:gd name="T23" fmla="*/ 164 h 336"/>
                <a:gd name="T24" fmla="*/ 83 w 404"/>
                <a:gd name="T25" fmla="*/ 224 h 336"/>
                <a:gd name="T26" fmla="*/ 41 w 404"/>
                <a:gd name="T27" fmla="*/ 252 h 336"/>
                <a:gd name="T28" fmla="*/ 16 w 404"/>
                <a:gd name="T29" fmla="*/ 273 h 336"/>
                <a:gd name="T30" fmla="*/ 4 w 404"/>
                <a:gd name="T31" fmla="*/ 291 h 336"/>
                <a:gd name="T32" fmla="*/ 0 w 404"/>
                <a:gd name="T33" fmla="*/ 306 h 336"/>
                <a:gd name="T34" fmla="*/ 9 w 404"/>
                <a:gd name="T35" fmla="*/ 329 h 336"/>
                <a:gd name="T36" fmla="*/ 27 w 404"/>
                <a:gd name="T37" fmla="*/ 336 h 336"/>
                <a:gd name="T38" fmla="*/ 54 w 404"/>
                <a:gd name="T39" fmla="*/ 326 h 336"/>
                <a:gd name="T40" fmla="*/ 68 w 404"/>
                <a:gd name="T41" fmla="*/ 310 h 336"/>
                <a:gd name="T42" fmla="*/ 64 w 404"/>
                <a:gd name="T43" fmla="*/ 306 h 336"/>
                <a:gd name="T44" fmla="*/ 53 w 404"/>
                <a:gd name="T45" fmla="*/ 302 h 336"/>
                <a:gd name="T46" fmla="*/ 46 w 404"/>
                <a:gd name="T47" fmla="*/ 284 h 336"/>
                <a:gd name="T48" fmla="*/ 47 w 404"/>
                <a:gd name="T49" fmla="*/ 276 h 336"/>
                <a:gd name="T50" fmla="*/ 54 w 404"/>
                <a:gd name="T51" fmla="*/ 266 h 336"/>
                <a:gd name="T52" fmla="*/ 73 w 404"/>
                <a:gd name="T53" fmla="*/ 252 h 336"/>
                <a:gd name="T54" fmla="*/ 110 w 404"/>
                <a:gd name="T55" fmla="*/ 229 h 336"/>
                <a:gd name="T56" fmla="*/ 121 w 404"/>
                <a:gd name="T57" fmla="*/ 222 h 336"/>
                <a:gd name="T58" fmla="*/ 136 w 404"/>
                <a:gd name="T59" fmla="*/ 214 h 336"/>
                <a:gd name="T60" fmla="*/ 158 w 404"/>
                <a:gd name="T61" fmla="*/ 202 h 336"/>
                <a:gd name="T62" fmla="*/ 194 w 404"/>
                <a:gd name="T63" fmla="*/ 182 h 336"/>
                <a:gd name="T64" fmla="*/ 201 w 404"/>
                <a:gd name="T65" fmla="*/ 237 h 336"/>
                <a:gd name="T66" fmla="*/ 209 w 404"/>
                <a:gd name="T67" fmla="*/ 287 h 336"/>
                <a:gd name="T68" fmla="*/ 226 w 404"/>
                <a:gd name="T69" fmla="*/ 326 h 336"/>
                <a:gd name="T70" fmla="*/ 257 w 404"/>
                <a:gd name="T71" fmla="*/ 336 h 336"/>
                <a:gd name="T72" fmla="*/ 320 w 404"/>
                <a:gd name="T73" fmla="*/ 316 h 336"/>
                <a:gd name="T74" fmla="*/ 341 w 404"/>
                <a:gd name="T75" fmla="*/ 288 h 336"/>
                <a:gd name="T76" fmla="*/ 334 w 404"/>
                <a:gd name="T77" fmla="*/ 284 h 336"/>
                <a:gd name="T78" fmla="*/ 316 w 404"/>
                <a:gd name="T79" fmla="*/ 290 h 336"/>
                <a:gd name="T80" fmla="*/ 297 w 404"/>
                <a:gd name="T81" fmla="*/ 306 h 336"/>
                <a:gd name="T82" fmla="*/ 272 w 404"/>
                <a:gd name="T83" fmla="*/ 300 h 336"/>
                <a:gd name="T84" fmla="*/ 254 w 404"/>
                <a:gd name="T85" fmla="*/ 261 h 336"/>
                <a:gd name="T86" fmla="*/ 252 w 404"/>
                <a:gd name="T87" fmla="*/ 253 h 336"/>
                <a:gd name="T88" fmla="*/ 250 w 404"/>
                <a:gd name="T89" fmla="*/ 239 h 336"/>
                <a:gd name="T90" fmla="*/ 246 w 404"/>
                <a:gd name="T91" fmla="*/ 211 h 336"/>
                <a:gd name="T92" fmla="*/ 239 w 404"/>
                <a:gd name="T93" fmla="*/ 159 h 336"/>
                <a:gd name="T94" fmla="*/ 370 w 404"/>
                <a:gd name="T95" fmla="*/ 80 h 336"/>
                <a:gd name="T96" fmla="*/ 401 w 404"/>
                <a:gd name="T97" fmla="*/ 44 h 336"/>
                <a:gd name="T98" fmla="*/ 402 w 404"/>
                <a:gd name="T99" fmla="*/ 17 h 336"/>
                <a:gd name="T100" fmla="*/ 387 w 404"/>
                <a:gd name="T101" fmla="*/ 2 h 336"/>
                <a:gd name="T102" fmla="*/ 364 w 404"/>
                <a:gd name="T103" fmla="*/ 3 h 336"/>
                <a:gd name="T104" fmla="*/ 341 w 404"/>
                <a:gd name="T105" fmla="*/ 18 h 336"/>
                <a:gd name="T106" fmla="*/ 339 w 404"/>
                <a:gd name="T107" fmla="*/ 29 h 336"/>
                <a:gd name="T108" fmla="*/ 346 w 404"/>
                <a:gd name="T109" fmla="*/ 31 h 336"/>
                <a:gd name="T110" fmla="*/ 357 w 404"/>
                <a:gd name="T111" fmla="*/ 40 h 336"/>
                <a:gd name="T112" fmla="*/ 358 w 404"/>
                <a:gd name="T113" fmla="*/ 59 h 336"/>
                <a:gd name="T114" fmla="*/ 339 w 404"/>
                <a:gd name="T115" fmla="*/ 79 h 336"/>
                <a:gd name="T116" fmla="*/ 277 w 404"/>
                <a:gd name="T117" fmla="*/ 117 h 336"/>
                <a:gd name="T118" fmla="*/ 229 w 404"/>
                <a:gd name="T119" fmla="*/ 92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4" h="336">
                  <a:moveTo>
                    <a:pt x="229" y="92"/>
                  </a:moveTo>
                  <a:lnTo>
                    <a:pt x="223" y="52"/>
                  </a:lnTo>
                  <a:lnTo>
                    <a:pt x="215" y="24"/>
                  </a:lnTo>
                  <a:lnTo>
                    <a:pt x="200" y="6"/>
                  </a:lnTo>
                  <a:lnTo>
                    <a:pt x="175" y="0"/>
                  </a:lnTo>
                  <a:lnTo>
                    <a:pt x="139" y="6"/>
                  </a:lnTo>
                  <a:lnTo>
                    <a:pt x="112" y="20"/>
                  </a:lnTo>
                  <a:lnTo>
                    <a:pt x="97" y="36"/>
                  </a:lnTo>
                  <a:lnTo>
                    <a:pt x="91" y="48"/>
                  </a:lnTo>
                  <a:lnTo>
                    <a:pt x="94" y="52"/>
                  </a:lnTo>
                  <a:lnTo>
                    <a:pt x="98" y="52"/>
                  </a:lnTo>
                  <a:lnTo>
                    <a:pt x="106" y="51"/>
                  </a:lnTo>
                  <a:lnTo>
                    <a:pt x="116" y="46"/>
                  </a:lnTo>
                  <a:lnTo>
                    <a:pt x="126" y="39"/>
                  </a:lnTo>
                  <a:lnTo>
                    <a:pt x="135" y="30"/>
                  </a:lnTo>
                  <a:lnTo>
                    <a:pt x="148" y="31"/>
                  </a:lnTo>
                  <a:lnTo>
                    <a:pt x="157" y="34"/>
                  </a:lnTo>
                  <a:lnTo>
                    <a:pt x="165" y="40"/>
                  </a:lnTo>
                  <a:lnTo>
                    <a:pt x="170" y="49"/>
                  </a:lnTo>
                  <a:lnTo>
                    <a:pt x="175" y="61"/>
                  </a:lnTo>
                  <a:lnTo>
                    <a:pt x="179" y="77"/>
                  </a:lnTo>
                  <a:lnTo>
                    <a:pt x="182" y="97"/>
                  </a:lnTo>
                  <a:lnTo>
                    <a:pt x="185" y="122"/>
                  </a:lnTo>
                  <a:lnTo>
                    <a:pt x="191" y="164"/>
                  </a:lnTo>
                  <a:lnTo>
                    <a:pt x="128" y="198"/>
                  </a:lnTo>
                  <a:lnTo>
                    <a:pt x="83" y="224"/>
                  </a:lnTo>
                  <a:lnTo>
                    <a:pt x="60" y="239"/>
                  </a:lnTo>
                  <a:lnTo>
                    <a:pt x="41" y="252"/>
                  </a:lnTo>
                  <a:lnTo>
                    <a:pt x="27" y="263"/>
                  </a:lnTo>
                  <a:lnTo>
                    <a:pt x="16" y="273"/>
                  </a:lnTo>
                  <a:lnTo>
                    <a:pt x="9" y="283"/>
                  </a:lnTo>
                  <a:lnTo>
                    <a:pt x="4" y="291"/>
                  </a:lnTo>
                  <a:lnTo>
                    <a:pt x="1" y="299"/>
                  </a:lnTo>
                  <a:lnTo>
                    <a:pt x="0" y="306"/>
                  </a:lnTo>
                  <a:lnTo>
                    <a:pt x="3" y="319"/>
                  </a:lnTo>
                  <a:lnTo>
                    <a:pt x="9" y="329"/>
                  </a:lnTo>
                  <a:lnTo>
                    <a:pt x="17" y="334"/>
                  </a:lnTo>
                  <a:lnTo>
                    <a:pt x="27" y="336"/>
                  </a:lnTo>
                  <a:lnTo>
                    <a:pt x="41" y="333"/>
                  </a:lnTo>
                  <a:lnTo>
                    <a:pt x="54" y="326"/>
                  </a:lnTo>
                  <a:lnTo>
                    <a:pt x="64" y="318"/>
                  </a:lnTo>
                  <a:lnTo>
                    <a:pt x="68" y="310"/>
                  </a:lnTo>
                  <a:lnTo>
                    <a:pt x="66" y="307"/>
                  </a:lnTo>
                  <a:lnTo>
                    <a:pt x="64" y="306"/>
                  </a:lnTo>
                  <a:lnTo>
                    <a:pt x="59" y="305"/>
                  </a:lnTo>
                  <a:lnTo>
                    <a:pt x="53" y="302"/>
                  </a:lnTo>
                  <a:lnTo>
                    <a:pt x="48" y="296"/>
                  </a:lnTo>
                  <a:lnTo>
                    <a:pt x="46" y="284"/>
                  </a:lnTo>
                  <a:lnTo>
                    <a:pt x="46" y="280"/>
                  </a:lnTo>
                  <a:lnTo>
                    <a:pt x="47" y="276"/>
                  </a:lnTo>
                  <a:lnTo>
                    <a:pt x="49" y="271"/>
                  </a:lnTo>
                  <a:lnTo>
                    <a:pt x="54" y="266"/>
                  </a:lnTo>
                  <a:lnTo>
                    <a:pt x="62" y="260"/>
                  </a:lnTo>
                  <a:lnTo>
                    <a:pt x="73" y="252"/>
                  </a:lnTo>
                  <a:lnTo>
                    <a:pt x="89" y="242"/>
                  </a:lnTo>
                  <a:lnTo>
                    <a:pt x="110" y="229"/>
                  </a:lnTo>
                  <a:lnTo>
                    <a:pt x="115" y="225"/>
                  </a:lnTo>
                  <a:lnTo>
                    <a:pt x="121" y="222"/>
                  </a:lnTo>
                  <a:lnTo>
                    <a:pt x="127" y="218"/>
                  </a:lnTo>
                  <a:lnTo>
                    <a:pt x="136" y="214"/>
                  </a:lnTo>
                  <a:lnTo>
                    <a:pt x="146" y="209"/>
                  </a:lnTo>
                  <a:lnTo>
                    <a:pt x="158" y="202"/>
                  </a:lnTo>
                  <a:lnTo>
                    <a:pt x="174" y="193"/>
                  </a:lnTo>
                  <a:lnTo>
                    <a:pt x="194" y="182"/>
                  </a:lnTo>
                  <a:lnTo>
                    <a:pt x="197" y="205"/>
                  </a:lnTo>
                  <a:lnTo>
                    <a:pt x="201" y="237"/>
                  </a:lnTo>
                  <a:lnTo>
                    <a:pt x="206" y="268"/>
                  </a:lnTo>
                  <a:lnTo>
                    <a:pt x="209" y="287"/>
                  </a:lnTo>
                  <a:lnTo>
                    <a:pt x="216" y="310"/>
                  </a:lnTo>
                  <a:lnTo>
                    <a:pt x="226" y="326"/>
                  </a:lnTo>
                  <a:lnTo>
                    <a:pt x="240" y="334"/>
                  </a:lnTo>
                  <a:lnTo>
                    <a:pt x="257" y="336"/>
                  </a:lnTo>
                  <a:lnTo>
                    <a:pt x="294" y="330"/>
                  </a:lnTo>
                  <a:lnTo>
                    <a:pt x="320" y="316"/>
                  </a:lnTo>
                  <a:lnTo>
                    <a:pt x="336" y="300"/>
                  </a:lnTo>
                  <a:lnTo>
                    <a:pt x="341" y="288"/>
                  </a:lnTo>
                  <a:lnTo>
                    <a:pt x="338" y="284"/>
                  </a:lnTo>
                  <a:lnTo>
                    <a:pt x="334" y="284"/>
                  </a:lnTo>
                  <a:lnTo>
                    <a:pt x="327" y="285"/>
                  </a:lnTo>
                  <a:lnTo>
                    <a:pt x="316" y="290"/>
                  </a:lnTo>
                  <a:lnTo>
                    <a:pt x="306" y="296"/>
                  </a:lnTo>
                  <a:lnTo>
                    <a:pt x="297" y="306"/>
                  </a:lnTo>
                  <a:lnTo>
                    <a:pt x="285" y="305"/>
                  </a:lnTo>
                  <a:lnTo>
                    <a:pt x="272" y="300"/>
                  </a:lnTo>
                  <a:lnTo>
                    <a:pt x="262" y="287"/>
                  </a:lnTo>
                  <a:lnTo>
                    <a:pt x="254" y="261"/>
                  </a:lnTo>
                  <a:lnTo>
                    <a:pt x="253" y="257"/>
                  </a:lnTo>
                  <a:lnTo>
                    <a:pt x="252" y="253"/>
                  </a:lnTo>
                  <a:lnTo>
                    <a:pt x="251" y="247"/>
                  </a:lnTo>
                  <a:lnTo>
                    <a:pt x="250" y="239"/>
                  </a:lnTo>
                  <a:lnTo>
                    <a:pt x="249" y="227"/>
                  </a:lnTo>
                  <a:lnTo>
                    <a:pt x="246" y="211"/>
                  </a:lnTo>
                  <a:lnTo>
                    <a:pt x="243" y="189"/>
                  </a:lnTo>
                  <a:lnTo>
                    <a:pt x="239" y="159"/>
                  </a:lnTo>
                  <a:lnTo>
                    <a:pt x="337" y="103"/>
                  </a:lnTo>
                  <a:lnTo>
                    <a:pt x="370" y="80"/>
                  </a:lnTo>
                  <a:lnTo>
                    <a:pt x="390" y="61"/>
                  </a:lnTo>
                  <a:lnTo>
                    <a:pt x="401" y="44"/>
                  </a:lnTo>
                  <a:lnTo>
                    <a:pt x="404" y="30"/>
                  </a:lnTo>
                  <a:lnTo>
                    <a:pt x="402" y="17"/>
                  </a:lnTo>
                  <a:lnTo>
                    <a:pt x="396" y="7"/>
                  </a:lnTo>
                  <a:lnTo>
                    <a:pt x="387" y="2"/>
                  </a:lnTo>
                  <a:lnTo>
                    <a:pt x="377" y="0"/>
                  </a:lnTo>
                  <a:lnTo>
                    <a:pt x="364" y="3"/>
                  </a:lnTo>
                  <a:lnTo>
                    <a:pt x="351" y="10"/>
                  </a:lnTo>
                  <a:lnTo>
                    <a:pt x="341" y="18"/>
                  </a:lnTo>
                  <a:lnTo>
                    <a:pt x="337" y="26"/>
                  </a:lnTo>
                  <a:lnTo>
                    <a:pt x="339" y="29"/>
                  </a:lnTo>
                  <a:lnTo>
                    <a:pt x="341" y="30"/>
                  </a:lnTo>
                  <a:lnTo>
                    <a:pt x="346" y="31"/>
                  </a:lnTo>
                  <a:lnTo>
                    <a:pt x="352" y="34"/>
                  </a:lnTo>
                  <a:lnTo>
                    <a:pt x="357" y="40"/>
                  </a:lnTo>
                  <a:lnTo>
                    <a:pt x="359" y="52"/>
                  </a:lnTo>
                  <a:lnTo>
                    <a:pt x="358" y="59"/>
                  </a:lnTo>
                  <a:lnTo>
                    <a:pt x="353" y="68"/>
                  </a:lnTo>
                  <a:lnTo>
                    <a:pt x="339" y="79"/>
                  </a:lnTo>
                  <a:lnTo>
                    <a:pt x="312" y="97"/>
                  </a:lnTo>
                  <a:lnTo>
                    <a:pt x="277" y="117"/>
                  </a:lnTo>
                  <a:lnTo>
                    <a:pt x="237" y="140"/>
                  </a:lnTo>
                  <a:lnTo>
                    <a:pt x="229" y="9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"/>
            <p:cNvSpPr>
              <a:spLocks noChangeAspect="1"/>
            </p:cNvSpPr>
            <p:nvPr/>
          </p:nvSpPr>
          <p:spPr bwMode="auto">
            <a:xfrm>
              <a:off x="5684" y="453"/>
              <a:ext cx="74" cy="74"/>
            </a:xfrm>
            <a:custGeom>
              <a:avLst/>
              <a:gdLst>
                <a:gd name="T0" fmla="*/ 74 w 74"/>
                <a:gd name="T1" fmla="*/ 37 h 74"/>
                <a:gd name="T2" fmla="*/ 71 w 74"/>
                <a:gd name="T3" fmla="*/ 23 h 74"/>
                <a:gd name="T4" fmla="*/ 63 w 74"/>
                <a:gd name="T5" fmla="*/ 11 h 74"/>
                <a:gd name="T6" fmla="*/ 51 w 74"/>
                <a:gd name="T7" fmla="*/ 3 h 74"/>
                <a:gd name="T8" fmla="*/ 37 w 74"/>
                <a:gd name="T9" fmla="*/ 0 h 74"/>
                <a:gd name="T10" fmla="*/ 23 w 74"/>
                <a:gd name="T11" fmla="*/ 3 h 74"/>
                <a:gd name="T12" fmla="*/ 11 w 74"/>
                <a:gd name="T13" fmla="*/ 11 h 74"/>
                <a:gd name="T14" fmla="*/ 3 w 74"/>
                <a:gd name="T15" fmla="*/ 23 h 74"/>
                <a:gd name="T16" fmla="*/ 0 w 74"/>
                <a:gd name="T17" fmla="*/ 37 h 74"/>
                <a:gd name="T18" fmla="*/ 3 w 74"/>
                <a:gd name="T19" fmla="*/ 51 h 74"/>
                <a:gd name="T20" fmla="*/ 11 w 74"/>
                <a:gd name="T21" fmla="*/ 64 h 74"/>
                <a:gd name="T22" fmla="*/ 23 w 74"/>
                <a:gd name="T23" fmla="*/ 71 h 74"/>
                <a:gd name="T24" fmla="*/ 37 w 74"/>
                <a:gd name="T25" fmla="*/ 74 h 74"/>
                <a:gd name="T26" fmla="*/ 51 w 74"/>
                <a:gd name="T27" fmla="*/ 71 h 74"/>
                <a:gd name="T28" fmla="*/ 63 w 74"/>
                <a:gd name="T29" fmla="*/ 64 h 74"/>
                <a:gd name="T30" fmla="*/ 71 w 74"/>
                <a:gd name="T31" fmla="*/ 51 h 74"/>
                <a:gd name="T32" fmla="*/ 74 w 74"/>
                <a:gd name="T33" fmla="*/ 3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74">
                  <a:moveTo>
                    <a:pt x="74" y="37"/>
                  </a:moveTo>
                  <a:lnTo>
                    <a:pt x="71" y="23"/>
                  </a:lnTo>
                  <a:lnTo>
                    <a:pt x="63" y="11"/>
                  </a:lnTo>
                  <a:lnTo>
                    <a:pt x="51" y="3"/>
                  </a:lnTo>
                  <a:lnTo>
                    <a:pt x="37" y="0"/>
                  </a:lnTo>
                  <a:lnTo>
                    <a:pt x="23" y="3"/>
                  </a:lnTo>
                  <a:lnTo>
                    <a:pt x="11" y="11"/>
                  </a:lnTo>
                  <a:lnTo>
                    <a:pt x="3" y="23"/>
                  </a:lnTo>
                  <a:lnTo>
                    <a:pt x="0" y="37"/>
                  </a:lnTo>
                  <a:lnTo>
                    <a:pt x="3" y="51"/>
                  </a:lnTo>
                  <a:lnTo>
                    <a:pt x="11" y="64"/>
                  </a:lnTo>
                  <a:lnTo>
                    <a:pt x="23" y="71"/>
                  </a:lnTo>
                  <a:lnTo>
                    <a:pt x="37" y="74"/>
                  </a:lnTo>
                  <a:lnTo>
                    <a:pt x="51" y="71"/>
                  </a:lnTo>
                  <a:lnTo>
                    <a:pt x="63" y="64"/>
                  </a:lnTo>
                  <a:lnTo>
                    <a:pt x="71" y="51"/>
                  </a:lnTo>
                  <a:lnTo>
                    <a:pt x="74" y="3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6528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They are available in different programming languages: </a:t>
            </a:r>
            <a:r>
              <a:rPr lang="en-AU" sz="2800" dirty="0" err="1"/>
              <a:t>Matlab</a:t>
            </a:r>
            <a:r>
              <a:rPr lang="en-AU" sz="2800" dirty="0"/>
              <a:t>, Python, C++…</a:t>
            </a:r>
          </a:p>
          <a:p>
            <a:pPr lvl="1"/>
            <a:r>
              <a:rPr lang="en-AU" sz="2400" dirty="0"/>
              <a:t>DIRECT</a:t>
            </a:r>
          </a:p>
          <a:p>
            <a:pPr lvl="1"/>
            <a:endParaRPr lang="en-AU" sz="2400" dirty="0"/>
          </a:p>
          <a:p>
            <a:pPr lvl="1"/>
            <a:r>
              <a:rPr lang="en-AU" sz="2400" dirty="0"/>
              <a:t>NLOPT</a:t>
            </a:r>
          </a:p>
          <a:p>
            <a:pPr lvl="1"/>
            <a:endParaRPr lang="en-AU" sz="2400" dirty="0"/>
          </a:p>
          <a:p>
            <a:pPr lvl="1"/>
            <a:r>
              <a:rPr lang="en-AU" sz="2400" dirty="0"/>
              <a:t>COBYLA</a:t>
            </a:r>
          </a:p>
          <a:p>
            <a:pPr lvl="1"/>
            <a:endParaRPr lang="en-AU" sz="2400" dirty="0"/>
          </a:p>
          <a:p>
            <a:pPr lvl="1"/>
            <a:r>
              <a:rPr lang="en-AU" sz="2400" dirty="0"/>
              <a:t>L-BFGS-B</a:t>
            </a:r>
          </a:p>
          <a:p>
            <a:pPr lvl="1"/>
            <a:endParaRPr lang="en-AU" sz="2400" dirty="0"/>
          </a:p>
          <a:p>
            <a:pPr lvl="1"/>
            <a:r>
              <a:rPr lang="en-AU" sz="2400" dirty="0"/>
              <a:t>….</a:t>
            </a:r>
          </a:p>
          <a:p>
            <a:pPr lvl="1"/>
            <a:endParaRPr lang="en-AU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Toolbox for Maximizing The Acquisition Function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Bayesian Optimization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50</a:t>
            </a:fld>
            <a:endParaRPr lang="en-AU" altLang="en-US" dirty="0"/>
          </a:p>
        </p:txBody>
      </p:sp>
    </p:spTree>
    <p:extLst>
      <p:ext uri="{BB962C8B-B14F-4D97-AF65-F5344CB8AC3E}">
        <p14:creationId xmlns:p14="http://schemas.microsoft.com/office/powerpoint/2010/main" val="24526482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Bayesian Optimization</a:t>
            </a:r>
          </a:p>
          <a:p>
            <a:r>
              <a:rPr lang="en-US" dirty="0">
                <a:solidFill>
                  <a:srgbClr val="00B0F0"/>
                </a:solidFill>
              </a:rPr>
              <a:t>Gaussian Processes</a:t>
            </a:r>
          </a:p>
          <a:p>
            <a:r>
              <a:rPr lang="en-US" dirty="0">
                <a:solidFill>
                  <a:srgbClr val="00B0F0"/>
                </a:solidFill>
              </a:rPr>
              <a:t>Acquisition Functions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Illustration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Upper Confidence Bound (UCB) and Expected Improvement (EI)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Thompson Sampling (TS) and Predictive Entropy Search (PES)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Computational Time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Optimization toolbox for acquisition function.</a:t>
            </a:r>
          </a:p>
          <a:p>
            <a:r>
              <a:rPr lang="en-US" dirty="0"/>
              <a:t>GP Hyper-parameter Treatments</a:t>
            </a:r>
          </a:p>
          <a:p>
            <a:r>
              <a:rPr lang="en-US" dirty="0"/>
              <a:t>Applications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AU" dirty="0"/>
          </a:p>
          <a:p>
            <a:pPr marL="457200" lvl="1" indent="0">
              <a:buNone/>
            </a:pP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 </a:t>
            </a:r>
            <a:r>
              <a:rPr lang="en-US" dirty="0"/>
              <a:t>Part 1: Bayesian Optimization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51</a:t>
            </a:fld>
            <a:endParaRPr lang="en-AU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651621" y="5203676"/>
            <a:ext cx="5137669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146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Bayesian optimization has its own hyper-parameters!</a:t>
            </a:r>
          </a:p>
          <a:p>
            <a:endParaRPr lang="en-US" sz="2800" dirty="0"/>
          </a:p>
          <a:p>
            <a:r>
              <a:rPr lang="en-US" sz="2800" dirty="0"/>
              <a:t>This turns out to be crucial to good performance.</a:t>
            </a:r>
          </a:p>
          <a:p>
            <a:endParaRPr lang="en-US" sz="2800" dirty="0"/>
          </a:p>
          <a:p>
            <a:r>
              <a:rPr lang="en-US" sz="2800" dirty="0"/>
              <a:t>Covariance function selection.</a:t>
            </a:r>
          </a:p>
          <a:p>
            <a:pPr lvl="1"/>
            <a:r>
              <a:rPr lang="en-US" sz="2400" dirty="0"/>
              <a:t>SE kernel, </a:t>
            </a:r>
            <a:r>
              <a:rPr lang="en-US" sz="2400" dirty="0" err="1"/>
              <a:t>Matern</a:t>
            </a:r>
            <a:r>
              <a:rPr lang="en-US" sz="2400" dirty="0"/>
              <a:t> kernel,…</a:t>
            </a:r>
            <a:r>
              <a:rPr lang="en-US" sz="2400" dirty="0" err="1"/>
              <a:t>etc</a:t>
            </a:r>
            <a:endParaRPr lang="en-US" sz="2400" dirty="0"/>
          </a:p>
          <a:p>
            <a:r>
              <a:rPr lang="en-US" sz="2800" dirty="0"/>
              <a:t>Gaussian process hyper-parameters.</a:t>
            </a:r>
          </a:p>
          <a:p>
            <a:pPr lvl="1"/>
            <a:r>
              <a:rPr lang="en-US" sz="2400" dirty="0"/>
              <a:t>E.g., Length scale parameter of SE kernel.</a:t>
            </a:r>
          </a:p>
          <a:p>
            <a:r>
              <a:rPr lang="en-US" sz="2800" dirty="0"/>
              <a:t>Acquisition function selection.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Ironic Problem in Bayesian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52</a:t>
            </a:fld>
            <a:endParaRPr lang="en-AU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5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Minimize negative log marginal likelihood</a:t>
                </a:r>
              </a:p>
              <a:p>
                <a:endParaRPr lang="en-AU" dirty="0"/>
              </a:p>
              <a:p>
                <a:endParaRPr lang="en-AU" dirty="0"/>
              </a:p>
              <a:p>
                <a:pPr marL="0" indent="0">
                  <a:buNone/>
                </a:pPr>
                <a:r>
                  <a:rPr lang="en-AU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AU" dirty="0"/>
                  <a:t> denotes for the hyper-parameters and noise level;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AU" dirty="0"/>
                  <a:t>.</a:t>
                </a:r>
              </a:p>
              <a:p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408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Treatment for GP Hyper-parameters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53</a:t>
            </a:fld>
            <a:endParaRPr lang="en-AU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4" y="1603276"/>
            <a:ext cx="875347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314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MCMC for GP Hyper-parameters</a:t>
            </a:r>
          </a:p>
          <a:p>
            <a:pPr lvl="1"/>
            <a:r>
              <a:rPr lang="en-US" dirty="0"/>
              <a:t>Slice sampling of hyper-parameters</a:t>
            </a:r>
            <a:endParaRPr lang="en-AU" dirty="0"/>
          </a:p>
          <a:p>
            <a:pPr lvl="1"/>
            <a:r>
              <a:rPr lang="en-US" dirty="0"/>
              <a:t>Integrated Acquisition Function</a:t>
            </a: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Treatment for GP Hyper-parameters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54</a:t>
            </a:fld>
            <a:endParaRPr lang="en-AU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02" y="3727913"/>
            <a:ext cx="7591508" cy="195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8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Bayesian Optimization</a:t>
            </a:r>
          </a:p>
          <a:p>
            <a:r>
              <a:rPr lang="en-US" dirty="0">
                <a:solidFill>
                  <a:srgbClr val="00B0F0"/>
                </a:solidFill>
              </a:rPr>
              <a:t>Gaussian Processes</a:t>
            </a:r>
          </a:p>
          <a:p>
            <a:r>
              <a:rPr lang="en-US" dirty="0">
                <a:solidFill>
                  <a:srgbClr val="00B0F0"/>
                </a:solidFill>
              </a:rPr>
              <a:t>Acquisition Functions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Illustration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Upper Confidence Bound (UCB) and Expected Improvement (EI)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Thompson Sampling (TS) and Predictive Entropy Search (PES)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Computational Time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Optimization toolbox for acquisition function.</a:t>
            </a:r>
          </a:p>
          <a:p>
            <a:r>
              <a:rPr lang="en-US" dirty="0">
                <a:solidFill>
                  <a:srgbClr val="00B0F0"/>
                </a:solidFill>
              </a:rPr>
              <a:t>GP Hyper-parameter Treatments</a:t>
            </a:r>
          </a:p>
          <a:p>
            <a:r>
              <a:rPr lang="en-US" dirty="0"/>
              <a:t>Applications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AU" dirty="0"/>
          </a:p>
          <a:p>
            <a:pPr marL="457200" lvl="1" indent="0">
              <a:buNone/>
            </a:pPr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Outline </a:t>
            </a:r>
            <a:r>
              <a:rPr lang="en-US" dirty="0"/>
              <a:t>Part 1: Bayesian Optimization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55</a:t>
            </a:fld>
            <a:endParaRPr lang="en-AU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676723" y="5779740"/>
            <a:ext cx="2016224" cy="4320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3356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Library for Bayesian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56</a:t>
            </a:fld>
            <a:endParaRPr lang="en-AU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66" y="2611388"/>
            <a:ext cx="10395859" cy="17584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97602" y="4483596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Shahriari</a:t>
            </a:r>
            <a:r>
              <a:rPr lang="en-US" dirty="0"/>
              <a:t> </a:t>
            </a:r>
            <a:r>
              <a:rPr lang="en-AU" dirty="0"/>
              <a:t>et al 2016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46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57</a:t>
            </a:fld>
            <a:endParaRPr lang="en-AU" alt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61950" y="1126067"/>
            <a:ext cx="9953625" cy="5340439"/>
          </a:xfrm>
        </p:spPr>
        <p:txBody>
          <a:bodyPr/>
          <a:lstStyle/>
          <a:p>
            <a:r>
              <a:rPr lang="en-AU" dirty="0"/>
              <a:t>Robot control design</a:t>
            </a:r>
          </a:p>
          <a:p>
            <a:endParaRPr lang="en-AU" dirty="0"/>
          </a:p>
          <a:p>
            <a:r>
              <a:rPr lang="en-AU" dirty="0"/>
              <a:t>Alloy design</a:t>
            </a:r>
          </a:p>
          <a:p>
            <a:endParaRPr lang="en-AU" dirty="0"/>
          </a:p>
          <a:p>
            <a:r>
              <a:rPr lang="en-AU" dirty="0"/>
              <a:t>Heat-treatment design</a:t>
            </a:r>
          </a:p>
          <a:p>
            <a:endParaRPr lang="en-AU" dirty="0"/>
          </a:p>
          <a:p>
            <a:r>
              <a:rPr lang="en-AU" dirty="0"/>
              <a:t>Machine learning hyper-parameter tuning.</a:t>
            </a:r>
          </a:p>
          <a:p>
            <a:endParaRPr lang="en-AU" dirty="0"/>
          </a:p>
          <a:p>
            <a:r>
              <a:rPr lang="en-AU" dirty="0"/>
              <a:t>….</a:t>
            </a:r>
          </a:p>
          <a:p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090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Applications – Robot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58</a:t>
            </a:fld>
            <a:endParaRPr lang="en-AU" altLang="en-US" dirty="0"/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61950" y="1126067"/>
            <a:ext cx="9953625" cy="5340439"/>
          </a:xfrm>
        </p:spPr>
        <p:txBody>
          <a:bodyPr/>
          <a:lstStyle/>
          <a:p>
            <a:r>
              <a:rPr lang="en-AU" dirty="0"/>
              <a:t>Tuning 8 parameters to maximize the horizontal velocity of bipedal robot [</a:t>
            </a:r>
            <a:r>
              <a:rPr lang="en-AU" dirty="0" err="1"/>
              <a:t>Westervelt</a:t>
            </a:r>
            <a:r>
              <a:rPr lang="en-AU" dirty="0"/>
              <a:t> et al 2007].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492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 txBox="1">
            <a:spLocks/>
          </p:cNvSpPr>
          <p:nvPr/>
        </p:nvSpPr>
        <p:spPr bwMode="auto">
          <a:xfrm>
            <a:off x="6199004" y="955204"/>
            <a:ext cx="4491236" cy="534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7"/>
              </a:buBlip>
              <a:defRPr sz="3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717550" indent="-260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33771"/>
              </a:buClr>
              <a:buSzPct val="65000"/>
              <a:buFontTx/>
              <a:buBlip>
                <a:blip r:embed="rId7"/>
              </a:buBlip>
              <a:defRPr sz="2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33B2"/>
              </a:buClr>
              <a:buSzPct val="65000"/>
              <a:buFontTx/>
              <a:buBlip>
                <a:blip r:embed="rId7"/>
              </a:buBlip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5000"/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252583"/>
              </a:buClr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After tuning with Bayesian optimization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Applications – Robot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59</a:t>
            </a:fld>
            <a:endParaRPr lang="en-AU" altLang="en-US" dirty="0"/>
          </a:p>
        </p:txBody>
      </p:sp>
      <p:pic>
        <p:nvPicPr>
          <p:cNvPr id="7" name="Robot_Bipedalspeed_1_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2706" y="2111527"/>
            <a:ext cx="4176464" cy="4460301"/>
          </a:xfrm>
          <a:prstGeom prst="rect">
            <a:avLst/>
          </a:prstGeom>
        </p:spPr>
      </p:pic>
      <p:pic>
        <p:nvPicPr>
          <p:cNvPr id="9" name="Robot_Bipedal_speed_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89904" y="2107851"/>
            <a:ext cx="4179906" cy="4463977"/>
          </a:xfrm>
          <a:prstGeom prst="rect">
            <a:avLst/>
          </a:prstGeom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361951" y="1027212"/>
            <a:ext cx="4491236" cy="5340439"/>
          </a:xfrm>
        </p:spPr>
        <p:txBody>
          <a:bodyPr/>
          <a:lstStyle/>
          <a:p>
            <a:r>
              <a:rPr lang="en-AU" dirty="0"/>
              <a:t>Before tuning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4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cs typeface="Times New Roman" panose="02020603050405020304" pitchFamily="18" charset="0"/>
              </a:rPr>
              <a:t>A surrogate model mimics the behaviour of the true function </a:t>
            </a:r>
            <a:r>
              <a:rPr lang="en-AU" i="1" dirty="0">
                <a:cs typeface="Times New Roman" panose="02020603050405020304" pitchFamily="18" charset="0"/>
              </a:rPr>
              <a:t>f</a:t>
            </a:r>
            <a:r>
              <a:rPr lang="en-AU" dirty="0">
                <a:cs typeface="Times New Roman" panose="02020603050405020304" pitchFamily="18" charset="0"/>
              </a:rPr>
              <a:t> as closely as possible.</a:t>
            </a:r>
          </a:p>
          <a:p>
            <a:endParaRPr lang="en-AU" dirty="0">
              <a:cs typeface="Times New Roman" panose="02020603050405020304" pitchFamily="18" charset="0"/>
            </a:endParaRPr>
          </a:p>
          <a:p>
            <a:endParaRPr lang="en-AU" dirty="0">
              <a:cs typeface="Times New Roman" panose="02020603050405020304" pitchFamily="18" charset="0"/>
            </a:endParaRPr>
          </a:p>
          <a:p>
            <a:endParaRPr lang="en-AU" dirty="0"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Bayesian Optimization uses Surrogate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6</a:t>
            </a:fld>
            <a:endParaRPr lang="en-AU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06" y="3259460"/>
            <a:ext cx="9607503" cy="1875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573266" y="2753060"/>
                <a:ext cx="20492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/>
                  <a:t>original function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266" y="2753060"/>
                <a:ext cx="2049279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381" t="-10000" b="-26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429250" y="5281760"/>
                <a:ext cx="2031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/>
                  <a:t>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urrogate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function</m:t>
                    </m:r>
                  </m:oMath>
                </a14:m>
                <a:endParaRPr lang="en-AU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0" y="5281760"/>
                <a:ext cx="20313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703" t="-8197" b="-2459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>
            <a:stCxn id="4" idx="2"/>
          </p:cNvCxnSpPr>
          <p:nvPr/>
        </p:nvCxnSpPr>
        <p:spPr>
          <a:xfrm>
            <a:off x="6597906" y="3122392"/>
            <a:ext cx="631544" cy="673894"/>
          </a:xfrm>
          <a:prstGeom prst="line">
            <a:avLst/>
          </a:prstGeom>
          <a:ln w="1905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9" idx="0"/>
          </p:cNvCxnSpPr>
          <p:nvPr/>
        </p:nvCxnSpPr>
        <p:spPr>
          <a:xfrm flipV="1">
            <a:off x="6444913" y="4197099"/>
            <a:ext cx="352489" cy="1084661"/>
          </a:xfrm>
          <a:prstGeom prst="line">
            <a:avLst/>
          </a:prstGeom>
          <a:ln w="1905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47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Applications – Alloy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60</a:t>
            </a:fld>
            <a:endParaRPr lang="en-AU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709170" y="1084377"/>
                <a:ext cx="55709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Composition: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=[%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%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𝐶𝑜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%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%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𝐶𝑢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, %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…]</m:t>
                    </m:r>
                  </m:oMath>
                </a14:m>
                <a:endParaRPr lang="en-AU" sz="20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AU" sz="20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Hardness (strength): Y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170" y="1084377"/>
                <a:ext cx="5570949" cy="707886"/>
              </a:xfrm>
              <a:prstGeom prst="rect">
                <a:avLst/>
              </a:prstGeom>
              <a:blipFill>
                <a:blip r:embed="rId3"/>
                <a:stretch>
                  <a:fillRect l="-1205" t="-5172" b="-1465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90" y="2008208"/>
            <a:ext cx="6261348" cy="403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327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Applications – Alloy Design Process with BO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61</a:t>
            </a:fld>
            <a:endParaRPr lang="en-AU" altLang="en-US" dirty="0"/>
          </a:p>
        </p:txBody>
      </p:sp>
      <p:sp>
        <p:nvSpPr>
          <p:cNvPr id="7" name="Flowchart: Process 6"/>
          <p:cNvSpPr/>
          <p:nvPr/>
        </p:nvSpPr>
        <p:spPr>
          <a:xfrm>
            <a:off x="746523" y="4242421"/>
            <a:ext cx="1669812" cy="1118774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Bayesian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Optimization</a:t>
            </a:r>
            <a:r>
              <a:rPr 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746523" y="2355757"/>
            <a:ext cx="1669812" cy="1118774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ThermoCalc</a:t>
            </a:r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Chemistry Estimation</a:t>
            </a:r>
          </a:p>
        </p:txBody>
      </p:sp>
      <p:sp>
        <p:nvSpPr>
          <p:cNvPr id="9" name="Flowchart: Process 8"/>
          <p:cNvSpPr/>
          <p:nvPr/>
        </p:nvSpPr>
        <p:spPr>
          <a:xfrm>
            <a:off x="3067528" y="2355757"/>
            <a:ext cx="1669812" cy="1118774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Vacuum Induction Melting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7573804" y="2355756"/>
            <a:ext cx="1796857" cy="1118775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Heat Treatment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5388532" y="2343504"/>
            <a:ext cx="1393854" cy="1131027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Forging</a:t>
            </a:r>
          </a:p>
        </p:txBody>
      </p:sp>
      <p:sp>
        <p:nvSpPr>
          <p:cNvPr id="12" name="Flowchart: Process 11"/>
          <p:cNvSpPr/>
          <p:nvPr/>
        </p:nvSpPr>
        <p:spPr>
          <a:xfrm>
            <a:off x="7573804" y="4242420"/>
            <a:ext cx="1796857" cy="1118775"/>
          </a:xfrm>
          <a:prstGeom prst="flowChart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Characterization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(XRD, Hardness, etc.)</a:t>
            </a:r>
          </a:p>
        </p:txBody>
      </p:sp>
      <p:cxnSp>
        <p:nvCxnSpPr>
          <p:cNvPr id="13" name="Straight Arrow Connector 12"/>
          <p:cNvCxnSpPr>
            <a:stCxn id="7" idx="0"/>
            <a:endCxn id="8" idx="2"/>
          </p:cNvCxnSpPr>
          <p:nvPr/>
        </p:nvCxnSpPr>
        <p:spPr>
          <a:xfrm flipV="1">
            <a:off x="1581429" y="3474531"/>
            <a:ext cx="0" cy="767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9" idx="1"/>
          </p:cNvCxnSpPr>
          <p:nvPr/>
        </p:nvCxnSpPr>
        <p:spPr>
          <a:xfrm>
            <a:off x="2416335" y="2915144"/>
            <a:ext cx="651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  <a:endCxn id="11" idx="1"/>
          </p:cNvCxnSpPr>
          <p:nvPr/>
        </p:nvCxnSpPr>
        <p:spPr>
          <a:xfrm flipV="1">
            <a:off x="4737340" y="2909018"/>
            <a:ext cx="651192" cy="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3"/>
            <a:endCxn id="10" idx="1"/>
          </p:cNvCxnSpPr>
          <p:nvPr/>
        </p:nvCxnSpPr>
        <p:spPr>
          <a:xfrm>
            <a:off x="6782386" y="2909018"/>
            <a:ext cx="791418" cy="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12" idx="0"/>
          </p:cNvCxnSpPr>
          <p:nvPr/>
        </p:nvCxnSpPr>
        <p:spPr>
          <a:xfrm>
            <a:off x="8472233" y="3474531"/>
            <a:ext cx="0" cy="767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ecision 17"/>
          <p:cNvSpPr/>
          <p:nvPr/>
        </p:nvSpPr>
        <p:spPr>
          <a:xfrm>
            <a:off x="3839359" y="4044108"/>
            <a:ext cx="1949931" cy="1519608"/>
          </a:xfrm>
          <a:prstGeom prst="flowChartDecisi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Design Criteria Met?</a:t>
            </a:r>
          </a:p>
        </p:txBody>
      </p:sp>
      <p:sp>
        <p:nvSpPr>
          <p:cNvPr id="19" name="Flowchart: Terminator 18"/>
          <p:cNvSpPr/>
          <p:nvPr/>
        </p:nvSpPr>
        <p:spPr>
          <a:xfrm>
            <a:off x="3945001" y="6084698"/>
            <a:ext cx="1738645" cy="403382"/>
          </a:xfrm>
          <a:prstGeom prst="flowChartTerminator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Success</a:t>
            </a:r>
          </a:p>
        </p:txBody>
      </p:sp>
      <p:cxnSp>
        <p:nvCxnSpPr>
          <p:cNvPr id="20" name="Straight Arrow Connector 19"/>
          <p:cNvCxnSpPr>
            <a:stCxn id="12" idx="1"/>
            <a:endCxn id="18" idx="3"/>
          </p:cNvCxnSpPr>
          <p:nvPr/>
        </p:nvCxnSpPr>
        <p:spPr>
          <a:xfrm flipH="1">
            <a:off x="5789290" y="4801808"/>
            <a:ext cx="1784514" cy="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1"/>
            <a:endCxn id="7" idx="3"/>
          </p:cNvCxnSpPr>
          <p:nvPr/>
        </p:nvCxnSpPr>
        <p:spPr>
          <a:xfrm flipH="1" flipV="1">
            <a:off x="2416335" y="4801808"/>
            <a:ext cx="1423024" cy="2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2"/>
            <a:endCxn id="19" idx="0"/>
          </p:cNvCxnSpPr>
          <p:nvPr/>
        </p:nvCxnSpPr>
        <p:spPr>
          <a:xfrm flipH="1">
            <a:off x="4814324" y="5563716"/>
            <a:ext cx="1" cy="520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63930" y="4331754"/>
            <a:ext cx="59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78677" y="5693898"/>
            <a:ext cx="599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6153" y="1079214"/>
            <a:ext cx="1566256" cy="1174692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1349" y="1328518"/>
            <a:ext cx="1224872" cy="68899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255" y="1073980"/>
            <a:ext cx="1773222" cy="117992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745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600" dirty="0">
                <a:cs typeface="Calibri Light" panose="020F0302020204030204" pitchFamily="34" charset="0"/>
              </a:rPr>
              <a:t>Application: Ni-Alloy Optimization Process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927534"/>
              </p:ext>
            </p:extLst>
          </p:nvPr>
        </p:nvGraphicFramePr>
        <p:xfrm>
          <a:off x="1438026" y="3914109"/>
          <a:ext cx="2127673" cy="569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6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463">
                <a:tc gridSpan="3">
                  <a:txBody>
                    <a:bodyPr/>
                    <a:lstStyle/>
                    <a:p>
                      <a:r>
                        <a:rPr lang="en-AU" sz="1200" dirty="0"/>
                        <a:t>Temperatures (Degree C)</a:t>
                      </a:r>
                    </a:p>
                  </a:txBody>
                  <a:tcPr marL="81439" marR="81439" marT="40719" marB="40719"/>
                </a:tc>
                <a:tc hMerge="1"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14"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750</a:t>
                      </a:r>
                    </a:p>
                  </a:txBody>
                  <a:tcPr marL="81439" marR="81439" marT="40719" marB="40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800</a:t>
                      </a:r>
                    </a:p>
                  </a:txBody>
                  <a:tcPr marL="81439" marR="81439" marT="40719" marB="40719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dirty="0"/>
                        <a:t>…</a:t>
                      </a:r>
                    </a:p>
                  </a:txBody>
                  <a:tcPr marL="81439" marR="81439" marT="40719" marB="4071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86" y="2949699"/>
            <a:ext cx="1501133" cy="392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51182" y="2163627"/>
                <a:ext cx="1942840" cy="311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142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25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1425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AU" sz="1425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=[Co, Cr, Ni, Al, Mo,…]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82" y="2163627"/>
                <a:ext cx="1942840" cy="311624"/>
              </a:xfrm>
              <a:prstGeom prst="rect">
                <a:avLst/>
              </a:prstGeom>
              <a:blipFill rotWithShape="0">
                <a:blip r:embed="rId4"/>
                <a:stretch>
                  <a:fillRect t="-3922" r="-313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462792" y="4501981"/>
            <a:ext cx="614271" cy="750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9" dirty="0">
                <a:latin typeface="Calibri Light" panose="020F0302020204030204" pitchFamily="34" charset="0"/>
                <a:cs typeface="Calibri Light" panose="020F0302020204030204" pitchFamily="34" charset="0"/>
              </a:rPr>
              <a:t>Phases</a:t>
            </a:r>
          </a:p>
          <a:p>
            <a:r>
              <a:rPr lang="en-AU" sz="1069" dirty="0">
                <a:latin typeface="Calibri Light" panose="020F0302020204030204" pitchFamily="34" charset="0"/>
                <a:cs typeface="Calibri Light" panose="020F0302020204030204" pitchFamily="34" charset="0"/>
              </a:rPr>
              <a:t>* DO24</a:t>
            </a:r>
          </a:p>
          <a:p>
            <a:r>
              <a:rPr lang="en-AU" sz="1069" dirty="0">
                <a:latin typeface="Calibri Light" panose="020F0302020204030204" pitchFamily="34" charset="0"/>
                <a:cs typeface="Calibri Light" panose="020F0302020204030204" pitchFamily="34" charset="0"/>
              </a:rPr>
              <a:t>* Sigma</a:t>
            </a:r>
          </a:p>
          <a:p>
            <a:r>
              <a:rPr lang="en-AU" sz="1069" dirty="0">
                <a:latin typeface="Calibri Light" panose="020F0302020204030204" pitchFamily="34" charset="0"/>
                <a:cs typeface="Calibri Light" panose="020F0302020204030204" pitchFamily="34" charset="0"/>
              </a:rPr>
              <a:t>*…</a:t>
            </a:r>
            <a:r>
              <a:rPr lang="en-AU" sz="1069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etc</a:t>
            </a:r>
            <a:endParaRPr lang="en-AU" sz="1069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867595" y="2554006"/>
            <a:ext cx="2286983" cy="1576070"/>
            <a:chOff x="7926276" y="2792984"/>
            <a:chExt cx="2567841" cy="176962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6276" y="3124332"/>
              <a:ext cx="2416302" cy="143827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014409" y="2792984"/>
              <a:ext cx="2479708" cy="4146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Bayesian optimization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310195" y="4501981"/>
            <a:ext cx="614271" cy="750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69" dirty="0">
                <a:latin typeface="Calibri Light" panose="020F0302020204030204" pitchFamily="34" charset="0"/>
                <a:cs typeface="Calibri Light" panose="020F0302020204030204" pitchFamily="34" charset="0"/>
              </a:rPr>
              <a:t>Phases</a:t>
            </a:r>
          </a:p>
          <a:p>
            <a:r>
              <a:rPr lang="en-AU" sz="1069" dirty="0">
                <a:latin typeface="Calibri Light" panose="020F0302020204030204" pitchFamily="34" charset="0"/>
                <a:cs typeface="Calibri Light" panose="020F0302020204030204" pitchFamily="34" charset="0"/>
              </a:rPr>
              <a:t>* DO24</a:t>
            </a:r>
          </a:p>
          <a:p>
            <a:r>
              <a:rPr lang="en-AU" sz="1069" dirty="0">
                <a:latin typeface="Calibri Light" panose="020F0302020204030204" pitchFamily="34" charset="0"/>
                <a:cs typeface="Calibri Light" panose="020F0302020204030204" pitchFamily="34" charset="0"/>
              </a:rPr>
              <a:t>* Sigma</a:t>
            </a:r>
          </a:p>
          <a:p>
            <a:r>
              <a:rPr lang="en-AU" sz="1069" dirty="0">
                <a:latin typeface="Calibri Light" panose="020F0302020204030204" pitchFamily="34" charset="0"/>
                <a:cs typeface="Calibri Light" panose="020F0302020204030204" pitchFamily="34" charset="0"/>
              </a:rPr>
              <a:t>*…</a:t>
            </a:r>
            <a:r>
              <a:rPr lang="en-AU" sz="1069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etc</a:t>
            </a:r>
            <a:endParaRPr lang="en-AU" sz="1069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2247530" y="2566437"/>
            <a:ext cx="502091" cy="126373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Down Arrow 15"/>
          <p:cNvSpPr/>
          <p:nvPr/>
        </p:nvSpPr>
        <p:spPr>
          <a:xfrm rot="16200000">
            <a:off x="4968039" y="2860633"/>
            <a:ext cx="580821" cy="2629501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Down Arrow 17"/>
          <p:cNvSpPr/>
          <p:nvPr/>
        </p:nvSpPr>
        <p:spPr>
          <a:xfrm rot="5400000">
            <a:off x="4947248" y="1030078"/>
            <a:ext cx="622402" cy="2622902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16846" y="2176474"/>
            <a:ext cx="1822550" cy="311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25" dirty="0">
                <a:latin typeface="Calibri Light" panose="020F0302020204030204" pitchFamily="34" charset="0"/>
                <a:cs typeface="Calibri Light" panose="020F0302020204030204" pitchFamily="34" charset="0"/>
              </a:rPr>
              <a:t>Suggest a 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238098" y="4019718"/>
                <a:ext cx="1902957" cy="311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25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Return a utility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25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sz="1425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sz="1425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AU" sz="1425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098" y="4019718"/>
                <a:ext cx="1902957" cy="311624"/>
              </a:xfrm>
              <a:prstGeom prst="rect">
                <a:avLst/>
              </a:prstGeom>
              <a:blipFill rotWithShape="0">
                <a:blip r:embed="rId6"/>
                <a:stretch>
                  <a:fillRect l="-962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90888" y="5914750"/>
            <a:ext cx="953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S. Rana, C. Li, S. Gupta, 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V.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Nguyen, 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&amp; S. Venkatesh. High dimensional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bayesian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optimization with elastic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gaussian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process. In </a:t>
            </a:r>
            <a:r>
              <a:rPr lang="en-US" i="1" dirty="0">
                <a:latin typeface="+mj-lt"/>
                <a:cs typeface="Times New Roman" panose="02020603050405020304" pitchFamily="18" charset="0"/>
              </a:rPr>
              <a:t>ICML 2017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 (pp. 2883-2891).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62</a:t>
            </a:fld>
            <a:endParaRPr lang="en-AU" alt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9909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Applications – Alloy Design Testing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63</a:t>
            </a:fld>
            <a:endParaRPr lang="en-AU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74" y="2844316"/>
            <a:ext cx="4105920" cy="3079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06" y="2845414"/>
            <a:ext cx="4104456" cy="3078342"/>
          </a:xfrm>
          <a:prstGeom prst="rect">
            <a:avLst/>
          </a:prstGeom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361950" y="1027212"/>
            <a:ext cx="10107859" cy="5340439"/>
          </a:xfrm>
        </p:spPr>
        <p:txBody>
          <a:bodyPr/>
          <a:lstStyle/>
          <a:p>
            <a:r>
              <a:rPr lang="en-AU" sz="2800" dirty="0"/>
              <a:t>Costly alloy testing to evaluate each suggested point sequentially.</a:t>
            </a:r>
          </a:p>
          <a:p>
            <a:r>
              <a:rPr lang="en-AU" sz="2800" dirty="0"/>
              <a:t>IFM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448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 of </a:t>
            </a:r>
            <a:r>
              <a:rPr lang="en-US" dirty="0" err="1"/>
              <a:t>Superalloy</a:t>
            </a:r>
            <a:r>
              <a:rPr lang="en-US" dirty="0"/>
              <a:t> Designs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90" y="6067772"/>
            <a:ext cx="10081120" cy="7200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J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Licavoli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 P Sanders, S Rana, S Gupta, </a:t>
            </a:r>
            <a:r>
              <a:rPr lang="en-US" sz="1800" b="1" dirty="0">
                <a:latin typeface="+mj-lt"/>
                <a:cs typeface="Times New Roman" panose="02020603050405020304" pitchFamily="18" charset="0"/>
              </a:rPr>
              <a:t>V Nguyen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, S Venkatesh. Bayesian Optimization of </a:t>
            </a:r>
            <a:r>
              <a:rPr lang="en-US" sz="1800" dirty="0" err="1">
                <a:latin typeface="+mj-lt"/>
                <a:cs typeface="Times New Roman" panose="02020603050405020304" pitchFamily="18" charset="0"/>
              </a:rPr>
              <a:t>Superalloy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Designs. </a:t>
            </a:r>
            <a:r>
              <a:rPr lang="en-US" sz="1800" i="1" dirty="0">
                <a:latin typeface="+mj-lt"/>
                <a:cs typeface="Times New Roman" panose="02020603050405020304" pitchFamily="18" charset="0"/>
              </a:rPr>
              <a:t>4th World Congress on Integrated Computational Materials Engineering (ICME 2017)</a:t>
            </a:r>
            <a:r>
              <a:rPr lang="en-US" sz="1800" dirty="0">
                <a:latin typeface="+mj-lt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26" y="898479"/>
            <a:ext cx="7272808" cy="51447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64</a:t>
            </a:fld>
            <a:endParaRPr lang="en-AU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3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Applications – Alloy Design Process with BO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65</a:t>
            </a:fld>
            <a:endParaRPr lang="en-AU" alt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972866" y="1819300"/>
            <a:ext cx="6438899" cy="3840254"/>
            <a:chOff x="838201" y="2567214"/>
            <a:chExt cx="6438899" cy="3840254"/>
          </a:xfrm>
        </p:grpSpPr>
        <p:sp>
          <p:nvSpPr>
            <p:cNvPr id="29" name="Flowchart: Process 28"/>
            <p:cNvSpPr/>
            <p:nvPr/>
          </p:nvSpPr>
          <p:spPr>
            <a:xfrm>
              <a:off x="838201" y="4745240"/>
              <a:ext cx="1299676" cy="772904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Elephant" panose="02020904090505020303" pitchFamily="18" charset="0"/>
                </a:rPr>
                <a:t>Bayesian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Elephant" panose="02020904090505020303" pitchFamily="18" charset="0"/>
                </a:rPr>
                <a:t>Optimization 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Flowchart: Process 29"/>
            <p:cNvSpPr/>
            <p:nvPr/>
          </p:nvSpPr>
          <p:spPr>
            <a:xfrm>
              <a:off x="838201" y="3517900"/>
              <a:ext cx="1299676" cy="74007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  <a:latin typeface="Elephant" panose="02020904090505020303" pitchFamily="18" charset="0"/>
                </a:rPr>
                <a:t>ThermoCalc</a:t>
              </a:r>
              <a:r>
                <a:rPr lang="en-US" sz="1200" dirty="0">
                  <a:solidFill>
                    <a:schemeClr val="tx1"/>
                  </a:solidFill>
                  <a:latin typeface="Elephant" panose="02020904090505020303" pitchFamily="18" charset="0"/>
                </a:rPr>
                <a:t> Chemistry Estimation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Flowchart: Process 30"/>
            <p:cNvSpPr/>
            <p:nvPr/>
          </p:nvSpPr>
          <p:spPr>
            <a:xfrm>
              <a:off x="2529090" y="3517900"/>
              <a:ext cx="1299676" cy="74007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Elephant" panose="02020904090505020303" pitchFamily="18" charset="0"/>
                </a:rPr>
                <a:t>Vacuum Induction Melting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Flowchart: Process 31"/>
            <p:cNvSpPr/>
            <p:nvPr/>
          </p:nvSpPr>
          <p:spPr>
            <a:xfrm>
              <a:off x="5811986" y="3517900"/>
              <a:ext cx="1398559" cy="74007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Elephant" panose="02020904090505020303" pitchFamily="18" charset="0"/>
                </a:rPr>
                <a:t>Heat Treatment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Flowchart: Process 32"/>
            <p:cNvSpPr/>
            <p:nvPr/>
          </p:nvSpPr>
          <p:spPr>
            <a:xfrm>
              <a:off x="4219979" y="3517900"/>
              <a:ext cx="1332553" cy="740079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Elephant" panose="02020904090505020303" pitchFamily="18" charset="0"/>
                </a:rPr>
                <a:t>Forging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Flowchart: Process 33"/>
            <p:cNvSpPr/>
            <p:nvPr/>
          </p:nvSpPr>
          <p:spPr>
            <a:xfrm>
              <a:off x="5761186" y="4745240"/>
              <a:ext cx="1515914" cy="772904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Elephant" panose="02020904090505020303" pitchFamily="18" charset="0"/>
                </a:rPr>
                <a:t>Characterization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Elephant" panose="02020904090505020303" pitchFamily="18" charset="0"/>
                </a:rPr>
                <a:t>(XRD, Hardness, etc.)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/>
            <p:cNvCxnSpPr>
              <a:stCxn id="29" idx="0"/>
              <a:endCxn id="30" idx="2"/>
            </p:cNvCxnSpPr>
            <p:nvPr/>
          </p:nvCxnSpPr>
          <p:spPr>
            <a:xfrm flipV="1">
              <a:off x="1488039" y="4257979"/>
              <a:ext cx="0" cy="4872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0" idx="3"/>
              <a:endCxn id="31" idx="1"/>
            </p:cNvCxnSpPr>
            <p:nvPr/>
          </p:nvCxnSpPr>
          <p:spPr>
            <a:xfrm>
              <a:off x="2137877" y="3887940"/>
              <a:ext cx="3912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1" idx="3"/>
              <a:endCxn id="33" idx="1"/>
            </p:cNvCxnSpPr>
            <p:nvPr/>
          </p:nvCxnSpPr>
          <p:spPr>
            <a:xfrm>
              <a:off x="3828766" y="3887940"/>
              <a:ext cx="3912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3" idx="3"/>
              <a:endCxn id="32" idx="1"/>
            </p:cNvCxnSpPr>
            <p:nvPr/>
          </p:nvCxnSpPr>
          <p:spPr>
            <a:xfrm>
              <a:off x="5552532" y="3887940"/>
              <a:ext cx="25945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2" idx="2"/>
              <a:endCxn id="34" idx="0"/>
            </p:cNvCxnSpPr>
            <p:nvPr/>
          </p:nvCxnSpPr>
          <p:spPr>
            <a:xfrm>
              <a:off x="6511266" y="4257979"/>
              <a:ext cx="7877" cy="4872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lowchart: Decision 39"/>
            <p:cNvSpPr/>
            <p:nvPr/>
          </p:nvSpPr>
          <p:spPr>
            <a:xfrm>
              <a:off x="3143842" y="4551819"/>
              <a:ext cx="1662180" cy="1178613"/>
            </a:xfrm>
            <a:prstGeom prst="flowChartDecision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Elephant" panose="02020904090505020303" pitchFamily="18" charset="0"/>
                </a:rPr>
                <a:t>Design Criteria Met?</a:t>
              </a:r>
            </a:p>
          </p:txBody>
        </p:sp>
        <p:sp>
          <p:nvSpPr>
            <p:cNvPr id="41" name="Flowchart: Terminator 40"/>
            <p:cNvSpPr/>
            <p:nvPr/>
          </p:nvSpPr>
          <p:spPr>
            <a:xfrm>
              <a:off x="3143842" y="6021827"/>
              <a:ext cx="1662180" cy="385641"/>
            </a:xfrm>
            <a:prstGeom prst="flowChartTerminator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Elephant" panose="02020904090505020303" pitchFamily="18" charset="0"/>
                </a:rPr>
                <a:t>Success</a:t>
              </a:r>
            </a:p>
          </p:txBody>
        </p:sp>
        <p:cxnSp>
          <p:nvCxnSpPr>
            <p:cNvPr id="42" name="Straight Arrow Connector 41"/>
            <p:cNvCxnSpPr>
              <a:stCxn id="34" idx="1"/>
              <a:endCxn id="40" idx="3"/>
            </p:cNvCxnSpPr>
            <p:nvPr/>
          </p:nvCxnSpPr>
          <p:spPr>
            <a:xfrm flipH="1">
              <a:off x="4806022" y="5131692"/>
              <a:ext cx="955164" cy="9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40" idx="1"/>
              <a:endCxn id="29" idx="3"/>
            </p:cNvCxnSpPr>
            <p:nvPr/>
          </p:nvCxnSpPr>
          <p:spPr>
            <a:xfrm flipH="1" flipV="1">
              <a:off x="2137877" y="5131692"/>
              <a:ext cx="1005965" cy="9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40" idx="2"/>
              <a:endCxn id="41" idx="0"/>
            </p:cNvCxnSpPr>
            <p:nvPr/>
          </p:nvCxnSpPr>
          <p:spPr>
            <a:xfrm>
              <a:off x="3974932" y="5730432"/>
              <a:ext cx="0" cy="29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416981" y="4796040"/>
              <a:ext cx="573518" cy="239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873943" y="5680112"/>
              <a:ext cx="573518" cy="239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Yes</a:t>
              </a:r>
            </a:p>
          </p:txBody>
        </p:sp>
        <p:pic>
          <p:nvPicPr>
            <p:cNvPr id="4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40859" y="2590801"/>
              <a:ext cx="1162822" cy="8721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453315" y="2774828"/>
              <a:ext cx="865879" cy="487058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586" y="2567214"/>
              <a:ext cx="1378959" cy="917577"/>
            </a:xfrm>
            <a:prstGeom prst="rect">
              <a:avLst/>
            </a:prstGeom>
          </p:spPr>
        </p:pic>
      </p:grpSp>
      <p:sp>
        <p:nvSpPr>
          <p:cNvPr id="50" name="Oval 49"/>
          <p:cNvSpPr/>
          <p:nvPr/>
        </p:nvSpPr>
        <p:spPr>
          <a:xfrm>
            <a:off x="6371310" y="1439937"/>
            <a:ext cx="2564996" cy="24166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3093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Applications – Heat-treatment Design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66</a:t>
            </a:fld>
            <a:endParaRPr lang="en-AU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36762" y="1027212"/>
            <a:ext cx="8656977" cy="3989809"/>
            <a:chOff x="460698" y="1285875"/>
            <a:chExt cx="10153128" cy="467935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698" y="1285875"/>
              <a:ext cx="8782050" cy="4667250"/>
            </a:xfrm>
            <a:prstGeom prst="rect">
              <a:avLst/>
            </a:prstGeom>
          </p:spPr>
        </p:pic>
        <p:sp>
          <p:nvSpPr>
            <p:cNvPr id="2" name="Flowchart: Connector 1"/>
            <p:cNvSpPr/>
            <p:nvPr/>
          </p:nvSpPr>
          <p:spPr>
            <a:xfrm>
              <a:off x="603251" y="2611388"/>
              <a:ext cx="505519" cy="505519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Flowchart: Connector 7"/>
            <p:cNvSpPr/>
            <p:nvPr/>
          </p:nvSpPr>
          <p:spPr>
            <a:xfrm>
              <a:off x="603250" y="3834061"/>
              <a:ext cx="505519" cy="505519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Flowchart: Connector 8"/>
            <p:cNvSpPr/>
            <p:nvPr/>
          </p:nvSpPr>
          <p:spPr>
            <a:xfrm>
              <a:off x="4783030" y="5447606"/>
              <a:ext cx="505519" cy="505519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6435899" y="5459708"/>
              <a:ext cx="505519" cy="505519"/>
            </a:xfrm>
            <a:prstGeom prst="flowChartConnector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8309570" y="1990169"/>
              <a:ext cx="786594" cy="477203"/>
            </a:xfrm>
            <a:prstGeom prst="line">
              <a:avLst/>
            </a:prstGeom>
            <a:ln w="38100">
              <a:headEnd type="oval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4" name="Group 4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 bwMode="auto">
            <a:xfrm>
              <a:off x="9176234" y="2537939"/>
              <a:ext cx="1152128" cy="288032"/>
              <a:chOff x="0" y="1"/>
              <a:chExt cx="4488" cy="1122"/>
            </a:xfrm>
          </p:grpSpPr>
          <p:sp>
            <p:nvSpPr>
              <p:cNvPr id="16" name="Freeform 5"/>
              <p:cNvSpPr>
                <a:spLocks noChangeAspect="1"/>
              </p:cNvSpPr>
              <p:nvPr/>
            </p:nvSpPr>
            <p:spPr bwMode="auto">
              <a:xfrm>
                <a:off x="0" y="347"/>
                <a:ext cx="516" cy="726"/>
              </a:xfrm>
              <a:custGeom>
                <a:avLst/>
                <a:gdLst>
                  <a:gd name="T0" fmla="*/ 515 w 515"/>
                  <a:gd name="T1" fmla="*/ 52 h 726"/>
                  <a:gd name="T2" fmla="*/ 505 w 515"/>
                  <a:gd name="T3" fmla="*/ 20 h 726"/>
                  <a:gd name="T4" fmla="*/ 463 w 515"/>
                  <a:gd name="T5" fmla="*/ 18 h 726"/>
                  <a:gd name="T6" fmla="*/ 441 w 515"/>
                  <a:gd name="T7" fmla="*/ 45 h 726"/>
                  <a:gd name="T8" fmla="*/ 432 w 515"/>
                  <a:gd name="T9" fmla="*/ 79 h 726"/>
                  <a:gd name="T10" fmla="*/ 406 w 515"/>
                  <a:gd name="T11" fmla="*/ 186 h 726"/>
                  <a:gd name="T12" fmla="*/ 352 w 515"/>
                  <a:gd name="T13" fmla="*/ 397 h 726"/>
                  <a:gd name="T14" fmla="*/ 333 w 515"/>
                  <a:gd name="T15" fmla="*/ 426 h 726"/>
                  <a:gd name="T16" fmla="*/ 301 w 515"/>
                  <a:gd name="T17" fmla="*/ 458 h 726"/>
                  <a:gd name="T18" fmla="*/ 256 w 515"/>
                  <a:gd name="T19" fmla="*/ 480 h 726"/>
                  <a:gd name="T20" fmla="*/ 194 w 515"/>
                  <a:gd name="T21" fmla="*/ 475 h 726"/>
                  <a:gd name="T22" fmla="*/ 163 w 515"/>
                  <a:gd name="T23" fmla="*/ 424 h 726"/>
                  <a:gd name="T24" fmla="*/ 174 w 515"/>
                  <a:gd name="T25" fmla="*/ 300 h 726"/>
                  <a:gd name="T26" fmla="*/ 228 w 515"/>
                  <a:gd name="T27" fmla="*/ 144 h 726"/>
                  <a:gd name="T28" fmla="*/ 239 w 515"/>
                  <a:gd name="T29" fmla="*/ 108 h 726"/>
                  <a:gd name="T30" fmla="*/ 233 w 515"/>
                  <a:gd name="T31" fmla="*/ 56 h 726"/>
                  <a:gd name="T32" fmla="*/ 186 w 515"/>
                  <a:gd name="T33" fmla="*/ 7 h 726"/>
                  <a:gd name="T34" fmla="*/ 80 w 515"/>
                  <a:gd name="T35" fmla="*/ 26 h 726"/>
                  <a:gd name="T36" fmla="*/ 8 w 515"/>
                  <a:gd name="T37" fmla="*/ 141 h 726"/>
                  <a:gd name="T38" fmla="*/ 6 w 515"/>
                  <a:gd name="T39" fmla="*/ 182 h 726"/>
                  <a:gd name="T40" fmla="*/ 25 w 515"/>
                  <a:gd name="T41" fmla="*/ 181 h 726"/>
                  <a:gd name="T42" fmla="*/ 56 w 515"/>
                  <a:gd name="T43" fmla="*/ 97 h 726"/>
                  <a:gd name="T44" fmla="*/ 115 w 515"/>
                  <a:gd name="T45" fmla="*/ 31 h 726"/>
                  <a:gd name="T46" fmla="*/ 152 w 515"/>
                  <a:gd name="T47" fmla="*/ 25 h 726"/>
                  <a:gd name="T48" fmla="*/ 169 w 515"/>
                  <a:gd name="T49" fmla="*/ 39 h 726"/>
                  <a:gd name="T50" fmla="*/ 166 w 515"/>
                  <a:gd name="T51" fmla="*/ 102 h 726"/>
                  <a:gd name="T52" fmla="*/ 124 w 515"/>
                  <a:gd name="T53" fmla="*/ 219 h 726"/>
                  <a:gd name="T54" fmla="*/ 93 w 515"/>
                  <a:gd name="T55" fmla="*/ 333 h 726"/>
                  <a:gd name="T56" fmla="*/ 92 w 515"/>
                  <a:gd name="T57" fmla="*/ 409 h 726"/>
                  <a:gd name="T58" fmla="*/ 115 w 515"/>
                  <a:gd name="T59" fmla="*/ 461 h 726"/>
                  <a:gd name="T60" fmla="*/ 152 w 515"/>
                  <a:gd name="T61" fmla="*/ 492 h 726"/>
                  <a:gd name="T62" fmla="*/ 200 w 515"/>
                  <a:gd name="T63" fmla="*/ 506 h 726"/>
                  <a:gd name="T64" fmla="*/ 286 w 515"/>
                  <a:gd name="T65" fmla="*/ 495 h 726"/>
                  <a:gd name="T66" fmla="*/ 313 w 515"/>
                  <a:gd name="T67" fmla="*/ 543 h 726"/>
                  <a:gd name="T68" fmla="*/ 241 w 515"/>
                  <a:gd name="T69" fmla="*/ 658 h 726"/>
                  <a:gd name="T70" fmla="*/ 179 w 515"/>
                  <a:gd name="T71" fmla="*/ 695 h 726"/>
                  <a:gd name="T72" fmla="*/ 125 w 515"/>
                  <a:gd name="T73" fmla="*/ 700 h 726"/>
                  <a:gd name="T74" fmla="*/ 76 w 515"/>
                  <a:gd name="T75" fmla="*/ 680 h 726"/>
                  <a:gd name="T76" fmla="*/ 82 w 515"/>
                  <a:gd name="T77" fmla="*/ 652 h 726"/>
                  <a:gd name="T78" fmla="*/ 120 w 515"/>
                  <a:gd name="T79" fmla="*/ 622 h 726"/>
                  <a:gd name="T80" fmla="*/ 123 w 515"/>
                  <a:gd name="T81" fmla="*/ 573 h 726"/>
                  <a:gd name="T82" fmla="*/ 97 w 515"/>
                  <a:gd name="T83" fmla="*/ 556 h 726"/>
                  <a:gd name="T84" fmla="*/ 65 w 515"/>
                  <a:gd name="T85" fmla="*/ 559 h 726"/>
                  <a:gd name="T86" fmla="*/ 30 w 515"/>
                  <a:gd name="T87" fmla="*/ 593 h 726"/>
                  <a:gd name="T88" fmla="*/ 33 w 515"/>
                  <a:gd name="T89" fmla="*/ 667 h 726"/>
                  <a:gd name="T90" fmla="*/ 94 w 515"/>
                  <a:gd name="T91" fmla="*/ 718 h 726"/>
                  <a:gd name="T92" fmla="*/ 227 w 515"/>
                  <a:gd name="T93" fmla="*/ 708 h 726"/>
                  <a:gd name="T94" fmla="*/ 366 w 515"/>
                  <a:gd name="T95" fmla="*/ 586 h 726"/>
                  <a:gd name="T96" fmla="*/ 511 w 515"/>
                  <a:gd name="T97" fmla="*/ 68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15" h="726">
                    <a:moveTo>
                      <a:pt x="511" y="68"/>
                    </a:moveTo>
                    <a:lnTo>
                      <a:pt x="515" y="52"/>
                    </a:lnTo>
                    <a:lnTo>
                      <a:pt x="515" y="43"/>
                    </a:lnTo>
                    <a:lnTo>
                      <a:pt x="505" y="20"/>
                    </a:lnTo>
                    <a:lnTo>
                      <a:pt x="483" y="12"/>
                    </a:lnTo>
                    <a:lnTo>
                      <a:pt x="463" y="18"/>
                    </a:lnTo>
                    <a:lnTo>
                      <a:pt x="444" y="36"/>
                    </a:lnTo>
                    <a:lnTo>
                      <a:pt x="441" y="45"/>
                    </a:lnTo>
                    <a:lnTo>
                      <a:pt x="437" y="60"/>
                    </a:lnTo>
                    <a:lnTo>
                      <a:pt x="432" y="79"/>
                    </a:lnTo>
                    <a:lnTo>
                      <a:pt x="428" y="96"/>
                    </a:lnTo>
                    <a:lnTo>
                      <a:pt x="406" y="186"/>
                    </a:lnTo>
                    <a:lnTo>
                      <a:pt x="356" y="388"/>
                    </a:lnTo>
                    <a:lnTo>
                      <a:pt x="352" y="397"/>
                    </a:lnTo>
                    <a:lnTo>
                      <a:pt x="344" y="410"/>
                    </a:lnTo>
                    <a:lnTo>
                      <a:pt x="333" y="426"/>
                    </a:lnTo>
                    <a:lnTo>
                      <a:pt x="318" y="442"/>
                    </a:lnTo>
                    <a:lnTo>
                      <a:pt x="301" y="458"/>
                    </a:lnTo>
                    <a:lnTo>
                      <a:pt x="280" y="471"/>
                    </a:lnTo>
                    <a:lnTo>
                      <a:pt x="256" y="480"/>
                    </a:lnTo>
                    <a:lnTo>
                      <a:pt x="229" y="483"/>
                    </a:lnTo>
                    <a:lnTo>
                      <a:pt x="194" y="475"/>
                    </a:lnTo>
                    <a:lnTo>
                      <a:pt x="173" y="454"/>
                    </a:lnTo>
                    <a:lnTo>
                      <a:pt x="163" y="424"/>
                    </a:lnTo>
                    <a:lnTo>
                      <a:pt x="160" y="393"/>
                    </a:lnTo>
                    <a:lnTo>
                      <a:pt x="174" y="300"/>
                    </a:lnTo>
                    <a:lnTo>
                      <a:pt x="217" y="173"/>
                    </a:lnTo>
                    <a:lnTo>
                      <a:pt x="228" y="144"/>
                    </a:lnTo>
                    <a:lnTo>
                      <a:pt x="235" y="123"/>
                    </a:lnTo>
                    <a:lnTo>
                      <a:pt x="239" y="108"/>
                    </a:lnTo>
                    <a:lnTo>
                      <a:pt x="240" y="92"/>
                    </a:lnTo>
                    <a:lnTo>
                      <a:pt x="233" y="56"/>
                    </a:lnTo>
                    <a:lnTo>
                      <a:pt x="214" y="27"/>
                    </a:lnTo>
                    <a:lnTo>
                      <a:pt x="186" y="7"/>
                    </a:lnTo>
                    <a:lnTo>
                      <a:pt x="148" y="0"/>
                    </a:lnTo>
                    <a:lnTo>
                      <a:pt x="80" y="26"/>
                    </a:lnTo>
                    <a:lnTo>
                      <a:pt x="34" y="82"/>
                    </a:lnTo>
                    <a:lnTo>
                      <a:pt x="8" y="141"/>
                    </a:lnTo>
                    <a:lnTo>
                      <a:pt x="0" y="173"/>
                    </a:lnTo>
                    <a:lnTo>
                      <a:pt x="6" y="182"/>
                    </a:lnTo>
                    <a:lnTo>
                      <a:pt x="13" y="184"/>
                    </a:lnTo>
                    <a:lnTo>
                      <a:pt x="25" y="181"/>
                    </a:lnTo>
                    <a:lnTo>
                      <a:pt x="32" y="164"/>
                    </a:lnTo>
                    <a:lnTo>
                      <a:pt x="56" y="97"/>
                    </a:lnTo>
                    <a:lnTo>
                      <a:pt x="85" y="54"/>
                    </a:lnTo>
                    <a:lnTo>
                      <a:pt x="115" y="31"/>
                    </a:lnTo>
                    <a:lnTo>
                      <a:pt x="144" y="24"/>
                    </a:lnTo>
                    <a:lnTo>
                      <a:pt x="152" y="25"/>
                    </a:lnTo>
                    <a:lnTo>
                      <a:pt x="162" y="29"/>
                    </a:lnTo>
                    <a:lnTo>
                      <a:pt x="169" y="39"/>
                    </a:lnTo>
                    <a:lnTo>
                      <a:pt x="172" y="60"/>
                    </a:lnTo>
                    <a:lnTo>
                      <a:pt x="166" y="102"/>
                    </a:lnTo>
                    <a:lnTo>
                      <a:pt x="154" y="139"/>
                    </a:lnTo>
                    <a:lnTo>
                      <a:pt x="124" y="219"/>
                    </a:lnTo>
                    <a:lnTo>
                      <a:pt x="104" y="282"/>
                    </a:lnTo>
                    <a:lnTo>
                      <a:pt x="93" y="333"/>
                    </a:lnTo>
                    <a:lnTo>
                      <a:pt x="88" y="374"/>
                    </a:lnTo>
                    <a:lnTo>
                      <a:pt x="92" y="409"/>
                    </a:lnTo>
                    <a:lnTo>
                      <a:pt x="101" y="438"/>
                    </a:lnTo>
                    <a:lnTo>
                      <a:pt x="115" y="461"/>
                    </a:lnTo>
                    <a:lnTo>
                      <a:pt x="132" y="479"/>
                    </a:lnTo>
                    <a:lnTo>
                      <a:pt x="152" y="492"/>
                    </a:lnTo>
                    <a:lnTo>
                      <a:pt x="175" y="502"/>
                    </a:lnTo>
                    <a:lnTo>
                      <a:pt x="200" y="506"/>
                    </a:lnTo>
                    <a:lnTo>
                      <a:pt x="225" y="508"/>
                    </a:lnTo>
                    <a:lnTo>
                      <a:pt x="286" y="495"/>
                    </a:lnTo>
                    <a:lnTo>
                      <a:pt x="337" y="458"/>
                    </a:lnTo>
                    <a:lnTo>
                      <a:pt x="313" y="543"/>
                    </a:lnTo>
                    <a:lnTo>
                      <a:pt x="265" y="630"/>
                    </a:lnTo>
                    <a:lnTo>
                      <a:pt x="241" y="658"/>
                    </a:lnTo>
                    <a:lnTo>
                      <a:pt x="212" y="680"/>
                    </a:lnTo>
                    <a:lnTo>
                      <a:pt x="179" y="695"/>
                    </a:lnTo>
                    <a:lnTo>
                      <a:pt x="142" y="701"/>
                    </a:lnTo>
                    <a:lnTo>
                      <a:pt x="125" y="700"/>
                    </a:lnTo>
                    <a:lnTo>
                      <a:pt x="101" y="694"/>
                    </a:lnTo>
                    <a:lnTo>
                      <a:pt x="76" y="680"/>
                    </a:lnTo>
                    <a:lnTo>
                      <a:pt x="57" y="654"/>
                    </a:lnTo>
                    <a:lnTo>
                      <a:pt x="82" y="652"/>
                    </a:lnTo>
                    <a:lnTo>
                      <a:pt x="105" y="641"/>
                    </a:lnTo>
                    <a:lnTo>
                      <a:pt x="120" y="622"/>
                    </a:lnTo>
                    <a:lnTo>
                      <a:pt x="128" y="594"/>
                    </a:lnTo>
                    <a:lnTo>
                      <a:pt x="123" y="573"/>
                    </a:lnTo>
                    <a:lnTo>
                      <a:pt x="111" y="562"/>
                    </a:lnTo>
                    <a:lnTo>
                      <a:pt x="97" y="556"/>
                    </a:lnTo>
                    <a:lnTo>
                      <a:pt x="86" y="555"/>
                    </a:lnTo>
                    <a:lnTo>
                      <a:pt x="65" y="559"/>
                    </a:lnTo>
                    <a:lnTo>
                      <a:pt x="46" y="571"/>
                    </a:lnTo>
                    <a:lnTo>
                      <a:pt x="30" y="593"/>
                    </a:lnTo>
                    <a:lnTo>
                      <a:pt x="24" y="628"/>
                    </a:lnTo>
                    <a:lnTo>
                      <a:pt x="33" y="667"/>
                    </a:lnTo>
                    <a:lnTo>
                      <a:pt x="57" y="698"/>
                    </a:lnTo>
                    <a:lnTo>
                      <a:pt x="94" y="718"/>
                    </a:lnTo>
                    <a:lnTo>
                      <a:pt x="142" y="726"/>
                    </a:lnTo>
                    <a:lnTo>
                      <a:pt x="227" y="708"/>
                    </a:lnTo>
                    <a:lnTo>
                      <a:pt x="304" y="659"/>
                    </a:lnTo>
                    <a:lnTo>
                      <a:pt x="366" y="586"/>
                    </a:lnTo>
                    <a:lnTo>
                      <a:pt x="404" y="497"/>
                    </a:lnTo>
                    <a:lnTo>
                      <a:pt x="511" y="6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7" name="Freeform 6"/>
              <p:cNvSpPr>
                <a:spLocks noChangeAspect="1" noEditPoints="1"/>
              </p:cNvSpPr>
              <p:nvPr/>
            </p:nvSpPr>
            <p:spPr bwMode="auto">
              <a:xfrm>
                <a:off x="929" y="431"/>
                <a:ext cx="744" cy="262"/>
              </a:xfrm>
              <a:custGeom>
                <a:avLst/>
                <a:gdLst>
                  <a:gd name="T0" fmla="*/ 706 w 744"/>
                  <a:gd name="T1" fmla="*/ 45 h 262"/>
                  <a:gd name="T2" fmla="*/ 719 w 744"/>
                  <a:gd name="T3" fmla="*/ 45 h 262"/>
                  <a:gd name="T4" fmla="*/ 731 w 744"/>
                  <a:gd name="T5" fmla="*/ 42 h 262"/>
                  <a:gd name="T6" fmla="*/ 740 w 744"/>
                  <a:gd name="T7" fmla="*/ 35 h 262"/>
                  <a:gd name="T8" fmla="*/ 744 w 744"/>
                  <a:gd name="T9" fmla="*/ 23 h 262"/>
                  <a:gd name="T10" fmla="*/ 740 w 744"/>
                  <a:gd name="T11" fmla="*/ 10 h 262"/>
                  <a:gd name="T12" fmla="*/ 731 w 744"/>
                  <a:gd name="T13" fmla="*/ 3 h 262"/>
                  <a:gd name="T14" fmla="*/ 719 w 744"/>
                  <a:gd name="T15" fmla="*/ 1 h 262"/>
                  <a:gd name="T16" fmla="*/ 707 w 744"/>
                  <a:gd name="T17" fmla="*/ 0 h 262"/>
                  <a:gd name="T18" fmla="*/ 37 w 744"/>
                  <a:gd name="T19" fmla="*/ 0 h 262"/>
                  <a:gd name="T20" fmla="*/ 25 w 744"/>
                  <a:gd name="T21" fmla="*/ 1 h 262"/>
                  <a:gd name="T22" fmla="*/ 13 w 744"/>
                  <a:gd name="T23" fmla="*/ 3 h 262"/>
                  <a:gd name="T24" fmla="*/ 4 w 744"/>
                  <a:gd name="T25" fmla="*/ 10 h 262"/>
                  <a:gd name="T26" fmla="*/ 0 w 744"/>
                  <a:gd name="T27" fmla="*/ 23 h 262"/>
                  <a:gd name="T28" fmla="*/ 4 w 744"/>
                  <a:gd name="T29" fmla="*/ 35 h 262"/>
                  <a:gd name="T30" fmla="*/ 13 w 744"/>
                  <a:gd name="T31" fmla="*/ 42 h 262"/>
                  <a:gd name="T32" fmla="*/ 25 w 744"/>
                  <a:gd name="T33" fmla="*/ 45 h 262"/>
                  <a:gd name="T34" fmla="*/ 38 w 744"/>
                  <a:gd name="T35" fmla="*/ 45 h 262"/>
                  <a:gd name="T36" fmla="*/ 706 w 744"/>
                  <a:gd name="T37" fmla="*/ 45 h 262"/>
                  <a:gd name="T38" fmla="*/ 707 w 744"/>
                  <a:gd name="T39" fmla="*/ 262 h 262"/>
                  <a:gd name="T40" fmla="*/ 719 w 744"/>
                  <a:gd name="T41" fmla="*/ 262 h 262"/>
                  <a:gd name="T42" fmla="*/ 731 w 744"/>
                  <a:gd name="T43" fmla="*/ 260 h 262"/>
                  <a:gd name="T44" fmla="*/ 740 w 744"/>
                  <a:gd name="T45" fmla="*/ 253 h 262"/>
                  <a:gd name="T46" fmla="*/ 744 w 744"/>
                  <a:gd name="T47" fmla="*/ 240 h 262"/>
                  <a:gd name="T48" fmla="*/ 740 w 744"/>
                  <a:gd name="T49" fmla="*/ 227 h 262"/>
                  <a:gd name="T50" fmla="*/ 731 w 744"/>
                  <a:gd name="T51" fmla="*/ 221 h 262"/>
                  <a:gd name="T52" fmla="*/ 719 w 744"/>
                  <a:gd name="T53" fmla="*/ 218 h 262"/>
                  <a:gd name="T54" fmla="*/ 706 w 744"/>
                  <a:gd name="T55" fmla="*/ 218 h 262"/>
                  <a:gd name="T56" fmla="*/ 38 w 744"/>
                  <a:gd name="T57" fmla="*/ 218 h 262"/>
                  <a:gd name="T58" fmla="*/ 25 w 744"/>
                  <a:gd name="T59" fmla="*/ 218 h 262"/>
                  <a:gd name="T60" fmla="*/ 13 w 744"/>
                  <a:gd name="T61" fmla="*/ 221 h 262"/>
                  <a:gd name="T62" fmla="*/ 4 w 744"/>
                  <a:gd name="T63" fmla="*/ 227 h 262"/>
                  <a:gd name="T64" fmla="*/ 0 w 744"/>
                  <a:gd name="T65" fmla="*/ 240 h 262"/>
                  <a:gd name="T66" fmla="*/ 4 w 744"/>
                  <a:gd name="T67" fmla="*/ 253 h 262"/>
                  <a:gd name="T68" fmla="*/ 13 w 744"/>
                  <a:gd name="T69" fmla="*/ 260 h 262"/>
                  <a:gd name="T70" fmla="*/ 25 w 744"/>
                  <a:gd name="T71" fmla="*/ 262 h 262"/>
                  <a:gd name="T72" fmla="*/ 37 w 744"/>
                  <a:gd name="T73" fmla="*/ 262 h 262"/>
                  <a:gd name="T74" fmla="*/ 707 w 744"/>
                  <a:gd name="T75" fmla="*/ 26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44" h="262">
                    <a:moveTo>
                      <a:pt x="706" y="45"/>
                    </a:moveTo>
                    <a:lnTo>
                      <a:pt x="719" y="45"/>
                    </a:lnTo>
                    <a:lnTo>
                      <a:pt x="731" y="42"/>
                    </a:lnTo>
                    <a:lnTo>
                      <a:pt x="740" y="35"/>
                    </a:lnTo>
                    <a:lnTo>
                      <a:pt x="744" y="23"/>
                    </a:lnTo>
                    <a:lnTo>
                      <a:pt x="740" y="10"/>
                    </a:lnTo>
                    <a:lnTo>
                      <a:pt x="731" y="3"/>
                    </a:lnTo>
                    <a:lnTo>
                      <a:pt x="719" y="1"/>
                    </a:lnTo>
                    <a:lnTo>
                      <a:pt x="707" y="0"/>
                    </a:lnTo>
                    <a:lnTo>
                      <a:pt x="37" y="0"/>
                    </a:lnTo>
                    <a:lnTo>
                      <a:pt x="25" y="1"/>
                    </a:lnTo>
                    <a:lnTo>
                      <a:pt x="13" y="3"/>
                    </a:lnTo>
                    <a:lnTo>
                      <a:pt x="4" y="10"/>
                    </a:lnTo>
                    <a:lnTo>
                      <a:pt x="0" y="23"/>
                    </a:lnTo>
                    <a:lnTo>
                      <a:pt x="4" y="35"/>
                    </a:lnTo>
                    <a:lnTo>
                      <a:pt x="13" y="42"/>
                    </a:lnTo>
                    <a:lnTo>
                      <a:pt x="25" y="45"/>
                    </a:lnTo>
                    <a:lnTo>
                      <a:pt x="38" y="45"/>
                    </a:lnTo>
                    <a:lnTo>
                      <a:pt x="706" y="45"/>
                    </a:lnTo>
                    <a:close/>
                    <a:moveTo>
                      <a:pt x="707" y="262"/>
                    </a:moveTo>
                    <a:lnTo>
                      <a:pt x="719" y="262"/>
                    </a:lnTo>
                    <a:lnTo>
                      <a:pt x="731" y="260"/>
                    </a:lnTo>
                    <a:lnTo>
                      <a:pt x="740" y="253"/>
                    </a:lnTo>
                    <a:lnTo>
                      <a:pt x="744" y="240"/>
                    </a:lnTo>
                    <a:lnTo>
                      <a:pt x="740" y="227"/>
                    </a:lnTo>
                    <a:lnTo>
                      <a:pt x="731" y="221"/>
                    </a:lnTo>
                    <a:lnTo>
                      <a:pt x="719" y="218"/>
                    </a:lnTo>
                    <a:lnTo>
                      <a:pt x="706" y="218"/>
                    </a:lnTo>
                    <a:lnTo>
                      <a:pt x="38" y="218"/>
                    </a:lnTo>
                    <a:lnTo>
                      <a:pt x="25" y="218"/>
                    </a:lnTo>
                    <a:lnTo>
                      <a:pt x="13" y="221"/>
                    </a:lnTo>
                    <a:lnTo>
                      <a:pt x="4" y="227"/>
                    </a:lnTo>
                    <a:lnTo>
                      <a:pt x="0" y="240"/>
                    </a:lnTo>
                    <a:lnTo>
                      <a:pt x="4" y="253"/>
                    </a:lnTo>
                    <a:lnTo>
                      <a:pt x="13" y="260"/>
                    </a:lnTo>
                    <a:lnTo>
                      <a:pt x="25" y="262"/>
                    </a:lnTo>
                    <a:lnTo>
                      <a:pt x="37" y="262"/>
                    </a:lnTo>
                    <a:lnTo>
                      <a:pt x="707" y="26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8" name="Freeform 7"/>
              <p:cNvSpPr>
                <a:spLocks noChangeAspect="1"/>
              </p:cNvSpPr>
              <p:nvPr/>
            </p:nvSpPr>
            <p:spPr bwMode="auto">
              <a:xfrm>
                <a:off x="2107" y="52"/>
                <a:ext cx="557" cy="1021"/>
              </a:xfrm>
              <a:custGeom>
                <a:avLst/>
                <a:gdLst>
                  <a:gd name="T0" fmla="*/ 447 w 557"/>
                  <a:gd name="T1" fmla="*/ 342 h 1021"/>
                  <a:gd name="T2" fmla="*/ 472 w 557"/>
                  <a:gd name="T3" fmla="*/ 339 h 1021"/>
                  <a:gd name="T4" fmla="*/ 480 w 557"/>
                  <a:gd name="T5" fmla="*/ 319 h 1021"/>
                  <a:gd name="T6" fmla="*/ 450 w 557"/>
                  <a:gd name="T7" fmla="*/ 307 h 1021"/>
                  <a:gd name="T8" fmla="*/ 381 w 557"/>
                  <a:gd name="T9" fmla="*/ 179 h 1021"/>
                  <a:gd name="T10" fmla="*/ 393 w 557"/>
                  <a:gd name="T11" fmla="*/ 117 h 1021"/>
                  <a:gd name="T12" fmla="*/ 407 w 557"/>
                  <a:gd name="T13" fmla="*/ 62 h 1021"/>
                  <a:gd name="T14" fmla="*/ 460 w 557"/>
                  <a:gd name="T15" fmla="*/ 24 h 1021"/>
                  <a:gd name="T16" fmla="*/ 481 w 557"/>
                  <a:gd name="T17" fmla="*/ 27 h 1021"/>
                  <a:gd name="T18" fmla="*/ 515 w 557"/>
                  <a:gd name="T19" fmla="*/ 45 h 1021"/>
                  <a:gd name="T20" fmla="*/ 466 w 557"/>
                  <a:gd name="T21" fmla="*/ 70 h 1021"/>
                  <a:gd name="T22" fmla="*/ 455 w 557"/>
                  <a:gd name="T23" fmla="*/ 105 h 1021"/>
                  <a:gd name="T24" fmla="*/ 467 w 557"/>
                  <a:gd name="T25" fmla="*/ 134 h 1021"/>
                  <a:gd name="T26" fmla="*/ 496 w 557"/>
                  <a:gd name="T27" fmla="*/ 144 h 1021"/>
                  <a:gd name="T28" fmla="*/ 537 w 557"/>
                  <a:gd name="T29" fmla="*/ 127 h 1021"/>
                  <a:gd name="T30" fmla="*/ 557 w 557"/>
                  <a:gd name="T31" fmla="*/ 77 h 1021"/>
                  <a:gd name="T32" fmla="*/ 526 w 557"/>
                  <a:gd name="T33" fmla="*/ 19 h 1021"/>
                  <a:gd name="T34" fmla="*/ 460 w 557"/>
                  <a:gd name="T35" fmla="*/ 0 h 1021"/>
                  <a:gd name="T36" fmla="*/ 426 w 557"/>
                  <a:gd name="T37" fmla="*/ 4 h 1021"/>
                  <a:gd name="T38" fmla="*/ 387 w 557"/>
                  <a:gd name="T39" fmla="*/ 24 h 1021"/>
                  <a:gd name="T40" fmla="*/ 349 w 557"/>
                  <a:gd name="T41" fmla="*/ 63 h 1021"/>
                  <a:gd name="T42" fmla="*/ 318 w 557"/>
                  <a:gd name="T43" fmla="*/ 131 h 1021"/>
                  <a:gd name="T44" fmla="*/ 307 w 557"/>
                  <a:gd name="T45" fmla="*/ 175 h 1021"/>
                  <a:gd name="T46" fmla="*/ 281 w 557"/>
                  <a:gd name="T47" fmla="*/ 307 h 1021"/>
                  <a:gd name="T48" fmla="*/ 190 w 557"/>
                  <a:gd name="T49" fmla="*/ 308 h 1021"/>
                  <a:gd name="T50" fmla="*/ 173 w 557"/>
                  <a:gd name="T51" fmla="*/ 316 h 1021"/>
                  <a:gd name="T52" fmla="*/ 178 w 557"/>
                  <a:gd name="T53" fmla="*/ 340 h 1021"/>
                  <a:gd name="T54" fmla="*/ 275 w 557"/>
                  <a:gd name="T55" fmla="*/ 342 h 1021"/>
                  <a:gd name="T56" fmla="*/ 177 w 557"/>
                  <a:gd name="T57" fmla="*/ 864 h 1021"/>
                  <a:gd name="T58" fmla="*/ 131 w 557"/>
                  <a:gd name="T59" fmla="*/ 979 h 1021"/>
                  <a:gd name="T60" fmla="*/ 87 w 557"/>
                  <a:gd name="T61" fmla="*/ 996 h 1021"/>
                  <a:gd name="T62" fmla="*/ 57 w 557"/>
                  <a:gd name="T63" fmla="*/ 988 h 1021"/>
                  <a:gd name="T64" fmla="*/ 72 w 557"/>
                  <a:gd name="T65" fmla="*/ 967 h 1021"/>
                  <a:gd name="T66" fmla="*/ 100 w 557"/>
                  <a:gd name="T67" fmla="*/ 931 h 1021"/>
                  <a:gd name="T68" fmla="*/ 99 w 557"/>
                  <a:gd name="T69" fmla="*/ 899 h 1021"/>
                  <a:gd name="T70" fmla="*/ 77 w 557"/>
                  <a:gd name="T71" fmla="*/ 879 h 1021"/>
                  <a:gd name="T72" fmla="*/ 39 w 557"/>
                  <a:gd name="T73" fmla="*/ 880 h 1021"/>
                  <a:gd name="T74" fmla="*/ 5 w 557"/>
                  <a:gd name="T75" fmla="*/ 915 h 1021"/>
                  <a:gd name="T76" fmla="*/ 8 w 557"/>
                  <a:gd name="T77" fmla="*/ 977 h 1021"/>
                  <a:gd name="T78" fmla="*/ 60 w 557"/>
                  <a:gd name="T79" fmla="*/ 1016 h 1021"/>
                  <a:gd name="T80" fmla="*/ 137 w 557"/>
                  <a:gd name="T81" fmla="*/ 1010 h 1021"/>
                  <a:gd name="T82" fmla="*/ 201 w 557"/>
                  <a:gd name="T83" fmla="*/ 947 h 1021"/>
                  <a:gd name="T84" fmla="*/ 245 w 557"/>
                  <a:gd name="T85" fmla="*/ 850 h 1021"/>
                  <a:gd name="T86" fmla="*/ 278 w 557"/>
                  <a:gd name="T87" fmla="*/ 725 h 1021"/>
                  <a:gd name="T88" fmla="*/ 350 w 557"/>
                  <a:gd name="T89" fmla="*/ 342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7" h="1021">
                    <a:moveTo>
                      <a:pt x="350" y="342"/>
                    </a:moveTo>
                    <a:lnTo>
                      <a:pt x="447" y="342"/>
                    </a:lnTo>
                    <a:lnTo>
                      <a:pt x="461" y="341"/>
                    </a:lnTo>
                    <a:lnTo>
                      <a:pt x="472" y="339"/>
                    </a:lnTo>
                    <a:lnTo>
                      <a:pt x="478" y="332"/>
                    </a:lnTo>
                    <a:lnTo>
                      <a:pt x="480" y="319"/>
                    </a:lnTo>
                    <a:lnTo>
                      <a:pt x="472" y="309"/>
                    </a:lnTo>
                    <a:lnTo>
                      <a:pt x="450" y="307"/>
                    </a:lnTo>
                    <a:lnTo>
                      <a:pt x="357" y="307"/>
                    </a:lnTo>
                    <a:lnTo>
                      <a:pt x="381" y="179"/>
                    </a:lnTo>
                    <a:lnTo>
                      <a:pt x="386" y="153"/>
                    </a:lnTo>
                    <a:lnTo>
                      <a:pt x="393" y="117"/>
                    </a:lnTo>
                    <a:lnTo>
                      <a:pt x="401" y="83"/>
                    </a:lnTo>
                    <a:lnTo>
                      <a:pt x="407" y="62"/>
                    </a:lnTo>
                    <a:lnTo>
                      <a:pt x="429" y="36"/>
                    </a:lnTo>
                    <a:lnTo>
                      <a:pt x="460" y="24"/>
                    </a:lnTo>
                    <a:lnTo>
                      <a:pt x="467" y="25"/>
                    </a:lnTo>
                    <a:lnTo>
                      <a:pt x="481" y="27"/>
                    </a:lnTo>
                    <a:lnTo>
                      <a:pt x="498" y="33"/>
                    </a:lnTo>
                    <a:lnTo>
                      <a:pt x="515" y="45"/>
                    </a:lnTo>
                    <a:lnTo>
                      <a:pt x="484" y="54"/>
                    </a:lnTo>
                    <a:lnTo>
                      <a:pt x="466" y="70"/>
                    </a:lnTo>
                    <a:lnTo>
                      <a:pt x="457" y="89"/>
                    </a:lnTo>
                    <a:lnTo>
                      <a:pt x="455" y="105"/>
                    </a:lnTo>
                    <a:lnTo>
                      <a:pt x="458" y="122"/>
                    </a:lnTo>
                    <a:lnTo>
                      <a:pt x="467" y="134"/>
                    </a:lnTo>
                    <a:lnTo>
                      <a:pt x="480" y="142"/>
                    </a:lnTo>
                    <a:lnTo>
                      <a:pt x="496" y="144"/>
                    </a:lnTo>
                    <a:lnTo>
                      <a:pt x="518" y="140"/>
                    </a:lnTo>
                    <a:lnTo>
                      <a:pt x="537" y="127"/>
                    </a:lnTo>
                    <a:lnTo>
                      <a:pt x="552" y="106"/>
                    </a:lnTo>
                    <a:lnTo>
                      <a:pt x="557" y="77"/>
                    </a:lnTo>
                    <a:lnTo>
                      <a:pt x="549" y="43"/>
                    </a:lnTo>
                    <a:lnTo>
                      <a:pt x="526" y="19"/>
                    </a:lnTo>
                    <a:lnTo>
                      <a:pt x="495" y="4"/>
                    </a:lnTo>
                    <a:lnTo>
                      <a:pt x="460" y="0"/>
                    </a:lnTo>
                    <a:lnTo>
                      <a:pt x="444" y="1"/>
                    </a:lnTo>
                    <a:lnTo>
                      <a:pt x="426" y="4"/>
                    </a:lnTo>
                    <a:lnTo>
                      <a:pt x="407" y="12"/>
                    </a:lnTo>
                    <a:lnTo>
                      <a:pt x="387" y="24"/>
                    </a:lnTo>
                    <a:lnTo>
                      <a:pt x="367" y="41"/>
                    </a:lnTo>
                    <a:lnTo>
                      <a:pt x="349" y="63"/>
                    </a:lnTo>
                    <a:lnTo>
                      <a:pt x="332" y="93"/>
                    </a:lnTo>
                    <a:lnTo>
                      <a:pt x="318" y="131"/>
                    </a:lnTo>
                    <a:lnTo>
                      <a:pt x="313" y="149"/>
                    </a:lnTo>
                    <a:lnTo>
                      <a:pt x="307" y="175"/>
                    </a:lnTo>
                    <a:lnTo>
                      <a:pt x="297" y="223"/>
                    </a:lnTo>
                    <a:lnTo>
                      <a:pt x="281" y="307"/>
                    </a:lnTo>
                    <a:lnTo>
                      <a:pt x="204" y="307"/>
                    </a:lnTo>
                    <a:lnTo>
                      <a:pt x="190" y="308"/>
                    </a:lnTo>
                    <a:lnTo>
                      <a:pt x="179" y="310"/>
                    </a:lnTo>
                    <a:lnTo>
                      <a:pt x="173" y="316"/>
                    </a:lnTo>
                    <a:lnTo>
                      <a:pt x="171" y="329"/>
                    </a:lnTo>
                    <a:lnTo>
                      <a:pt x="178" y="340"/>
                    </a:lnTo>
                    <a:lnTo>
                      <a:pt x="202" y="342"/>
                    </a:lnTo>
                    <a:lnTo>
                      <a:pt x="275" y="342"/>
                    </a:lnTo>
                    <a:lnTo>
                      <a:pt x="192" y="785"/>
                    </a:lnTo>
                    <a:lnTo>
                      <a:pt x="177" y="864"/>
                    </a:lnTo>
                    <a:lnTo>
                      <a:pt x="157" y="931"/>
                    </a:lnTo>
                    <a:lnTo>
                      <a:pt x="131" y="979"/>
                    </a:lnTo>
                    <a:lnTo>
                      <a:pt x="95" y="996"/>
                    </a:lnTo>
                    <a:lnTo>
                      <a:pt x="87" y="996"/>
                    </a:lnTo>
                    <a:lnTo>
                      <a:pt x="74" y="994"/>
                    </a:lnTo>
                    <a:lnTo>
                      <a:pt x="57" y="988"/>
                    </a:lnTo>
                    <a:lnTo>
                      <a:pt x="41" y="976"/>
                    </a:lnTo>
                    <a:lnTo>
                      <a:pt x="72" y="967"/>
                    </a:lnTo>
                    <a:lnTo>
                      <a:pt x="91" y="951"/>
                    </a:lnTo>
                    <a:lnTo>
                      <a:pt x="100" y="931"/>
                    </a:lnTo>
                    <a:lnTo>
                      <a:pt x="102" y="915"/>
                    </a:lnTo>
                    <a:lnTo>
                      <a:pt x="99" y="899"/>
                    </a:lnTo>
                    <a:lnTo>
                      <a:pt x="89" y="886"/>
                    </a:lnTo>
                    <a:lnTo>
                      <a:pt x="77" y="879"/>
                    </a:lnTo>
                    <a:lnTo>
                      <a:pt x="61" y="876"/>
                    </a:lnTo>
                    <a:lnTo>
                      <a:pt x="39" y="880"/>
                    </a:lnTo>
                    <a:lnTo>
                      <a:pt x="19" y="894"/>
                    </a:lnTo>
                    <a:lnTo>
                      <a:pt x="5" y="915"/>
                    </a:lnTo>
                    <a:lnTo>
                      <a:pt x="0" y="944"/>
                    </a:lnTo>
                    <a:lnTo>
                      <a:pt x="8" y="977"/>
                    </a:lnTo>
                    <a:lnTo>
                      <a:pt x="30" y="1001"/>
                    </a:lnTo>
                    <a:lnTo>
                      <a:pt x="60" y="1016"/>
                    </a:lnTo>
                    <a:lnTo>
                      <a:pt x="95" y="1021"/>
                    </a:lnTo>
                    <a:lnTo>
                      <a:pt x="137" y="1010"/>
                    </a:lnTo>
                    <a:lnTo>
                      <a:pt x="173" y="982"/>
                    </a:lnTo>
                    <a:lnTo>
                      <a:pt x="201" y="947"/>
                    </a:lnTo>
                    <a:lnTo>
                      <a:pt x="221" y="912"/>
                    </a:lnTo>
                    <a:lnTo>
                      <a:pt x="245" y="850"/>
                    </a:lnTo>
                    <a:lnTo>
                      <a:pt x="265" y="782"/>
                    </a:lnTo>
                    <a:lnTo>
                      <a:pt x="278" y="725"/>
                    </a:lnTo>
                    <a:lnTo>
                      <a:pt x="283" y="698"/>
                    </a:lnTo>
                    <a:lnTo>
                      <a:pt x="350" y="34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9" name="Freeform 8"/>
              <p:cNvSpPr>
                <a:spLocks noChangeAspect="1"/>
              </p:cNvSpPr>
              <p:nvPr/>
            </p:nvSpPr>
            <p:spPr bwMode="auto">
              <a:xfrm>
                <a:off x="2826" y="1"/>
                <a:ext cx="259" cy="1122"/>
              </a:xfrm>
              <a:custGeom>
                <a:avLst/>
                <a:gdLst>
                  <a:gd name="T0" fmla="*/ 259 w 259"/>
                  <a:gd name="T1" fmla="*/ 1111 h 1122"/>
                  <a:gd name="T2" fmla="*/ 258 w 259"/>
                  <a:gd name="T3" fmla="*/ 1108 h 1122"/>
                  <a:gd name="T4" fmla="*/ 256 w 259"/>
                  <a:gd name="T5" fmla="*/ 1105 h 1122"/>
                  <a:gd name="T6" fmla="*/ 251 w 259"/>
                  <a:gd name="T7" fmla="*/ 1098 h 1122"/>
                  <a:gd name="T8" fmla="*/ 240 w 259"/>
                  <a:gd name="T9" fmla="*/ 1086 h 1122"/>
                  <a:gd name="T10" fmla="*/ 154 w 259"/>
                  <a:gd name="T11" fmla="*/ 969 h 1122"/>
                  <a:gd name="T12" fmla="*/ 100 w 259"/>
                  <a:gd name="T13" fmla="*/ 835 h 1122"/>
                  <a:gd name="T14" fmla="*/ 72 w 259"/>
                  <a:gd name="T15" fmla="*/ 696 h 1122"/>
                  <a:gd name="T16" fmla="*/ 64 w 259"/>
                  <a:gd name="T17" fmla="*/ 561 h 1122"/>
                  <a:gd name="T18" fmla="*/ 73 w 259"/>
                  <a:gd name="T19" fmla="*/ 416 h 1122"/>
                  <a:gd name="T20" fmla="*/ 103 w 259"/>
                  <a:gd name="T21" fmla="*/ 275 h 1122"/>
                  <a:gd name="T22" fmla="*/ 158 w 259"/>
                  <a:gd name="T23" fmla="*/ 145 h 1122"/>
                  <a:gd name="T24" fmla="*/ 244 w 259"/>
                  <a:gd name="T25" fmla="*/ 31 h 1122"/>
                  <a:gd name="T26" fmla="*/ 257 w 259"/>
                  <a:gd name="T27" fmla="*/ 17 h 1122"/>
                  <a:gd name="T28" fmla="*/ 259 w 259"/>
                  <a:gd name="T29" fmla="*/ 11 h 1122"/>
                  <a:gd name="T30" fmla="*/ 256 w 259"/>
                  <a:gd name="T31" fmla="*/ 3 h 1122"/>
                  <a:gd name="T32" fmla="*/ 248 w 259"/>
                  <a:gd name="T33" fmla="*/ 0 h 1122"/>
                  <a:gd name="T34" fmla="*/ 225 w 259"/>
                  <a:gd name="T35" fmla="*/ 14 h 1122"/>
                  <a:gd name="T36" fmla="*/ 179 w 259"/>
                  <a:gd name="T37" fmla="*/ 56 h 1122"/>
                  <a:gd name="T38" fmla="*/ 124 w 259"/>
                  <a:gd name="T39" fmla="*/ 125 h 1122"/>
                  <a:gd name="T40" fmla="*/ 70 w 259"/>
                  <a:gd name="T41" fmla="*/ 219 h 1122"/>
                  <a:gd name="T42" fmla="*/ 35 w 259"/>
                  <a:gd name="T43" fmla="*/ 311 h 1122"/>
                  <a:gd name="T44" fmla="*/ 14 w 259"/>
                  <a:gd name="T45" fmla="*/ 401 h 1122"/>
                  <a:gd name="T46" fmla="*/ 2 w 259"/>
                  <a:gd name="T47" fmla="*/ 485 h 1122"/>
                  <a:gd name="T48" fmla="*/ 0 w 259"/>
                  <a:gd name="T49" fmla="*/ 561 h 1122"/>
                  <a:gd name="T50" fmla="*/ 2 w 259"/>
                  <a:gd name="T51" fmla="*/ 635 h 1122"/>
                  <a:gd name="T52" fmla="*/ 14 w 259"/>
                  <a:gd name="T53" fmla="*/ 721 h 1122"/>
                  <a:gd name="T54" fmla="*/ 36 w 259"/>
                  <a:gd name="T55" fmla="*/ 815 h 1122"/>
                  <a:gd name="T56" fmla="*/ 73 w 259"/>
                  <a:gd name="T57" fmla="*/ 911 h 1122"/>
                  <a:gd name="T58" fmla="*/ 127 w 259"/>
                  <a:gd name="T59" fmla="*/ 1003 h 1122"/>
                  <a:gd name="T60" fmla="*/ 181 w 259"/>
                  <a:gd name="T61" fmla="*/ 1069 h 1122"/>
                  <a:gd name="T62" fmla="*/ 225 w 259"/>
                  <a:gd name="T63" fmla="*/ 1109 h 1122"/>
                  <a:gd name="T64" fmla="*/ 248 w 259"/>
                  <a:gd name="T65" fmla="*/ 1122 h 1122"/>
                  <a:gd name="T66" fmla="*/ 256 w 259"/>
                  <a:gd name="T67" fmla="*/ 1120 h 1122"/>
                  <a:gd name="T68" fmla="*/ 259 w 259"/>
                  <a:gd name="T69" fmla="*/ 1111 h 1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9" h="1122">
                    <a:moveTo>
                      <a:pt x="259" y="1111"/>
                    </a:moveTo>
                    <a:lnTo>
                      <a:pt x="258" y="1108"/>
                    </a:lnTo>
                    <a:lnTo>
                      <a:pt x="256" y="1105"/>
                    </a:lnTo>
                    <a:lnTo>
                      <a:pt x="251" y="1098"/>
                    </a:lnTo>
                    <a:lnTo>
                      <a:pt x="240" y="1086"/>
                    </a:lnTo>
                    <a:lnTo>
                      <a:pt x="154" y="969"/>
                    </a:lnTo>
                    <a:lnTo>
                      <a:pt x="100" y="835"/>
                    </a:lnTo>
                    <a:lnTo>
                      <a:pt x="72" y="696"/>
                    </a:lnTo>
                    <a:lnTo>
                      <a:pt x="64" y="561"/>
                    </a:lnTo>
                    <a:lnTo>
                      <a:pt x="73" y="416"/>
                    </a:lnTo>
                    <a:lnTo>
                      <a:pt x="103" y="275"/>
                    </a:lnTo>
                    <a:lnTo>
                      <a:pt x="158" y="145"/>
                    </a:lnTo>
                    <a:lnTo>
                      <a:pt x="244" y="31"/>
                    </a:lnTo>
                    <a:lnTo>
                      <a:pt x="257" y="17"/>
                    </a:lnTo>
                    <a:lnTo>
                      <a:pt x="259" y="11"/>
                    </a:lnTo>
                    <a:lnTo>
                      <a:pt x="256" y="3"/>
                    </a:lnTo>
                    <a:lnTo>
                      <a:pt x="248" y="0"/>
                    </a:lnTo>
                    <a:lnTo>
                      <a:pt x="225" y="14"/>
                    </a:lnTo>
                    <a:lnTo>
                      <a:pt x="179" y="56"/>
                    </a:lnTo>
                    <a:lnTo>
                      <a:pt x="124" y="125"/>
                    </a:lnTo>
                    <a:lnTo>
                      <a:pt x="70" y="219"/>
                    </a:lnTo>
                    <a:lnTo>
                      <a:pt x="35" y="311"/>
                    </a:lnTo>
                    <a:lnTo>
                      <a:pt x="14" y="401"/>
                    </a:lnTo>
                    <a:lnTo>
                      <a:pt x="2" y="485"/>
                    </a:lnTo>
                    <a:lnTo>
                      <a:pt x="0" y="561"/>
                    </a:lnTo>
                    <a:lnTo>
                      <a:pt x="2" y="635"/>
                    </a:lnTo>
                    <a:lnTo>
                      <a:pt x="14" y="721"/>
                    </a:lnTo>
                    <a:lnTo>
                      <a:pt x="36" y="815"/>
                    </a:lnTo>
                    <a:lnTo>
                      <a:pt x="73" y="911"/>
                    </a:lnTo>
                    <a:lnTo>
                      <a:pt x="127" y="1003"/>
                    </a:lnTo>
                    <a:lnTo>
                      <a:pt x="181" y="1069"/>
                    </a:lnTo>
                    <a:lnTo>
                      <a:pt x="225" y="1109"/>
                    </a:lnTo>
                    <a:lnTo>
                      <a:pt x="248" y="1122"/>
                    </a:lnTo>
                    <a:lnTo>
                      <a:pt x="256" y="1120"/>
                    </a:lnTo>
                    <a:lnTo>
                      <a:pt x="259" y="111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0" name="Freeform 9"/>
              <p:cNvSpPr>
                <a:spLocks noChangeAspect="1"/>
              </p:cNvSpPr>
              <p:nvPr/>
            </p:nvSpPr>
            <p:spPr bwMode="auto">
              <a:xfrm>
                <a:off x="3180" y="76"/>
                <a:ext cx="921" cy="767"/>
              </a:xfrm>
              <a:custGeom>
                <a:avLst/>
                <a:gdLst>
                  <a:gd name="T0" fmla="*/ 419 w 921"/>
                  <a:gd name="T1" fmla="*/ 82 h 767"/>
                  <a:gd name="T2" fmla="*/ 417 w 921"/>
                  <a:gd name="T3" fmla="*/ 60 h 767"/>
                  <a:gd name="T4" fmla="*/ 449 w 921"/>
                  <a:gd name="T5" fmla="*/ 41 h 767"/>
                  <a:gd name="T6" fmla="*/ 487 w 921"/>
                  <a:gd name="T7" fmla="*/ 34 h 767"/>
                  <a:gd name="T8" fmla="*/ 499 w 921"/>
                  <a:gd name="T9" fmla="*/ 25 h 767"/>
                  <a:gd name="T10" fmla="*/ 494 w 921"/>
                  <a:gd name="T11" fmla="*/ 2 h 767"/>
                  <a:gd name="T12" fmla="*/ 344 w 921"/>
                  <a:gd name="T13" fmla="*/ 4 h 767"/>
                  <a:gd name="T14" fmla="*/ 281 w 921"/>
                  <a:gd name="T15" fmla="*/ 2 h 767"/>
                  <a:gd name="T16" fmla="*/ 218 w 921"/>
                  <a:gd name="T17" fmla="*/ 0 h 767"/>
                  <a:gd name="T18" fmla="*/ 206 w 921"/>
                  <a:gd name="T19" fmla="*/ 3 h 767"/>
                  <a:gd name="T20" fmla="*/ 198 w 921"/>
                  <a:gd name="T21" fmla="*/ 23 h 767"/>
                  <a:gd name="T22" fmla="*/ 224 w 921"/>
                  <a:gd name="T23" fmla="*/ 35 h 767"/>
                  <a:gd name="T24" fmla="*/ 287 w 921"/>
                  <a:gd name="T25" fmla="*/ 44 h 767"/>
                  <a:gd name="T26" fmla="*/ 308 w 921"/>
                  <a:gd name="T27" fmla="*/ 71 h 767"/>
                  <a:gd name="T28" fmla="*/ 204 w 921"/>
                  <a:gd name="T29" fmla="*/ 639 h 767"/>
                  <a:gd name="T30" fmla="*/ 148 w 921"/>
                  <a:gd name="T31" fmla="*/ 688 h 767"/>
                  <a:gd name="T32" fmla="*/ 67 w 921"/>
                  <a:gd name="T33" fmla="*/ 726 h 767"/>
                  <a:gd name="T34" fmla="*/ 15 w 921"/>
                  <a:gd name="T35" fmla="*/ 733 h 767"/>
                  <a:gd name="T36" fmla="*/ 2 w 921"/>
                  <a:gd name="T37" fmla="*/ 742 h 767"/>
                  <a:gd name="T38" fmla="*/ 2 w 921"/>
                  <a:gd name="T39" fmla="*/ 761 h 767"/>
                  <a:gd name="T40" fmla="*/ 120 w 921"/>
                  <a:gd name="T41" fmla="*/ 763 h 767"/>
                  <a:gd name="T42" fmla="*/ 251 w 921"/>
                  <a:gd name="T43" fmla="*/ 767 h 767"/>
                  <a:gd name="T44" fmla="*/ 263 w 921"/>
                  <a:gd name="T45" fmla="*/ 758 h 767"/>
                  <a:gd name="T46" fmla="*/ 259 w 921"/>
                  <a:gd name="T47" fmla="*/ 734 h 767"/>
                  <a:gd name="T48" fmla="*/ 241 w 921"/>
                  <a:gd name="T49" fmla="*/ 731 h 767"/>
                  <a:gd name="T50" fmla="*/ 213 w 921"/>
                  <a:gd name="T51" fmla="*/ 716 h 767"/>
                  <a:gd name="T52" fmla="*/ 217 w 921"/>
                  <a:gd name="T53" fmla="*/ 671 h 767"/>
                  <a:gd name="T54" fmla="*/ 351 w 921"/>
                  <a:gd name="T55" fmla="*/ 526 h 767"/>
                  <a:gd name="T56" fmla="*/ 565 w 921"/>
                  <a:gd name="T57" fmla="*/ 684 h 767"/>
                  <a:gd name="T58" fmla="*/ 571 w 921"/>
                  <a:gd name="T59" fmla="*/ 700 h 767"/>
                  <a:gd name="T60" fmla="*/ 555 w 921"/>
                  <a:gd name="T61" fmla="*/ 717 h 767"/>
                  <a:gd name="T62" fmla="*/ 505 w 921"/>
                  <a:gd name="T63" fmla="*/ 732 h 767"/>
                  <a:gd name="T64" fmla="*/ 483 w 921"/>
                  <a:gd name="T65" fmla="*/ 753 h 767"/>
                  <a:gd name="T66" fmla="*/ 500 w 921"/>
                  <a:gd name="T67" fmla="*/ 767 h 767"/>
                  <a:gd name="T68" fmla="*/ 571 w 921"/>
                  <a:gd name="T69" fmla="*/ 765 h 767"/>
                  <a:gd name="T70" fmla="*/ 641 w 921"/>
                  <a:gd name="T71" fmla="*/ 763 h 767"/>
                  <a:gd name="T72" fmla="*/ 703 w 921"/>
                  <a:gd name="T73" fmla="*/ 765 h 767"/>
                  <a:gd name="T74" fmla="*/ 765 w 921"/>
                  <a:gd name="T75" fmla="*/ 767 h 767"/>
                  <a:gd name="T76" fmla="*/ 779 w 921"/>
                  <a:gd name="T77" fmla="*/ 764 h 767"/>
                  <a:gd name="T78" fmla="*/ 786 w 921"/>
                  <a:gd name="T79" fmla="*/ 746 h 767"/>
                  <a:gd name="T80" fmla="*/ 766 w 921"/>
                  <a:gd name="T81" fmla="*/ 732 h 767"/>
                  <a:gd name="T82" fmla="*/ 722 w 921"/>
                  <a:gd name="T83" fmla="*/ 730 h 767"/>
                  <a:gd name="T84" fmla="*/ 697 w 921"/>
                  <a:gd name="T85" fmla="*/ 724 h 767"/>
                  <a:gd name="T86" fmla="*/ 682 w 921"/>
                  <a:gd name="T87" fmla="*/ 709 h 767"/>
                  <a:gd name="T88" fmla="*/ 670 w 921"/>
                  <a:gd name="T89" fmla="*/ 682 h 767"/>
                  <a:gd name="T90" fmla="*/ 591 w 921"/>
                  <a:gd name="T91" fmla="*/ 496 h 767"/>
                  <a:gd name="T92" fmla="*/ 526 w 921"/>
                  <a:gd name="T93" fmla="*/ 336 h 767"/>
                  <a:gd name="T94" fmla="*/ 655 w 921"/>
                  <a:gd name="T95" fmla="*/ 197 h 767"/>
                  <a:gd name="T96" fmla="*/ 755 w 921"/>
                  <a:gd name="T97" fmla="*/ 93 h 767"/>
                  <a:gd name="T98" fmla="*/ 813 w 921"/>
                  <a:gd name="T99" fmla="*/ 55 h 767"/>
                  <a:gd name="T100" fmla="*/ 897 w 921"/>
                  <a:gd name="T101" fmla="*/ 35 h 767"/>
                  <a:gd name="T102" fmla="*/ 914 w 921"/>
                  <a:gd name="T103" fmla="*/ 31 h 767"/>
                  <a:gd name="T104" fmla="*/ 921 w 921"/>
                  <a:gd name="T105" fmla="*/ 13 h 767"/>
                  <a:gd name="T106" fmla="*/ 907 w 921"/>
                  <a:gd name="T107" fmla="*/ 0 h 767"/>
                  <a:gd name="T108" fmla="*/ 678 w 921"/>
                  <a:gd name="T109" fmla="*/ 0 h 767"/>
                  <a:gd name="T110" fmla="*/ 665 w 921"/>
                  <a:gd name="T111" fmla="*/ 3 h 767"/>
                  <a:gd name="T112" fmla="*/ 657 w 921"/>
                  <a:gd name="T113" fmla="*/ 23 h 767"/>
                  <a:gd name="T114" fmla="*/ 670 w 921"/>
                  <a:gd name="T115" fmla="*/ 35 h 767"/>
                  <a:gd name="T116" fmla="*/ 696 w 921"/>
                  <a:gd name="T117" fmla="*/ 41 h 767"/>
                  <a:gd name="T118" fmla="*/ 715 w 921"/>
                  <a:gd name="T119" fmla="*/ 70 h 767"/>
                  <a:gd name="T120" fmla="*/ 694 w 921"/>
                  <a:gd name="T121" fmla="*/ 110 h 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21" h="767">
                    <a:moveTo>
                      <a:pt x="512" y="306"/>
                    </a:moveTo>
                    <a:lnTo>
                      <a:pt x="419" y="82"/>
                    </a:lnTo>
                    <a:lnTo>
                      <a:pt x="413" y="68"/>
                    </a:lnTo>
                    <a:lnTo>
                      <a:pt x="417" y="60"/>
                    </a:lnTo>
                    <a:lnTo>
                      <a:pt x="428" y="51"/>
                    </a:lnTo>
                    <a:lnTo>
                      <a:pt x="449" y="41"/>
                    </a:lnTo>
                    <a:lnTo>
                      <a:pt x="479" y="35"/>
                    </a:lnTo>
                    <a:lnTo>
                      <a:pt x="487" y="34"/>
                    </a:lnTo>
                    <a:lnTo>
                      <a:pt x="494" y="31"/>
                    </a:lnTo>
                    <a:lnTo>
                      <a:pt x="499" y="25"/>
                    </a:lnTo>
                    <a:lnTo>
                      <a:pt x="501" y="14"/>
                    </a:lnTo>
                    <a:lnTo>
                      <a:pt x="494" y="2"/>
                    </a:lnTo>
                    <a:lnTo>
                      <a:pt x="484" y="0"/>
                    </a:lnTo>
                    <a:lnTo>
                      <a:pt x="344" y="4"/>
                    </a:lnTo>
                    <a:lnTo>
                      <a:pt x="316" y="3"/>
                    </a:lnTo>
                    <a:lnTo>
                      <a:pt x="281" y="2"/>
                    </a:lnTo>
                    <a:lnTo>
                      <a:pt x="245" y="1"/>
                    </a:lnTo>
                    <a:lnTo>
                      <a:pt x="218" y="0"/>
                    </a:lnTo>
                    <a:lnTo>
                      <a:pt x="212" y="1"/>
                    </a:lnTo>
                    <a:lnTo>
                      <a:pt x="206" y="3"/>
                    </a:lnTo>
                    <a:lnTo>
                      <a:pt x="201" y="10"/>
                    </a:lnTo>
                    <a:lnTo>
                      <a:pt x="198" y="23"/>
                    </a:lnTo>
                    <a:lnTo>
                      <a:pt x="205" y="34"/>
                    </a:lnTo>
                    <a:lnTo>
                      <a:pt x="224" y="35"/>
                    </a:lnTo>
                    <a:lnTo>
                      <a:pt x="264" y="37"/>
                    </a:lnTo>
                    <a:lnTo>
                      <a:pt x="287" y="44"/>
                    </a:lnTo>
                    <a:lnTo>
                      <a:pt x="299" y="55"/>
                    </a:lnTo>
                    <a:lnTo>
                      <a:pt x="308" y="71"/>
                    </a:lnTo>
                    <a:lnTo>
                      <a:pt x="440" y="384"/>
                    </a:lnTo>
                    <a:lnTo>
                      <a:pt x="204" y="639"/>
                    </a:lnTo>
                    <a:lnTo>
                      <a:pt x="189" y="651"/>
                    </a:lnTo>
                    <a:lnTo>
                      <a:pt x="148" y="688"/>
                    </a:lnTo>
                    <a:lnTo>
                      <a:pt x="108" y="712"/>
                    </a:lnTo>
                    <a:lnTo>
                      <a:pt x="67" y="726"/>
                    </a:lnTo>
                    <a:lnTo>
                      <a:pt x="25" y="732"/>
                    </a:lnTo>
                    <a:lnTo>
                      <a:pt x="15" y="733"/>
                    </a:lnTo>
                    <a:lnTo>
                      <a:pt x="7" y="736"/>
                    </a:lnTo>
                    <a:lnTo>
                      <a:pt x="2" y="742"/>
                    </a:lnTo>
                    <a:lnTo>
                      <a:pt x="0" y="754"/>
                    </a:lnTo>
                    <a:lnTo>
                      <a:pt x="2" y="761"/>
                    </a:lnTo>
                    <a:lnTo>
                      <a:pt x="15" y="767"/>
                    </a:lnTo>
                    <a:lnTo>
                      <a:pt x="120" y="763"/>
                    </a:lnTo>
                    <a:lnTo>
                      <a:pt x="245" y="767"/>
                    </a:lnTo>
                    <a:lnTo>
                      <a:pt x="251" y="767"/>
                    </a:lnTo>
                    <a:lnTo>
                      <a:pt x="258" y="764"/>
                    </a:lnTo>
                    <a:lnTo>
                      <a:pt x="263" y="758"/>
                    </a:lnTo>
                    <a:lnTo>
                      <a:pt x="265" y="744"/>
                    </a:lnTo>
                    <a:lnTo>
                      <a:pt x="259" y="734"/>
                    </a:lnTo>
                    <a:lnTo>
                      <a:pt x="252" y="732"/>
                    </a:lnTo>
                    <a:lnTo>
                      <a:pt x="241" y="731"/>
                    </a:lnTo>
                    <a:lnTo>
                      <a:pt x="226" y="726"/>
                    </a:lnTo>
                    <a:lnTo>
                      <a:pt x="213" y="716"/>
                    </a:lnTo>
                    <a:lnTo>
                      <a:pt x="207" y="697"/>
                    </a:lnTo>
                    <a:lnTo>
                      <a:pt x="217" y="671"/>
                    </a:lnTo>
                    <a:lnTo>
                      <a:pt x="237" y="647"/>
                    </a:lnTo>
                    <a:lnTo>
                      <a:pt x="351" y="526"/>
                    </a:lnTo>
                    <a:lnTo>
                      <a:pt x="452" y="416"/>
                    </a:lnTo>
                    <a:lnTo>
                      <a:pt x="565" y="684"/>
                    </a:lnTo>
                    <a:lnTo>
                      <a:pt x="569" y="695"/>
                    </a:lnTo>
                    <a:lnTo>
                      <a:pt x="571" y="700"/>
                    </a:lnTo>
                    <a:lnTo>
                      <a:pt x="566" y="708"/>
                    </a:lnTo>
                    <a:lnTo>
                      <a:pt x="555" y="717"/>
                    </a:lnTo>
                    <a:lnTo>
                      <a:pt x="534" y="726"/>
                    </a:lnTo>
                    <a:lnTo>
                      <a:pt x="505" y="732"/>
                    </a:lnTo>
                    <a:lnTo>
                      <a:pt x="490" y="736"/>
                    </a:lnTo>
                    <a:lnTo>
                      <a:pt x="483" y="753"/>
                    </a:lnTo>
                    <a:lnTo>
                      <a:pt x="490" y="765"/>
                    </a:lnTo>
                    <a:lnTo>
                      <a:pt x="500" y="767"/>
                    </a:lnTo>
                    <a:lnTo>
                      <a:pt x="531" y="766"/>
                    </a:lnTo>
                    <a:lnTo>
                      <a:pt x="571" y="765"/>
                    </a:lnTo>
                    <a:lnTo>
                      <a:pt x="610" y="764"/>
                    </a:lnTo>
                    <a:lnTo>
                      <a:pt x="641" y="763"/>
                    </a:lnTo>
                    <a:lnTo>
                      <a:pt x="668" y="764"/>
                    </a:lnTo>
                    <a:lnTo>
                      <a:pt x="703" y="765"/>
                    </a:lnTo>
                    <a:lnTo>
                      <a:pt x="738" y="766"/>
                    </a:lnTo>
                    <a:lnTo>
                      <a:pt x="765" y="767"/>
                    </a:lnTo>
                    <a:lnTo>
                      <a:pt x="772" y="767"/>
                    </a:lnTo>
                    <a:lnTo>
                      <a:pt x="779" y="764"/>
                    </a:lnTo>
                    <a:lnTo>
                      <a:pt x="784" y="758"/>
                    </a:lnTo>
                    <a:lnTo>
                      <a:pt x="786" y="746"/>
                    </a:lnTo>
                    <a:lnTo>
                      <a:pt x="780" y="734"/>
                    </a:lnTo>
                    <a:lnTo>
                      <a:pt x="766" y="732"/>
                    </a:lnTo>
                    <a:lnTo>
                      <a:pt x="741" y="731"/>
                    </a:lnTo>
                    <a:lnTo>
                      <a:pt x="722" y="730"/>
                    </a:lnTo>
                    <a:lnTo>
                      <a:pt x="707" y="727"/>
                    </a:lnTo>
                    <a:lnTo>
                      <a:pt x="697" y="724"/>
                    </a:lnTo>
                    <a:lnTo>
                      <a:pt x="689" y="718"/>
                    </a:lnTo>
                    <a:lnTo>
                      <a:pt x="682" y="709"/>
                    </a:lnTo>
                    <a:lnTo>
                      <a:pt x="676" y="697"/>
                    </a:lnTo>
                    <a:lnTo>
                      <a:pt x="670" y="682"/>
                    </a:lnTo>
                    <a:lnTo>
                      <a:pt x="633" y="594"/>
                    </a:lnTo>
                    <a:lnTo>
                      <a:pt x="591" y="496"/>
                    </a:lnTo>
                    <a:lnTo>
                      <a:pt x="553" y="404"/>
                    </a:lnTo>
                    <a:lnTo>
                      <a:pt x="526" y="336"/>
                    </a:lnTo>
                    <a:lnTo>
                      <a:pt x="588" y="269"/>
                    </a:lnTo>
                    <a:lnTo>
                      <a:pt x="655" y="197"/>
                    </a:lnTo>
                    <a:lnTo>
                      <a:pt x="714" y="133"/>
                    </a:lnTo>
                    <a:lnTo>
                      <a:pt x="755" y="93"/>
                    </a:lnTo>
                    <a:lnTo>
                      <a:pt x="781" y="73"/>
                    </a:lnTo>
                    <a:lnTo>
                      <a:pt x="813" y="55"/>
                    </a:lnTo>
                    <a:lnTo>
                      <a:pt x="851" y="42"/>
                    </a:lnTo>
                    <a:lnTo>
                      <a:pt x="897" y="35"/>
                    </a:lnTo>
                    <a:lnTo>
                      <a:pt x="907" y="34"/>
                    </a:lnTo>
                    <a:lnTo>
                      <a:pt x="914" y="31"/>
                    </a:lnTo>
                    <a:lnTo>
                      <a:pt x="920" y="25"/>
                    </a:lnTo>
                    <a:lnTo>
                      <a:pt x="921" y="13"/>
                    </a:lnTo>
                    <a:lnTo>
                      <a:pt x="920" y="6"/>
                    </a:lnTo>
                    <a:lnTo>
                      <a:pt x="907" y="0"/>
                    </a:lnTo>
                    <a:lnTo>
                      <a:pt x="802" y="4"/>
                    </a:lnTo>
                    <a:lnTo>
                      <a:pt x="678" y="0"/>
                    </a:lnTo>
                    <a:lnTo>
                      <a:pt x="672" y="1"/>
                    </a:lnTo>
                    <a:lnTo>
                      <a:pt x="665" y="3"/>
                    </a:lnTo>
                    <a:lnTo>
                      <a:pt x="659" y="10"/>
                    </a:lnTo>
                    <a:lnTo>
                      <a:pt x="657" y="23"/>
                    </a:lnTo>
                    <a:lnTo>
                      <a:pt x="660" y="31"/>
                    </a:lnTo>
                    <a:lnTo>
                      <a:pt x="670" y="35"/>
                    </a:lnTo>
                    <a:lnTo>
                      <a:pt x="681" y="37"/>
                    </a:lnTo>
                    <a:lnTo>
                      <a:pt x="696" y="41"/>
                    </a:lnTo>
                    <a:lnTo>
                      <a:pt x="709" y="51"/>
                    </a:lnTo>
                    <a:lnTo>
                      <a:pt x="715" y="70"/>
                    </a:lnTo>
                    <a:lnTo>
                      <a:pt x="707" y="92"/>
                    </a:lnTo>
                    <a:lnTo>
                      <a:pt x="694" y="110"/>
                    </a:lnTo>
                    <a:lnTo>
                      <a:pt x="512" y="30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21" name="Freeform 10"/>
              <p:cNvSpPr>
                <a:spLocks noChangeAspect="1"/>
              </p:cNvSpPr>
              <p:nvPr/>
            </p:nvSpPr>
            <p:spPr bwMode="auto">
              <a:xfrm>
                <a:off x="4229" y="1"/>
                <a:ext cx="259" cy="1122"/>
              </a:xfrm>
              <a:custGeom>
                <a:avLst/>
                <a:gdLst>
                  <a:gd name="T0" fmla="*/ 259 w 259"/>
                  <a:gd name="T1" fmla="*/ 561 h 1122"/>
                  <a:gd name="T2" fmla="*/ 256 w 259"/>
                  <a:gd name="T3" fmla="*/ 487 h 1122"/>
                  <a:gd name="T4" fmla="*/ 245 w 259"/>
                  <a:gd name="T5" fmla="*/ 401 h 1122"/>
                  <a:gd name="T6" fmla="*/ 223 w 259"/>
                  <a:gd name="T7" fmla="*/ 307 h 1122"/>
                  <a:gd name="T8" fmla="*/ 186 w 259"/>
                  <a:gd name="T9" fmla="*/ 211 h 1122"/>
                  <a:gd name="T10" fmla="*/ 132 w 259"/>
                  <a:gd name="T11" fmla="*/ 120 h 1122"/>
                  <a:gd name="T12" fmla="*/ 77 w 259"/>
                  <a:gd name="T13" fmla="*/ 54 h 1122"/>
                  <a:gd name="T14" fmla="*/ 34 w 259"/>
                  <a:gd name="T15" fmla="*/ 14 h 1122"/>
                  <a:gd name="T16" fmla="*/ 11 w 259"/>
                  <a:gd name="T17" fmla="*/ 0 h 1122"/>
                  <a:gd name="T18" fmla="*/ 3 w 259"/>
                  <a:gd name="T19" fmla="*/ 3 h 1122"/>
                  <a:gd name="T20" fmla="*/ 0 w 259"/>
                  <a:gd name="T21" fmla="*/ 11 h 1122"/>
                  <a:gd name="T22" fmla="*/ 0 w 259"/>
                  <a:gd name="T23" fmla="*/ 14 h 1122"/>
                  <a:gd name="T24" fmla="*/ 3 w 259"/>
                  <a:gd name="T25" fmla="*/ 18 h 1122"/>
                  <a:gd name="T26" fmla="*/ 9 w 259"/>
                  <a:gd name="T27" fmla="*/ 25 h 1122"/>
                  <a:gd name="T28" fmla="*/ 21 w 259"/>
                  <a:gd name="T29" fmla="*/ 37 h 1122"/>
                  <a:gd name="T30" fmla="*/ 94 w 259"/>
                  <a:gd name="T31" fmla="*/ 133 h 1122"/>
                  <a:gd name="T32" fmla="*/ 149 w 259"/>
                  <a:gd name="T33" fmla="*/ 253 h 1122"/>
                  <a:gd name="T34" fmla="*/ 182 w 259"/>
                  <a:gd name="T35" fmla="*/ 396 h 1122"/>
                  <a:gd name="T36" fmla="*/ 194 w 259"/>
                  <a:gd name="T37" fmla="*/ 561 h 1122"/>
                  <a:gd name="T38" fmla="*/ 186 w 259"/>
                  <a:gd name="T39" fmla="*/ 705 h 1122"/>
                  <a:gd name="T40" fmla="*/ 156 w 259"/>
                  <a:gd name="T41" fmla="*/ 845 h 1122"/>
                  <a:gd name="T42" fmla="*/ 101 w 259"/>
                  <a:gd name="T43" fmla="*/ 976 h 1122"/>
                  <a:gd name="T44" fmla="*/ 14 w 259"/>
                  <a:gd name="T45" fmla="*/ 1092 h 1122"/>
                  <a:gd name="T46" fmla="*/ 2 w 259"/>
                  <a:gd name="T47" fmla="*/ 1105 h 1122"/>
                  <a:gd name="T48" fmla="*/ 0 w 259"/>
                  <a:gd name="T49" fmla="*/ 1111 h 1122"/>
                  <a:gd name="T50" fmla="*/ 3 w 259"/>
                  <a:gd name="T51" fmla="*/ 1119 h 1122"/>
                  <a:gd name="T52" fmla="*/ 11 w 259"/>
                  <a:gd name="T53" fmla="*/ 1122 h 1122"/>
                  <a:gd name="T54" fmla="*/ 34 w 259"/>
                  <a:gd name="T55" fmla="*/ 1108 h 1122"/>
                  <a:gd name="T56" fmla="*/ 79 w 259"/>
                  <a:gd name="T57" fmla="*/ 1067 h 1122"/>
                  <a:gd name="T58" fmla="*/ 135 w 259"/>
                  <a:gd name="T59" fmla="*/ 998 h 1122"/>
                  <a:gd name="T60" fmla="*/ 189 w 259"/>
                  <a:gd name="T61" fmla="*/ 903 h 1122"/>
                  <a:gd name="T62" fmla="*/ 224 w 259"/>
                  <a:gd name="T63" fmla="*/ 811 h 1122"/>
                  <a:gd name="T64" fmla="*/ 245 w 259"/>
                  <a:gd name="T65" fmla="*/ 721 h 1122"/>
                  <a:gd name="T66" fmla="*/ 256 w 259"/>
                  <a:gd name="T67" fmla="*/ 637 h 1122"/>
                  <a:gd name="T68" fmla="*/ 259 w 259"/>
                  <a:gd name="T69" fmla="*/ 561 h 1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9" h="1122">
                    <a:moveTo>
                      <a:pt x="259" y="561"/>
                    </a:moveTo>
                    <a:lnTo>
                      <a:pt x="256" y="487"/>
                    </a:lnTo>
                    <a:lnTo>
                      <a:pt x="245" y="401"/>
                    </a:lnTo>
                    <a:lnTo>
                      <a:pt x="223" y="307"/>
                    </a:lnTo>
                    <a:lnTo>
                      <a:pt x="186" y="211"/>
                    </a:lnTo>
                    <a:lnTo>
                      <a:pt x="132" y="120"/>
                    </a:lnTo>
                    <a:lnTo>
                      <a:pt x="77" y="54"/>
                    </a:lnTo>
                    <a:lnTo>
                      <a:pt x="34" y="14"/>
                    </a:lnTo>
                    <a:lnTo>
                      <a:pt x="11" y="0"/>
                    </a:lnTo>
                    <a:lnTo>
                      <a:pt x="3" y="3"/>
                    </a:lnTo>
                    <a:lnTo>
                      <a:pt x="0" y="11"/>
                    </a:lnTo>
                    <a:lnTo>
                      <a:pt x="0" y="14"/>
                    </a:lnTo>
                    <a:lnTo>
                      <a:pt x="3" y="18"/>
                    </a:lnTo>
                    <a:lnTo>
                      <a:pt x="9" y="25"/>
                    </a:lnTo>
                    <a:lnTo>
                      <a:pt x="21" y="37"/>
                    </a:lnTo>
                    <a:lnTo>
                      <a:pt x="94" y="133"/>
                    </a:lnTo>
                    <a:lnTo>
                      <a:pt x="149" y="253"/>
                    </a:lnTo>
                    <a:lnTo>
                      <a:pt x="182" y="396"/>
                    </a:lnTo>
                    <a:lnTo>
                      <a:pt x="194" y="561"/>
                    </a:lnTo>
                    <a:lnTo>
                      <a:pt x="186" y="705"/>
                    </a:lnTo>
                    <a:lnTo>
                      <a:pt x="156" y="845"/>
                    </a:lnTo>
                    <a:lnTo>
                      <a:pt x="101" y="976"/>
                    </a:lnTo>
                    <a:lnTo>
                      <a:pt x="14" y="1092"/>
                    </a:lnTo>
                    <a:lnTo>
                      <a:pt x="2" y="1105"/>
                    </a:lnTo>
                    <a:lnTo>
                      <a:pt x="0" y="1111"/>
                    </a:lnTo>
                    <a:lnTo>
                      <a:pt x="3" y="1119"/>
                    </a:lnTo>
                    <a:lnTo>
                      <a:pt x="11" y="1122"/>
                    </a:lnTo>
                    <a:lnTo>
                      <a:pt x="34" y="1108"/>
                    </a:lnTo>
                    <a:lnTo>
                      <a:pt x="79" y="1067"/>
                    </a:lnTo>
                    <a:lnTo>
                      <a:pt x="135" y="998"/>
                    </a:lnTo>
                    <a:lnTo>
                      <a:pt x="189" y="903"/>
                    </a:lnTo>
                    <a:lnTo>
                      <a:pt x="224" y="811"/>
                    </a:lnTo>
                    <a:lnTo>
                      <a:pt x="245" y="721"/>
                    </a:lnTo>
                    <a:lnTo>
                      <a:pt x="256" y="637"/>
                    </a:lnTo>
                    <a:lnTo>
                      <a:pt x="259" y="5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grpSp>
          <p:nvGrpSpPr>
            <p:cNvPr id="28" name="Group 13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 bwMode="auto">
            <a:xfrm>
              <a:off x="8597602" y="2995501"/>
              <a:ext cx="2016224" cy="263959"/>
              <a:chOff x="-2" y="1"/>
              <a:chExt cx="6844" cy="896"/>
            </a:xfrm>
          </p:grpSpPr>
          <p:sp>
            <p:nvSpPr>
              <p:cNvPr id="30" name="Freeform 14"/>
              <p:cNvSpPr>
                <a:spLocks noChangeAspect="1"/>
              </p:cNvSpPr>
              <p:nvPr/>
            </p:nvSpPr>
            <p:spPr bwMode="auto">
              <a:xfrm>
                <a:off x="-2" y="61"/>
                <a:ext cx="735" cy="612"/>
              </a:xfrm>
              <a:custGeom>
                <a:avLst/>
                <a:gdLst>
                  <a:gd name="T0" fmla="*/ 334 w 735"/>
                  <a:gd name="T1" fmla="*/ 65 h 612"/>
                  <a:gd name="T2" fmla="*/ 332 w 735"/>
                  <a:gd name="T3" fmla="*/ 48 h 612"/>
                  <a:gd name="T4" fmla="*/ 358 w 735"/>
                  <a:gd name="T5" fmla="*/ 32 h 612"/>
                  <a:gd name="T6" fmla="*/ 389 w 735"/>
                  <a:gd name="T7" fmla="*/ 27 h 612"/>
                  <a:gd name="T8" fmla="*/ 398 w 735"/>
                  <a:gd name="T9" fmla="*/ 20 h 612"/>
                  <a:gd name="T10" fmla="*/ 394 w 735"/>
                  <a:gd name="T11" fmla="*/ 2 h 612"/>
                  <a:gd name="T12" fmla="*/ 274 w 735"/>
                  <a:gd name="T13" fmla="*/ 3 h 612"/>
                  <a:gd name="T14" fmla="*/ 224 w 735"/>
                  <a:gd name="T15" fmla="*/ 2 h 612"/>
                  <a:gd name="T16" fmla="*/ 174 w 735"/>
                  <a:gd name="T17" fmla="*/ 0 h 612"/>
                  <a:gd name="T18" fmla="*/ 164 w 735"/>
                  <a:gd name="T19" fmla="*/ 2 h 612"/>
                  <a:gd name="T20" fmla="*/ 158 w 735"/>
                  <a:gd name="T21" fmla="*/ 18 h 612"/>
                  <a:gd name="T22" fmla="*/ 179 w 735"/>
                  <a:gd name="T23" fmla="*/ 28 h 612"/>
                  <a:gd name="T24" fmla="*/ 229 w 735"/>
                  <a:gd name="T25" fmla="*/ 35 h 612"/>
                  <a:gd name="T26" fmla="*/ 246 w 735"/>
                  <a:gd name="T27" fmla="*/ 56 h 612"/>
                  <a:gd name="T28" fmla="*/ 162 w 735"/>
                  <a:gd name="T29" fmla="*/ 510 h 612"/>
                  <a:gd name="T30" fmla="*/ 119 w 735"/>
                  <a:gd name="T31" fmla="*/ 549 h 612"/>
                  <a:gd name="T32" fmla="*/ 54 w 735"/>
                  <a:gd name="T33" fmla="*/ 580 h 612"/>
                  <a:gd name="T34" fmla="*/ 12 w 735"/>
                  <a:gd name="T35" fmla="*/ 585 h 612"/>
                  <a:gd name="T36" fmla="*/ 2 w 735"/>
                  <a:gd name="T37" fmla="*/ 592 h 612"/>
                  <a:gd name="T38" fmla="*/ 2 w 735"/>
                  <a:gd name="T39" fmla="*/ 608 h 612"/>
                  <a:gd name="T40" fmla="*/ 96 w 735"/>
                  <a:gd name="T41" fmla="*/ 609 h 612"/>
                  <a:gd name="T42" fmla="*/ 200 w 735"/>
                  <a:gd name="T43" fmla="*/ 612 h 612"/>
                  <a:gd name="T44" fmla="*/ 210 w 735"/>
                  <a:gd name="T45" fmla="*/ 605 h 612"/>
                  <a:gd name="T46" fmla="*/ 207 w 735"/>
                  <a:gd name="T47" fmla="*/ 586 h 612"/>
                  <a:gd name="T48" fmla="*/ 192 w 735"/>
                  <a:gd name="T49" fmla="*/ 583 h 612"/>
                  <a:gd name="T50" fmla="*/ 170 w 735"/>
                  <a:gd name="T51" fmla="*/ 571 h 612"/>
                  <a:gd name="T52" fmla="*/ 174 w 735"/>
                  <a:gd name="T53" fmla="*/ 535 h 612"/>
                  <a:gd name="T54" fmla="*/ 280 w 735"/>
                  <a:gd name="T55" fmla="*/ 420 h 612"/>
                  <a:gd name="T56" fmla="*/ 451 w 735"/>
                  <a:gd name="T57" fmla="*/ 546 h 612"/>
                  <a:gd name="T58" fmla="*/ 455 w 735"/>
                  <a:gd name="T59" fmla="*/ 558 h 612"/>
                  <a:gd name="T60" fmla="*/ 442 w 735"/>
                  <a:gd name="T61" fmla="*/ 573 h 612"/>
                  <a:gd name="T62" fmla="*/ 403 w 735"/>
                  <a:gd name="T63" fmla="*/ 585 h 612"/>
                  <a:gd name="T64" fmla="*/ 386 w 735"/>
                  <a:gd name="T65" fmla="*/ 601 h 612"/>
                  <a:gd name="T66" fmla="*/ 399 w 735"/>
                  <a:gd name="T67" fmla="*/ 612 h 612"/>
                  <a:gd name="T68" fmla="*/ 455 w 735"/>
                  <a:gd name="T69" fmla="*/ 611 h 612"/>
                  <a:gd name="T70" fmla="*/ 511 w 735"/>
                  <a:gd name="T71" fmla="*/ 609 h 612"/>
                  <a:gd name="T72" fmla="*/ 561 w 735"/>
                  <a:gd name="T73" fmla="*/ 611 h 612"/>
                  <a:gd name="T74" fmla="*/ 610 w 735"/>
                  <a:gd name="T75" fmla="*/ 612 h 612"/>
                  <a:gd name="T76" fmla="*/ 621 w 735"/>
                  <a:gd name="T77" fmla="*/ 610 h 612"/>
                  <a:gd name="T78" fmla="*/ 627 w 735"/>
                  <a:gd name="T79" fmla="*/ 595 h 612"/>
                  <a:gd name="T80" fmla="*/ 611 w 735"/>
                  <a:gd name="T81" fmla="*/ 585 h 612"/>
                  <a:gd name="T82" fmla="*/ 576 w 735"/>
                  <a:gd name="T83" fmla="*/ 583 h 612"/>
                  <a:gd name="T84" fmla="*/ 556 w 735"/>
                  <a:gd name="T85" fmla="*/ 578 h 612"/>
                  <a:gd name="T86" fmla="*/ 545 w 735"/>
                  <a:gd name="T87" fmla="*/ 566 h 612"/>
                  <a:gd name="T88" fmla="*/ 534 w 735"/>
                  <a:gd name="T89" fmla="*/ 545 h 612"/>
                  <a:gd name="T90" fmla="*/ 472 w 735"/>
                  <a:gd name="T91" fmla="*/ 396 h 612"/>
                  <a:gd name="T92" fmla="*/ 420 w 735"/>
                  <a:gd name="T93" fmla="*/ 268 h 612"/>
                  <a:gd name="T94" fmla="*/ 523 w 735"/>
                  <a:gd name="T95" fmla="*/ 157 h 612"/>
                  <a:gd name="T96" fmla="*/ 602 w 735"/>
                  <a:gd name="T97" fmla="*/ 74 h 612"/>
                  <a:gd name="T98" fmla="*/ 649 w 735"/>
                  <a:gd name="T99" fmla="*/ 44 h 612"/>
                  <a:gd name="T100" fmla="*/ 716 w 735"/>
                  <a:gd name="T101" fmla="*/ 28 h 612"/>
                  <a:gd name="T102" fmla="*/ 730 w 735"/>
                  <a:gd name="T103" fmla="*/ 25 h 612"/>
                  <a:gd name="T104" fmla="*/ 735 w 735"/>
                  <a:gd name="T105" fmla="*/ 10 h 612"/>
                  <a:gd name="T106" fmla="*/ 723 w 735"/>
                  <a:gd name="T107" fmla="*/ 0 h 612"/>
                  <a:gd name="T108" fmla="*/ 541 w 735"/>
                  <a:gd name="T109" fmla="*/ 0 h 612"/>
                  <a:gd name="T110" fmla="*/ 530 w 735"/>
                  <a:gd name="T111" fmla="*/ 2 h 612"/>
                  <a:gd name="T112" fmla="*/ 524 w 735"/>
                  <a:gd name="T113" fmla="*/ 18 h 612"/>
                  <a:gd name="T114" fmla="*/ 534 w 735"/>
                  <a:gd name="T115" fmla="*/ 28 h 612"/>
                  <a:gd name="T116" fmla="*/ 555 w 735"/>
                  <a:gd name="T117" fmla="*/ 32 h 612"/>
                  <a:gd name="T118" fmla="*/ 570 w 735"/>
                  <a:gd name="T119" fmla="*/ 56 h 612"/>
                  <a:gd name="T120" fmla="*/ 553 w 735"/>
                  <a:gd name="T121" fmla="*/ 88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35" h="612">
                    <a:moveTo>
                      <a:pt x="409" y="244"/>
                    </a:moveTo>
                    <a:lnTo>
                      <a:pt x="334" y="65"/>
                    </a:lnTo>
                    <a:lnTo>
                      <a:pt x="329" y="54"/>
                    </a:lnTo>
                    <a:lnTo>
                      <a:pt x="332" y="48"/>
                    </a:lnTo>
                    <a:lnTo>
                      <a:pt x="342" y="40"/>
                    </a:lnTo>
                    <a:lnTo>
                      <a:pt x="358" y="32"/>
                    </a:lnTo>
                    <a:lnTo>
                      <a:pt x="382" y="28"/>
                    </a:lnTo>
                    <a:lnTo>
                      <a:pt x="389" y="27"/>
                    </a:lnTo>
                    <a:lnTo>
                      <a:pt x="394" y="25"/>
                    </a:lnTo>
                    <a:lnTo>
                      <a:pt x="398" y="20"/>
                    </a:lnTo>
                    <a:lnTo>
                      <a:pt x="400" y="11"/>
                    </a:lnTo>
                    <a:lnTo>
                      <a:pt x="394" y="2"/>
                    </a:lnTo>
                    <a:lnTo>
                      <a:pt x="386" y="0"/>
                    </a:lnTo>
                    <a:lnTo>
                      <a:pt x="274" y="3"/>
                    </a:lnTo>
                    <a:lnTo>
                      <a:pt x="252" y="2"/>
                    </a:lnTo>
                    <a:lnTo>
                      <a:pt x="224" y="2"/>
                    </a:lnTo>
                    <a:lnTo>
                      <a:pt x="196" y="0"/>
                    </a:lnTo>
                    <a:lnTo>
                      <a:pt x="174" y="0"/>
                    </a:lnTo>
                    <a:lnTo>
                      <a:pt x="169" y="0"/>
                    </a:lnTo>
                    <a:lnTo>
                      <a:pt x="164" y="2"/>
                    </a:lnTo>
                    <a:lnTo>
                      <a:pt x="160" y="8"/>
                    </a:lnTo>
                    <a:lnTo>
                      <a:pt x="158" y="18"/>
                    </a:lnTo>
                    <a:lnTo>
                      <a:pt x="164" y="26"/>
                    </a:lnTo>
                    <a:lnTo>
                      <a:pt x="179" y="28"/>
                    </a:lnTo>
                    <a:lnTo>
                      <a:pt x="211" y="29"/>
                    </a:lnTo>
                    <a:lnTo>
                      <a:pt x="229" y="35"/>
                    </a:lnTo>
                    <a:lnTo>
                      <a:pt x="239" y="44"/>
                    </a:lnTo>
                    <a:lnTo>
                      <a:pt x="246" y="56"/>
                    </a:lnTo>
                    <a:lnTo>
                      <a:pt x="351" y="306"/>
                    </a:lnTo>
                    <a:lnTo>
                      <a:pt x="162" y="510"/>
                    </a:lnTo>
                    <a:lnTo>
                      <a:pt x="151" y="520"/>
                    </a:lnTo>
                    <a:lnTo>
                      <a:pt x="119" y="549"/>
                    </a:lnTo>
                    <a:lnTo>
                      <a:pt x="86" y="569"/>
                    </a:lnTo>
                    <a:lnTo>
                      <a:pt x="54" y="580"/>
                    </a:lnTo>
                    <a:lnTo>
                      <a:pt x="20" y="585"/>
                    </a:lnTo>
                    <a:lnTo>
                      <a:pt x="12" y="585"/>
                    </a:lnTo>
                    <a:lnTo>
                      <a:pt x="6" y="587"/>
                    </a:lnTo>
                    <a:lnTo>
                      <a:pt x="2" y="592"/>
                    </a:lnTo>
                    <a:lnTo>
                      <a:pt x="0" y="602"/>
                    </a:lnTo>
                    <a:lnTo>
                      <a:pt x="2" y="608"/>
                    </a:lnTo>
                    <a:lnTo>
                      <a:pt x="12" y="612"/>
                    </a:lnTo>
                    <a:lnTo>
                      <a:pt x="96" y="609"/>
                    </a:lnTo>
                    <a:lnTo>
                      <a:pt x="196" y="612"/>
                    </a:lnTo>
                    <a:lnTo>
                      <a:pt x="200" y="612"/>
                    </a:lnTo>
                    <a:lnTo>
                      <a:pt x="206" y="610"/>
                    </a:lnTo>
                    <a:lnTo>
                      <a:pt x="210" y="605"/>
                    </a:lnTo>
                    <a:lnTo>
                      <a:pt x="211" y="594"/>
                    </a:lnTo>
                    <a:lnTo>
                      <a:pt x="207" y="586"/>
                    </a:lnTo>
                    <a:lnTo>
                      <a:pt x="201" y="585"/>
                    </a:lnTo>
                    <a:lnTo>
                      <a:pt x="192" y="583"/>
                    </a:lnTo>
                    <a:lnTo>
                      <a:pt x="180" y="579"/>
                    </a:lnTo>
                    <a:lnTo>
                      <a:pt x="170" y="571"/>
                    </a:lnTo>
                    <a:lnTo>
                      <a:pt x="165" y="557"/>
                    </a:lnTo>
                    <a:lnTo>
                      <a:pt x="174" y="535"/>
                    </a:lnTo>
                    <a:lnTo>
                      <a:pt x="189" y="516"/>
                    </a:lnTo>
                    <a:lnTo>
                      <a:pt x="280" y="420"/>
                    </a:lnTo>
                    <a:lnTo>
                      <a:pt x="360" y="332"/>
                    </a:lnTo>
                    <a:lnTo>
                      <a:pt x="451" y="546"/>
                    </a:lnTo>
                    <a:lnTo>
                      <a:pt x="454" y="555"/>
                    </a:lnTo>
                    <a:lnTo>
                      <a:pt x="455" y="558"/>
                    </a:lnTo>
                    <a:lnTo>
                      <a:pt x="452" y="565"/>
                    </a:lnTo>
                    <a:lnTo>
                      <a:pt x="442" y="573"/>
                    </a:lnTo>
                    <a:lnTo>
                      <a:pt x="426" y="580"/>
                    </a:lnTo>
                    <a:lnTo>
                      <a:pt x="403" y="585"/>
                    </a:lnTo>
                    <a:lnTo>
                      <a:pt x="391" y="588"/>
                    </a:lnTo>
                    <a:lnTo>
                      <a:pt x="386" y="601"/>
                    </a:lnTo>
                    <a:lnTo>
                      <a:pt x="391" y="611"/>
                    </a:lnTo>
                    <a:lnTo>
                      <a:pt x="399" y="612"/>
                    </a:lnTo>
                    <a:lnTo>
                      <a:pt x="423" y="612"/>
                    </a:lnTo>
                    <a:lnTo>
                      <a:pt x="455" y="611"/>
                    </a:lnTo>
                    <a:lnTo>
                      <a:pt x="487" y="610"/>
                    </a:lnTo>
                    <a:lnTo>
                      <a:pt x="511" y="609"/>
                    </a:lnTo>
                    <a:lnTo>
                      <a:pt x="533" y="610"/>
                    </a:lnTo>
                    <a:lnTo>
                      <a:pt x="561" y="611"/>
                    </a:lnTo>
                    <a:lnTo>
                      <a:pt x="589" y="612"/>
                    </a:lnTo>
                    <a:lnTo>
                      <a:pt x="610" y="612"/>
                    </a:lnTo>
                    <a:lnTo>
                      <a:pt x="615" y="612"/>
                    </a:lnTo>
                    <a:lnTo>
                      <a:pt x="621" y="610"/>
                    </a:lnTo>
                    <a:lnTo>
                      <a:pt x="626" y="605"/>
                    </a:lnTo>
                    <a:lnTo>
                      <a:pt x="627" y="595"/>
                    </a:lnTo>
                    <a:lnTo>
                      <a:pt x="622" y="586"/>
                    </a:lnTo>
                    <a:lnTo>
                      <a:pt x="611" y="585"/>
                    </a:lnTo>
                    <a:lnTo>
                      <a:pt x="591" y="584"/>
                    </a:lnTo>
                    <a:lnTo>
                      <a:pt x="576" y="583"/>
                    </a:lnTo>
                    <a:lnTo>
                      <a:pt x="565" y="581"/>
                    </a:lnTo>
                    <a:lnTo>
                      <a:pt x="556" y="578"/>
                    </a:lnTo>
                    <a:lnTo>
                      <a:pt x="550" y="573"/>
                    </a:lnTo>
                    <a:lnTo>
                      <a:pt x="545" y="566"/>
                    </a:lnTo>
                    <a:lnTo>
                      <a:pt x="540" y="557"/>
                    </a:lnTo>
                    <a:lnTo>
                      <a:pt x="534" y="545"/>
                    </a:lnTo>
                    <a:lnTo>
                      <a:pt x="505" y="474"/>
                    </a:lnTo>
                    <a:lnTo>
                      <a:pt x="472" y="396"/>
                    </a:lnTo>
                    <a:lnTo>
                      <a:pt x="441" y="322"/>
                    </a:lnTo>
                    <a:lnTo>
                      <a:pt x="420" y="268"/>
                    </a:lnTo>
                    <a:lnTo>
                      <a:pt x="470" y="215"/>
                    </a:lnTo>
                    <a:lnTo>
                      <a:pt x="523" y="157"/>
                    </a:lnTo>
                    <a:lnTo>
                      <a:pt x="570" y="106"/>
                    </a:lnTo>
                    <a:lnTo>
                      <a:pt x="602" y="74"/>
                    </a:lnTo>
                    <a:lnTo>
                      <a:pt x="623" y="58"/>
                    </a:lnTo>
                    <a:lnTo>
                      <a:pt x="649" y="44"/>
                    </a:lnTo>
                    <a:lnTo>
                      <a:pt x="679" y="33"/>
                    </a:lnTo>
                    <a:lnTo>
                      <a:pt x="716" y="28"/>
                    </a:lnTo>
                    <a:lnTo>
                      <a:pt x="723" y="27"/>
                    </a:lnTo>
                    <a:lnTo>
                      <a:pt x="730" y="25"/>
                    </a:lnTo>
                    <a:lnTo>
                      <a:pt x="734" y="20"/>
                    </a:lnTo>
                    <a:lnTo>
                      <a:pt x="735" y="10"/>
                    </a:lnTo>
                    <a:lnTo>
                      <a:pt x="734" y="5"/>
                    </a:lnTo>
                    <a:lnTo>
                      <a:pt x="723" y="0"/>
                    </a:lnTo>
                    <a:lnTo>
                      <a:pt x="640" y="3"/>
                    </a:lnTo>
                    <a:lnTo>
                      <a:pt x="541" y="0"/>
                    </a:lnTo>
                    <a:lnTo>
                      <a:pt x="536" y="0"/>
                    </a:lnTo>
                    <a:lnTo>
                      <a:pt x="530" y="2"/>
                    </a:lnTo>
                    <a:lnTo>
                      <a:pt x="526" y="8"/>
                    </a:lnTo>
                    <a:lnTo>
                      <a:pt x="524" y="18"/>
                    </a:lnTo>
                    <a:lnTo>
                      <a:pt x="527" y="25"/>
                    </a:lnTo>
                    <a:lnTo>
                      <a:pt x="534" y="28"/>
                    </a:lnTo>
                    <a:lnTo>
                      <a:pt x="543" y="29"/>
                    </a:lnTo>
                    <a:lnTo>
                      <a:pt x="555" y="32"/>
                    </a:lnTo>
                    <a:lnTo>
                      <a:pt x="566" y="41"/>
                    </a:lnTo>
                    <a:lnTo>
                      <a:pt x="570" y="56"/>
                    </a:lnTo>
                    <a:lnTo>
                      <a:pt x="564" y="73"/>
                    </a:lnTo>
                    <a:lnTo>
                      <a:pt x="553" y="88"/>
                    </a:lnTo>
                    <a:lnTo>
                      <a:pt x="409" y="24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31" name="Freeform 15"/>
              <p:cNvSpPr>
                <a:spLocks noChangeAspect="1" noEditPoints="1"/>
              </p:cNvSpPr>
              <p:nvPr/>
            </p:nvSpPr>
            <p:spPr bwMode="auto">
              <a:xfrm>
                <a:off x="1081" y="344"/>
                <a:ext cx="593" cy="210"/>
              </a:xfrm>
              <a:custGeom>
                <a:avLst/>
                <a:gdLst>
                  <a:gd name="T0" fmla="*/ 563 w 593"/>
                  <a:gd name="T1" fmla="*/ 36 h 210"/>
                  <a:gd name="T2" fmla="*/ 573 w 593"/>
                  <a:gd name="T3" fmla="*/ 36 h 210"/>
                  <a:gd name="T4" fmla="*/ 583 w 593"/>
                  <a:gd name="T5" fmla="*/ 34 h 210"/>
                  <a:gd name="T6" fmla="*/ 590 w 593"/>
                  <a:gd name="T7" fmla="*/ 29 h 210"/>
                  <a:gd name="T8" fmla="*/ 593 w 593"/>
                  <a:gd name="T9" fmla="*/ 18 h 210"/>
                  <a:gd name="T10" fmla="*/ 590 w 593"/>
                  <a:gd name="T11" fmla="*/ 8 h 210"/>
                  <a:gd name="T12" fmla="*/ 583 w 593"/>
                  <a:gd name="T13" fmla="*/ 2 h 210"/>
                  <a:gd name="T14" fmla="*/ 574 w 593"/>
                  <a:gd name="T15" fmla="*/ 1 h 210"/>
                  <a:gd name="T16" fmla="*/ 564 w 593"/>
                  <a:gd name="T17" fmla="*/ 0 h 210"/>
                  <a:gd name="T18" fmla="*/ 29 w 593"/>
                  <a:gd name="T19" fmla="*/ 0 h 210"/>
                  <a:gd name="T20" fmla="*/ 20 w 593"/>
                  <a:gd name="T21" fmla="*/ 1 h 210"/>
                  <a:gd name="T22" fmla="*/ 10 w 593"/>
                  <a:gd name="T23" fmla="*/ 2 h 210"/>
                  <a:gd name="T24" fmla="*/ 3 w 593"/>
                  <a:gd name="T25" fmla="*/ 8 h 210"/>
                  <a:gd name="T26" fmla="*/ 0 w 593"/>
                  <a:gd name="T27" fmla="*/ 18 h 210"/>
                  <a:gd name="T28" fmla="*/ 3 w 593"/>
                  <a:gd name="T29" fmla="*/ 29 h 210"/>
                  <a:gd name="T30" fmla="*/ 10 w 593"/>
                  <a:gd name="T31" fmla="*/ 34 h 210"/>
                  <a:gd name="T32" fmla="*/ 20 w 593"/>
                  <a:gd name="T33" fmla="*/ 36 h 210"/>
                  <a:gd name="T34" fmla="*/ 30 w 593"/>
                  <a:gd name="T35" fmla="*/ 36 h 210"/>
                  <a:gd name="T36" fmla="*/ 563 w 593"/>
                  <a:gd name="T37" fmla="*/ 36 h 210"/>
                  <a:gd name="T38" fmla="*/ 564 w 593"/>
                  <a:gd name="T39" fmla="*/ 210 h 210"/>
                  <a:gd name="T40" fmla="*/ 574 w 593"/>
                  <a:gd name="T41" fmla="*/ 209 h 210"/>
                  <a:gd name="T42" fmla="*/ 583 w 593"/>
                  <a:gd name="T43" fmla="*/ 208 h 210"/>
                  <a:gd name="T44" fmla="*/ 590 w 593"/>
                  <a:gd name="T45" fmla="*/ 202 h 210"/>
                  <a:gd name="T46" fmla="*/ 593 w 593"/>
                  <a:gd name="T47" fmla="*/ 192 h 210"/>
                  <a:gd name="T48" fmla="*/ 590 w 593"/>
                  <a:gd name="T49" fmla="*/ 182 h 210"/>
                  <a:gd name="T50" fmla="*/ 583 w 593"/>
                  <a:gd name="T51" fmla="*/ 176 h 210"/>
                  <a:gd name="T52" fmla="*/ 573 w 593"/>
                  <a:gd name="T53" fmla="*/ 174 h 210"/>
                  <a:gd name="T54" fmla="*/ 563 w 593"/>
                  <a:gd name="T55" fmla="*/ 174 h 210"/>
                  <a:gd name="T56" fmla="*/ 30 w 593"/>
                  <a:gd name="T57" fmla="*/ 174 h 210"/>
                  <a:gd name="T58" fmla="*/ 20 w 593"/>
                  <a:gd name="T59" fmla="*/ 174 h 210"/>
                  <a:gd name="T60" fmla="*/ 10 w 593"/>
                  <a:gd name="T61" fmla="*/ 176 h 210"/>
                  <a:gd name="T62" fmla="*/ 3 w 593"/>
                  <a:gd name="T63" fmla="*/ 182 h 210"/>
                  <a:gd name="T64" fmla="*/ 0 w 593"/>
                  <a:gd name="T65" fmla="*/ 192 h 210"/>
                  <a:gd name="T66" fmla="*/ 3 w 593"/>
                  <a:gd name="T67" fmla="*/ 202 h 210"/>
                  <a:gd name="T68" fmla="*/ 10 w 593"/>
                  <a:gd name="T69" fmla="*/ 208 h 210"/>
                  <a:gd name="T70" fmla="*/ 20 w 593"/>
                  <a:gd name="T71" fmla="*/ 209 h 210"/>
                  <a:gd name="T72" fmla="*/ 29 w 593"/>
                  <a:gd name="T73" fmla="*/ 210 h 210"/>
                  <a:gd name="T74" fmla="*/ 564 w 593"/>
                  <a:gd name="T75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93" h="210">
                    <a:moveTo>
                      <a:pt x="563" y="36"/>
                    </a:moveTo>
                    <a:lnTo>
                      <a:pt x="573" y="36"/>
                    </a:lnTo>
                    <a:lnTo>
                      <a:pt x="583" y="34"/>
                    </a:lnTo>
                    <a:lnTo>
                      <a:pt x="590" y="29"/>
                    </a:lnTo>
                    <a:lnTo>
                      <a:pt x="593" y="18"/>
                    </a:lnTo>
                    <a:lnTo>
                      <a:pt x="590" y="8"/>
                    </a:lnTo>
                    <a:lnTo>
                      <a:pt x="583" y="2"/>
                    </a:lnTo>
                    <a:lnTo>
                      <a:pt x="574" y="1"/>
                    </a:lnTo>
                    <a:lnTo>
                      <a:pt x="564" y="0"/>
                    </a:lnTo>
                    <a:lnTo>
                      <a:pt x="29" y="0"/>
                    </a:lnTo>
                    <a:lnTo>
                      <a:pt x="20" y="1"/>
                    </a:lnTo>
                    <a:lnTo>
                      <a:pt x="10" y="2"/>
                    </a:lnTo>
                    <a:lnTo>
                      <a:pt x="3" y="8"/>
                    </a:lnTo>
                    <a:lnTo>
                      <a:pt x="0" y="18"/>
                    </a:lnTo>
                    <a:lnTo>
                      <a:pt x="3" y="29"/>
                    </a:lnTo>
                    <a:lnTo>
                      <a:pt x="10" y="34"/>
                    </a:lnTo>
                    <a:lnTo>
                      <a:pt x="20" y="36"/>
                    </a:lnTo>
                    <a:lnTo>
                      <a:pt x="30" y="36"/>
                    </a:lnTo>
                    <a:lnTo>
                      <a:pt x="563" y="36"/>
                    </a:lnTo>
                    <a:close/>
                    <a:moveTo>
                      <a:pt x="564" y="210"/>
                    </a:moveTo>
                    <a:lnTo>
                      <a:pt x="574" y="209"/>
                    </a:lnTo>
                    <a:lnTo>
                      <a:pt x="583" y="208"/>
                    </a:lnTo>
                    <a:lnTo>
                      <a:pt x="590" y="202"/>
                    </a:lnTo>
                    <a:lnTo>
                      <a:pt x="593" y="192"/>
                    </a:lnTo>
                    <a:lnTo>
                      <a:pt x="590" y="182"/>
                    </a:lnTo>
                    <a:lnTo>
                      <a:pt x="583" y="176"/>
                    </a:lnTo>
                    <a:lnTo>
                      <a:pt x="573" y="174"/>
                    </a:lnTo>
                    <a:lnTo>
                      <a:pt x="563" y="174"/>
                    </a:lnTo>
                    <a:lnTo>
                      <a:pt x="30" y="174"/>
                    </a:lnTo>
                    <a:lnTo>
                      <a:pt x="20" y="174"/>
                    </a:lnTo>
                    <a:lnTo>
                      <a:pt x="10" y="176"/>
                    </a:lnTo>
                    <a:lnTo>
                      <a:pt x="3" y="182"/>
                    </a:lnTo>
                    <a:lnTo>
                      <a:pt x="0" y="192"/>
                    </a:lnTo>
                    <a:lnTo>
                      <a:pt x="3" y="202"/>
                    </a:lnTo>
                    <a:lnTo>
                      <a:pt x="10" y="208"/>
                    </a:lnTo>
                    <a:lnTo>
                      <a:pt x="20" y="209"/>
                    </a:lnTo>
                    <a:lnTo>
                      <a:pt x="29" y="210"/>
                    </a:lnTo>
                    <a:lnTo>
                      <a:pt x="564" y="21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32" name="Freeform 16"/>
              <p:cNvSpPr>
                <a:spLocks noChangeAspect="1"/>
              </p:cNvSpPr>
              <p:nvPr/>
            </p:nvSpPr>
            <p:spPr bwMode="auto">
              <a:xfrm>
                <a:off x="2079" y="1"/>
                <a:ext cx="122" cy="896"/>
              </a:xfrm>
              <a:custGeom>
                <a:avLst/>
                <a:gdLst>
                  <a:gd name="T0" fmla="*/ 122 w 122"/>
                  <a:gd name="T1" fmla="*/ 896 h 896"/>
                  <a:gd name="T2" fmla="*/ 122 w 122"/>
                  <a:gd name="T3" fmla="*/ 860 h 896"/>
                  <a:gd name="T4" fmla="*/ 35 w 122"/>
                  <a:gd name="T5" fmla="*/ 860 h 896"/>
                  <a:gd name="T6" fmla="*/ 35 w 122"/>
                  <a:gd name="T7" fmla="*/ 36 h 896"/>
                  <a:gd name="T8" fmla="*/ 122 w 122"/>
                  <a:gd name="T9" fmla="*/ 36 h 896"/>
                  <a:gd name="T10" fmla="*/ 122 w 122"/>
                  <a:gd name="T11" fmla="*/ 0 h 896"/>
                  <a:gd name="T12" fmla="*/ 0 w 122"/>
                  <a:gd name="T13" fmla="*/ 0 h 896"/>
                  <a:gd name="T14" fmla="*/ 0 w 122"/>
                  <a:gd name="T15" fmla="*/ 896 h 896"/>
                  <a:gd name="T16" fmla="*/ 122 w 122"/>
                  <a:gd name="T17" fmla="*/ 896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2" h="896">
                    <a:moveTo>
                      <a:pt x="122" y="896"/>
                    </a:moveTo>
                    <a:lnTo>
                      <a:pt x="122" y="860"/>
                    </a:lnTo>
                    <a:lnTo>
                      <a:pt x="35" y="860"/>
                    </a:lnTo>
                    <a:lnTo>
                      <a:pt x="35" y="36"/>
                    </a:lnTo>
                    <a:lnTo>
                      <a:pt x="122" y="36"/>
                    </a:lnTo>
                    <a:lnTo>
                      <a:pt x="122" y="0"/>
                    </a:lnTo>
                    <a:lnTo>
                      <a:pt x="0" y="0"/>
                    </a:lnTo>
                    <a:lnTo>
                      <a:pt x="0" y="896"/>
                    </a:lnTo>
                    <a:lnTo>
                      <a:pt x="122" y="89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33" name="Freeform 17"/>
              <p:cNvSpPr>
                <a:spLocks noChangeAspect="1"/>
              </p:cNvSpPr>
              <p:nvPr/>
            </p:nvSpPr>
            <p:spPr bwMode="auto">
              <a:xfrm>
                <a:off x="2243" y="66"/>
                <a:ext cx="606" cy="607"/>
              </a:xfrm>
              <a:custGeom>
                <a:avLst/>
                <a:gdLst>
                  <a:gd name="T0" fmla="*/ 363 w 606"/>
                  <a:gd name="T1" fmla="*/ 48 h 607"/>
                  <a:gd name="T2" fmla="*/ 373 w 606"/>
                  <a:gd name="T3" fmla="*/ 33 h 607"/>
                  <a:gd name="T4" fmla="*/ 389 w 606"/>
                  <a:gd name="T5" fmla="*/ 29 h 607"/>
                  <a:gd name="T6" fmla="*/ 420 w 606"/>
                  <a:gd name="T7" fmla="*/ 28 h 607"/>
                  <a:gd name="T8" fmla="*/ 467 w 606"/>
                  <a:gd name="T9" fmla="*/ 28 h 607"/>
                  <a:gd name="T10" fmla="*/ 516 w 606"/>
                  <a:gd name="T11" fmla="*/ 33 h 607"/>
                  <a:gd name="T12" fmla="*/ 548 w 606"/>
                  <a:gd name="T13" fmla="*/ 48 h 607"/>
                  <a:gd name="T14" fmla="*/ 564 w 606"/>
                  <a:gd name="T15" fmla="*/ 78 h 607"/>
                  <a:gd name="T16" fmla="*/ 565 w 606"/>
                  <a:gd name="T17" fmla="*/ 115 h 607"/>
                  <a:gd name="T18" fmla="*/ 561 w 606"/>
                  <a:gd name="T19" fmla="*/ 154 h 607"/>
                  <a:gd name="T20" fmla="*/ 557 w 606"/>
                  <a:gd name="T21" fmla="*/ 182 h 607"/>
                  <a:gd name="T22" fmla="*/ 558 w 606"/>
                  <a:gd name="T23" fmla="*/ 198 h 607"/>
                  <a:gd name="T24" fmla="*/ 577 w 606"/>
                  <a:gd name="T25" fmla="*/ 197 h 607"/>
                  <a:gd name="T26" fmla="*/ 604 w 606"/>
                  <a:gd name="T27" fmla="*/ 25 h 607"/>
                  <a:gd name="T28" fmla="*/ 606 w 606"/>
                  <a:gd name="T29" fmla="*/ 10 h 607"/>
                  <a:gd name="T30" fmla="*/ 582 w 606"/>
                  <a:gd name="T31" fmla="*/ 0 h 607"/>
                  <a:gd name="T32" fmla="*/ 75 w 606"/>
                  <a:gd name="T33" fmla="*/ 1 h 607"/>
                  <a:gd name="T34" fmla="*/ 63 w 606"/>
                  <a:gd name="T35" fmla="*/ 8 h 607"/>
                  <a:gd name="T36" fmla="*/ 5 w 606"/>
                  <a:gd name="T37" fmla="*/ 176 h 607"/>
                  <a:gd name="T38" fmla="*/ 0 w 606"/>
                  <a:gd name="T39" fmla="*/ 192 h 607"/>
                  <a:gd name="T40" fmla="*/ 11 w 606"/>
                  <a:gd name="T41" fmla="*/ 202 h 607"/>
                  <a:gd name="T42" fmla="*/ 25 w 606"/>
                  <a:gd name="T43" fmla="*/ 183 h 607"/>
                  <a:gd name="T44" fmla="*/ 59 w 606"/>
                  <a:gd name="T45" fmla="*/ 100 h 607"/>
                  <a:gd name="T46" fmla="*/ 96 w 606"/>
                  <a:gd name="T47" fmla="*/ 54 h 607"/>
                  <a:gd name="T48" fmla="*/ 148 w 606"/>
                  <a:gd name="T49" fmla="*/ 33 h 607"/>
                  <a:gd name="T50" fmla="*/ 229 w 606"/>
                  <a:gd name="T51" fmla="*/ 28 h 607"/>
                  <a:gd name="T52" fmla="*/ 278 w 606"/>
                  <a:gd name="T53" fmla="*/ 29 h 607"/>
                  <a:gd name="T54" fmla="*/ 288 w 606"/>
                  <a:gd name="T55" fmla="*/ 34 h 607"/>
                  <a:gd name="T56" fmla="*/ 287 w 606"/>
                  <a:gd name="T57" fmla="*/ 49 h 607"/>
                  <a:gd name="T58" fmla="*/ 165 w 606"/>
                  <a:gd name="T59" fmla="*/ 536 h 607"/>
                  <a:gd name="T60" fmla="*/ 159 w 606"/>
                  <a:gd name="T61" fmla="*/ 557 h 607"/>
                  <a:gd name="T62" fmla="*/ 145 w 606"/>
                  <a:gd name="T63" fmla="*/ 570 h 607"/>
                  <a:gd name="T64" fmla="*/ 115 w 606"/>
                  <a:gd name="T65" fmla="*/ 577 h 607"/>
                  <a:gd name="T66" fmla="*/ 60 w 606"/>
                  <a:gd name="T67" fmla="*/ 580 h 607"/>
                  <a:gd name="T68" fmla="*/ 28 w 606"/>
                  <a:gd name="T69" fmla="*/ 582 h 607"/>
                  <a:gd name="T70" fmla="*/ 22 w 606"/>
                  <a:gd name="T71" fmla="*/ 596 h 607"/>
                  <a:gd name="T72" fmla="*/ 37 w 606"/>
                  <a:gd name="T73" fmla="*/ 607 h 607"/>
                  <a:gd name="T74" fmla="*/ 186 w 606"/>
                  <a:gd name="T75" fmla="*/ 604 h 607"/>
                  <a:gd name="T76" fmla="*/ 338 w 606"/>
                  <a:gd name="T77" fmla="*/ 607 h 607"/>
                  <a:gd name="T78" fmla="*/ 351 w 606"/>
                  <a:gd name="T79" fmla="*/ 605 h 607"/>
                  <a:gd name="T80" fmla="*/ 357 w 606"/>
                  <a:gd name="T81" fmla="*/ 589 h 607"/>
                  <a:gd name="T82" fmla="*/ 351 w 606"/>
                  <a:gd name="T83" fmla="*/ 580 h 607"/>
                  <a:gd name="T84" fmla="*/ 327 w 606"/>
                  <a:gd name="T85" fmla="*/ 580 h 607"/>
                  <a:gd name="T86" fmla="*/ 270 w 606"/>
                  <a:gd name="T87" fmla="*/ 577 h 607"/>
                  <a:gd name="T88" fmla="*/ 244 w 606"/>
                  <a:gd name="T89" fmla="*/ 572 h 607"/>
                  <a:gd name="T90" fmla="*/ 237 w 606"/>
                  <a:gd name="T91" fmla="*/ 558 h 607"/>
                  <a:gd name="T92" fmla="*/ 240 w 606"/>
                  <a:gd name="T93" fmla="*/ 539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6" h="607">
                    <a:moveTo>
                      <a:pt x="359" y="63"/>
                    </a:moveTo>
                    <a:lnTo>
                      <a:pt x="363" y="48"/>
                    </a:lnTo>
                    <a:lnTo>
                      <a:pt x="368" y="38"/>
                    </a:lnTo>
                    <a:lnTo>
                      <a:pt x="373" y="33"/>
                    </a:lnTo>
                    <a:lnTo>
                      <a:pt x="380" y="30"/>
                    </a:lnTo>
                    <a:lnTo>
                      <a:pt x="389" y="29"/>
                    </a:lnTo>
                    <a:lnTo>
                      <a:pt x="404" y="28"/>
                    </a:lnTo>
                    <a:lnTo>
                      <a:pt x="420" y="28"/>
                    </a:lnTo>
                    <a:lnTo>
                      <a:pt x="436" y="28"/>
                    </a:lnTo>
                    <a:lnTo>
                      <a:pt x="467" y="28"/>
                    </a:lnTo>
                    <a:lnTo>
                      <a:pt x="494" y="30"/>
                    </a:lnTo>
                    <a:lnTo>
                      <a:pt x="516" y="33"/>
                    </a:lnTo>
                    <a:lnTo>
                      <a:pt x="535" y="39"/>
                    </a:lnTo>
                    <a:lnTo>
                      <a:pt x="548" y="48"/>
                    </a:lnTo>
                    <a:lnTo>
                      <a:pt x="558" y="61"/>
                    </a:lnTo>
                    <a:lnTo>
                      <a:pt x="564" y="78"/>
                    </a:lnTo>
                    <a:lnTo>
                      <a:pt x="566" y="102"/>
                    </a:lnTo>
                    <a:lnTo>
                      <a:pt x="565" y="115"/>
                    </a:lnTo>
                    <a:lnTo>
                      <a:pt x="564" y="134"/>
                    </a:lnTo>
                    <a:lnTo>
                      <a:pt x="561" y="154"/>
                    </a:lnTo>
                    <a:lnTo>
                      <a:pt x="559" y="173"/>
                    </a:lnTo>
                    <a:lnTo>
                      <a:pt x="557" y="182"/>
                    </a:lnTo>
                    <a:lnTo>
                      <a:pt x="556" y="190"/>
                    </a:lnTo>
                    <a:lnTo>
                      <a:pt x="558" y="198"/>
                    </a:lnTo>
                    <a:lnTo>
                      <a:pt x="567" y="202"/>
                    </a:lnTo>
                    <a:lnTo>
                      <a:pt x="577" y="197"/>
                    </a:lnTo>
                    <a:lnTo>
                      <a:pt x="580" y="181"/>
                    </a:lnTo>
                    <a:lnTo>
                      <a:pt x="604" y="25"/>
                    </a:lnTo>
                    <a:lnTo>
                      <a:pt x="606" y="18"/>
                    </a:lnTo>
                    <a:lnTo>
                      <a:pt x="606" y="10"/>
                    </a:lnTo>
                    <a:lnTo>
                      <a:pt x="600" y="2"/>
                    </a:lnTo>
                    <a:lnTo>
                      <a:pt x="582" y="0"/>
                    </a:lnTo>
                    <a:lnTo>
                      <a:pt x="87" y="0"/>
                    </a:lnTo>
                    <a:lnTo>
                      <a:pt x="75" y="1"/>
                    </a:lnTo>
                    <a:lnTo>
                      <a:pt x="67" y="3"/>
                    </a:lnTo>
                    <a:lnTo>
                      <a:pt x="63" y="8"/>
                    </a:lnTo>
                    <a:lnTo>
                      <a:pt x="58" y="18"/>
                    </a:lnTo>
                    <a:lnTo>
                      <a:pt x="5" y="176"/>
                    </a:lnTo>
                    <a:lnTo>
                      <a:pt x="2" y="184"/>
                    </a:lnTo>
                    <a:lnTo>
                      <a:pt x="0" y="192"/>
                    </a:lnTo>
                    <a:lnTo>
                      <a:pt x="3" y="199"/>
                    </a:lnTo>
                    <a:lnTo>
                      <a:pt x="11" y="202"/>
                    </a:lnTo>
                    <a:lnTo>
                      <a:pt x="19" y="198"/>
                    </a:lnTo>
                    <a:lnTo>
                      <a:pt x="25" y="183"/>
                    </a:lnTo>
                    <a:lnTo>
                      <a:pt x="43" y="137"/>
                    </a:lnTo>
                    <a:lnTo>
                      <a:pt x="59" y="100"/>
                    </a:lnTo>
                    <a:lnTo>
                      <a:pt x="76" y="73"/>
                    </a:lnTo>
                    <a:lnTo>
                      <a:pt x="96" y="54"/>
                    </a:lnTo>
                    <a:lnTo>
                      <a:pt x="119" y="41"/>
                    </a:lnTo>
                    <a:lnTo>
                      <a:pt x="148" y="33"/>
                    </a:lnTo>
                    <a:lnTo>
                      <a:pt x="184" y="29"/>
                    </a:lnTo>
                    <a:lnTo>
                      <a:pt x="229" y="28"/>
                    </a:lnTo>
                    <a:lnTo>
                      <a:pt x="264" y="28"/>
                    </a:lnTo>
                    <a:lnTo>
                      <a:pt x="278" y="29"/>
                    </a:lnTo>
                    <a:lnTo>
                      <a:pt x="285" y="31"/>
                    </a:lnTo>
                    <a:lnTo>
                      <a:pt x="288" y="34"/>
                    </a:lnTo>
                    <a:lnTo>
                      <a:pt x="289" y="39"/>
                    </a:lnTo>
                    <a:lnTo>
                      <a:pt x="287" y="49"/>
                    </a:lnTo>
                    <a:lnTo>
                      <a:pt x="285" y="58"/>
                    </a:lnTo>
                    <a:lnTo>
                      <a:pt x="165" y="536"/>
                    </a:lnTo>
                    <a:lnTo>
                      <a:pt x="162" y="548"/>
                    </a:lnTo>
                    <a:lnTo>
                      <a:pt x="159" y="557"/>
                    </a:lnTo>
                    <a:lnTo>
                      <a:pt x="153" y="565"/>
                    </a:lnTo>
                    <a:lnTo>
                      <a:pt x="145" y="570"/>
                    </a:lnTo>
                    <a:lnTo>
                      <a:pt x="133" y="574"/>
                    </a:lnTo>
                    <a:lnTo>
                      <a:pt x="115" y="577"/>
                    </a:lnTo>
                    <a:lnTo>
                      <a:pt x="91" y="579"/>
                    </a:lnTo>
                    <a:lnTo>
                      <a:pt x="60" y="580"/>
                    </a:lnTo>
                    <a:lnTo>
                      <a:pt x="40" y="580"/>
                    </a:lnTo>
                    <a:lnTo>
                      <a:pt x="28" y="582"/>
                    </a:lnTo>
                    <a:lnTo>
                      <a:pt x="23" y="586"/>
                    </a:lnTo>
                    <a:lnTo>
                      <a:pt x="22" y="596"/>
                    </a:lnTo>
                    <a:lnTo>
                      <a:pt x="28" y="606"/>
                    </a:lnTo>
                    <a:lnTo>
                      <a:pt x="37" y="607"/>
                    </a:lnTo>
                    <a:lnTo>
                      <a:pt x="110" y="605"/>
                    </a:lnTo>
                    <a:lnTo>
                      <a:pt x="186" y="604"/>
                    </a:lnTo>
                    <a:lnTo>
                      <a:pt x="260" y="605"/>
                    </a:lnTo>
                    <a:lnTo>
                      <a:pt x="338" y="607"/>
                    </a:lnTo>
                    <a:lnTo>
                      <a:pt x="345" y="607"/>
                    </a:lnTo>
                    <a:lnTo>
                      <a:pt x="351" y="605"/>
                    </a:lnTo>
                    <a:lnTo>
                      <a:pt x="355" y="600"/>
                    </a:lnTo>
                    <a:lnTo>
                      <a:pt x="357" y="589"/>
                    </a:lnTo>
                    <a:lnTo>
                      <a:pt x="356" y="583"/>
                    </a:lnTo>
                    <a:lnTo>
                      <a:pt x="351" y="580"/>
                    </a:lnTo>
                    <a:lnTo>
                      <a:pt x="342" y="580"/>
                    </a:lnTo>
                    <a:lnTo>
                      <a:pt x="327" y="580"/>
                    </a:lnTo>
                    <a:lnTo>
                      <a:pt x="299" y="579"/>
                    </a:lnTo>
                    <a:lnTo>
                      <a:pt x="270" y="577"/>
                    </a:lnTo>
                    <a:lnTo>
                      <a:pt x="254" y="575"/>
                    </a:lnTo>
                    <a:lnTo>
                      <a:pt x="244" y="572"/>
                    </a:lnTo>
                    <a:lnTo>
                      <a:pt x="238" y="567"/>
                    </a:lnTo>
                    <a:lnTo>
                      <a:pt x="237" y="558"/>
                    </a:lnTo>
                    <a:lnTo>
                      <a:pt x="237" y="553"/>
                    </a:lnTo>
                    <a:lnTo>
                      <a:pt x="240" y="539"/>
                    </a:lnTo>
                    <a:lnTo>
                      <a:pt x="359" y="6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34" name="Freeform 18"/>
              <p:cNvSpPr>
                <a:spLocks noChangeAspect="1"/>
              </p:cNvSpPr>
              <p:nvPr/>
            </p:nvSpPr>
            <p:spPr bwMode="auto">
              <a:xfrm>
                <a:off x="2811" y="391"/>
                <a:ext cx="227" cy="417"/>
              </a:xfrm>
              <a:custGeom>
                <a:avLst/>
                <a:gdLst>
                  <a:gd name="T0" fmla="*/ 141 w 227"/>
                  <a:gd name="T1" fmla="*/ 18 h 417"/>
                  <a:gd name="T2" fmla="*/ 140 w 227"/>
                  <a:gd name="T3" fmla="*/ 8 h 417"/>
                  <a:gd name="T4" fmla="*/ 138 w 227"/>
                  <a:gd name="T5" fmla="*/ 2 h 417"/>
                  <a:gd name="T6" fmla="*/ 132 w 227"/>
                  <a:gd name="T7" fmla="*/ 0 h 417"/>
                  <a:gd name="T8" fmla="*/ 122 w 227"/>
                  <a:gd name="T9" fmla="*/ 0 h 417"/>
                  <a:gd name="T10" fmla="*/ 90 w 227"/>
                  <a:gd name="T11" fmla="*/ 23 h 417"/>
                  <a:gd name="T12" fmla="*/ 56 w 227"/>
                  <a:gd name="T13" fmla="*/ 35 h 417"/>
                  <a:gd name="T14" fmla="*/ 24 w 227"/>
                  <a:gd name="T15" fmla="*/ 39 h 417"/>
                  <a:gd name="T16" fmla="*/ 0 w 227"/>
                  <a:gd name="T17" fmla="*/ 40 h 417"/>
                  <a:gd name="T18" fmla="*/ 0 w 227"/>
                  <a:gd name="T19" fmla="*/ 63 h 417"/>
                  <a:gd name="T20" fmla="*/ 15 w 227"/>
                  <a:gd name="T21" fmla="*/ 63 h 417"/>
                  <a:gd name="T22" fmla="*/ 38 w 227"/>
                  <a:gd name="T23" fmla="*/ 60 h 417"/>
                  <a:gd name="T24" fmla="*/ 64 w 227"/>
                  <a:gd name="T25" fmla="*/ 55 h 417"/>
                  <a:gd name="T26" fmla="*/ 90 w 227"/>
                  <a:gd name="T27" fmla="*/ 45 h 417"/>
                  <a:gd name="T28" fmla="*/ 90 w 227"/>
                  <a:gd name="T29" fmla="*/ 365 h 417"/>
                  <a:gd name="T30" fmla="*/ 89 w 227"/>
                  <a:gd name="T31" fmla="*/ 378 h 417"/>
                  <a:gd name="T32" fmla="*/ 82 w 227"/>
                  <a:gd name="T33" fmla="*/ 387 h 417"/>
                  <a:gd name="T34" fmla="*/ 64 w 227"/>
                  <a:gd name="T35" fmla="*/ 392 h 417"/>
                  <a:gd name="T36" fmla="*/ 28 w 227"/>
                  <a:gd name="T37" fmla="*/ 394 h 417"/>
                  <a:gd name="T38" fmla="*/ 4 w 227"/>
                  <a:gd name="T39" fmla="*/ 394 h 417"/>
                  <a:gd name="T40" fmla="*/ 4 w 227"/>
                  <a:gd name="T41" fmla="*/ 417 h 417"/>
                  <a:gd name="T42" fmla="*/ 23 w 227"/>
                  <a:gd name="T43" fmla="*/ 416 h 417"/>
                  <a:gd name="T44" fmla="*/ 55 w 227"/>
                  <a:gd name="T45" fmla="*/ 415 h 417"/>
                  <a:gd name="T46" fmla="*/ 90 w 227"/>
                  <a:gd name="T47" fmla="*/ 414 h 417"/>
                  <a:gd name="T48" fmla="*/ 115 w 227"/>
                  <a:gd name="T49" fmla="*/ 414 h 417"/>
                  <a:gd name="T50" fmla="*/ 139 w 227"/>
                  <a:gd name="T51" fmla="*/ 414 h 417"/>
                  <a:gd name="T52" fmla="*/ 173 w 227"/>
                  <a:gd name="T53" fmla="*/ 415 h 417"/>
                  <a:gd name="T54" fmla="*/ 207 w 227"/>
                  <a:gd name="T55" fmla="*/ 416 h 417"/>
                  <a:gd name="T56" fmla="*/ 227 w 227"/>
                  <a:gd name="T57" fmla="*/ 417 h 417"/>
                  <a:gd name="T58" fmla="*/ 227 w 227"/>
                  <a:gd name="T59" fmla="*/ 394 h 417"/>
                  <a:gd name="T60" fmla="*/ 203 w 227"/>
                  <a:gd name="T61" fmla="*/ 394 h 417"/>
                  <a:gd name="T62" fmla="*/ 167 w 227"/>
                  <a:gd name="T63" fmla="*/ 392 h 417"/>
                  <a:gd name="T64" fmla="*/ 149 w 227"/>
                  <a:gd name="T65" fmla="*/ 387 h 417"/>
                  <a:gd name="T66" fmla="*/ 142 w 227"/>
                  <a:gd name="T67" fmla="*/ 378 h 417"/>
                  <a:gd name="T68" fmla="*/ 141 w 227"/>
                  <a:gd name="T69" fmla="*/ 365 h 417"/>
                  <a:gd name="T70" fmla="*/ 141 w 227"/>
                  <a:gd name="T71" fmla="*/ 1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7" h="417">
                    <a:moveTo>
                      <a:pt x="141" y="18"/>
                    </a:moveTo>
                    <a:lnTo>
                      <a:pt x="140" y="8"/>
                    </a:lnTo>
                    <a:lnTo>
                      <a:pt x="138" y="2"/>
                    </a:lnTo>
                    <a:lnTo>
                      <a:pt x="132" y="0"/>
                    </a:lnTo>
                    <a:lnTo>
                      <a:pt x="122" y="0"/>
                    </a:lnTo>
                    <a:lnTo>
                      <a:pt x="90" y="23"/>
                    </a:lnTo>
                    <a:lnTo>
                      <a:pt x="56" y="35"/>
                    </a:lnTo>
                    <a:lnTo>
                      <a:pt x="24" y="39"/>
                    </a:lnTo>
                    <a:lnTo>
                      <a:pt x="0" y="40"/>
                    </a:lnTo>
                    <a:lnTo>
                      <a:pt x="0" y="63"/>
                    </a:lnTo>
                    <a:lnTo>
                      <a:pt x="15" y="63"/>
                    </a:lnTo>
                    <a:lnTo>
                      <a:pt x="38" y="60"/>
                    </a:lnTo>
                    <a:lnTo>
                      <a:pt x="64" y="55"/>
                    </a:lnTo>
                    <a:lnTo>
                      <a:pt x="90" y="45"/>
                    </a:lnTo>
                    <a:lnTo>
                      <a:pt x="90" y="365"/>
                    </a:lnTo>
                    <a:lnTo>
                      <a:pt x="89" y="378"/>
                    </a:lnTo>
                    <a:lnTo>
                      <a:pt x="82" y="387"/>
                    </a:lnTo>
                    <a:lnTo>
                      <a:pt x="64" y="392"/>
                    </a:lnTo>
                    <a:lnTo>
                      <a:pt x="28" y="394"/>
                    </a:lnTo>
                    <a:lnTo>
                      <a:pt x="4" y="394"/>
                    </a:lnTo>
                    <a:lnTo>
                      <a:pt x="4" y="417"/>
                    </a:lnTo>
                    <a:lnTo>
                      <a:pt x="23" y="416"/>
                    </a:lnTo>
                    <a:lnTo>
                      <a:pt x="55" y="415"/>
                    </a:lnTo>
                    <a:lnTo>
                      <a:pt x="90" y="414"/>
                    </a:lnTo>
                    <a:lnTo>
                      <a:pt x="115" y="414"/>
                    </a:lnTo>
                    <a:lnTo>
                      <a:pt x="139" y="414"/>
                    </a:lnTo>
                    <a:lnTo>
                      <a:pt x="173" y="415"/>
                    </a:lnTo>
                    <a:lnTo>
                      <a:pt x="207" y="416"/>
                    </a:lnTo>
                    <a:lnTo>
                      <a:pt x="227" y="417"/>
                    </a:lnTo>
                    <a:lnTo>
                      <a:pt x="227" y="394"/>
                    </a:lnTo>
                    <a:lnTo>
                      <a:pt x="203" y="394"/>
                    </a:lnTo>
                    <a:lnTo>
                      <a:pt x="167" y="392"/>
                    </a:lnTo>
                    <a:lnTo>
                      <a:pt x="149" y="387"/>
                    </a:lnTo>
                    <a:lnTo>
                      <a:pt x="142" y="378"/>
                    </a:lnTo>
                    <a:lnTo>
                      <a:pt x="141" y="365"/>
                    </a:lnTo>
                    <a:lnTo>
                      <a:pt x="141" y="1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35" name="Freeform 19"/>
              <p:cNvSpPr>
                <a:spLocks noChangeAspect="1"/>
              </p:cNvSpPr>
              <p:nvPr/>
            </p:nvSpPr>
            <p:spPr bwMode="auto">
              <a:xfrm>
                <a:off x="3220" y="578"/>
                <a:ext cx="104" cy="268"/>
              </a:xfrm>
              <a:custGeom>
                <a:avLst/>
                <a:gdLst>
                  <a:gd name="T0" fmla="*/ 104 w 104"/>
                  <a:gd name="T1" fmla="*/ 94 h 268"/>
                  <a:gd name="T2" fmla="*/ 100 w 104"/>
                  <a:gd name="T3" fmla="*/ 55 h 268"/>
                  <a:gd name="T4" fmla="*/ 89 w 104"/>
                  <a:gd name="T5" fmla="*/ 25 h 268"/>
                  <a:gd name="T6" fmla="*/ 71 w 104"/>
                  <a:gd name="T7" fmla="*/ 7 h 268"/>
                  <a:gd name="T8" fmla="*/ 47 w 104"/>
                  <a:gd name="T9" fmla="*/ 0 h 268"/>
                  <a:gd name="T10" fmla="*/ 27 w 104"/>
                  <a:gd name="T11" fmla="*/ 4 h 268"/>
                  <a:gd name="T12" fmla="*/ 13 w 104"/>
                  <a:gd name="T13" fmla="*/ 14 h 268"/>
                  <a:gd name="T14" fmla="*/ 3 w 104"/>
                  <a:gd name="T15" fmla="*/ 29 h 268"/>
                  <a:gd name="T16" fmla="*/ 0 w 104"/>
                  <a:gd name="T17" fmla="*/ 47 h 268"/>
                  <a:gd name="T18" fmla="*/ 3 w 104"/>
                  <a:gd name="T19" fmla="*/ 65 h 268"/>
                  <a:gd name="T20" fmla="*/ 13 w 104"/>
                  <a:gd name="T21" fmla="*/ 80 h 268"/>
                  <a:gd name="T22" fmla="*/ 27 w 104"/>
                  <a:gd name="T23" fmla="*/ 91 h 268"/>
                  <a:gd name="T24" fmla="*/ 47 w 104"/>
                  <a:gd name="T25" fmla="*/ 95 h 268"/>
                  <a:gd name="T26" fmla="*/ 63 w 104"/>
                  <a:gd name="T27" fmla="*/ 92 h 268"/>
                  <a:gd name="T28" fmla="*/ 79 w 104"/>
                  <a:gd name="T29" fmla="*/ 83 h 268"/>
                  <a:gd name="T30" fmla="*/ 83 w 104"/>
                  <a:gd name="T31" fmla="*/ 81 h 268"/>
                  <a:gd name="T32" fmla="*/ 84 w 104"/>
                  <a:gd name="T33" fmla="*/ 83 h 268"/>
                  <a:gd name="T34" fmla="*/ 85 w 104"/>
                  <a:gd name="T35" fmla="*/ 94 h 268"/>
                  <a:gd name="T36" fmla="*/ 79 w 104"/>
                  <a:gd name="T37" fmla="*/ 141 h 268"/>
                  <a:gd name="T38" fmla="*/ 65 w 104"/>
                  <a:gd name="T39" fmla="*/ 183 h 268"/>
                  <a:gd name="T40" fmla="*/ 46 w 104"/>
                  <a:gd name="T41" fmla="*/ 217 h 268"/>
                  <a:gd name="T42" fmla="*/ 24 w 104"/>
                  <a:gd name="T43" fmla="*/ 244 h 268"/>
                  <a:gd name="T44" fmla="*/ 15 w 104"/>
                  <a:gd name="T45" fmla="*/ 254 h 268"/>
                  <a:gd name="T46" fmla="*/ 14 w 104"/>
                  <a:gd name="T47" fmla="*/ 258 h 268"/>
                  <a:gd name="T48" fmla="*/ 17 w 104"/>
                  <a:gd name="T49" fmla="*/ 266 h 268"/>
                  <a:gd name="T50" fmla="*/ 23 w 104"/>
                  <a:gd name="T51" fmla="*/ 268 h 268"/>
                  <a:gd name="T52" fmla="*/ 40 w 104"/>
                  <a:gd name="T53" fmla="*/ 256 h 268"/>
                  <a:gd name="T54" fmla="*/ 68 w 104"/>
                  <a:gd name="T55" fmla="*/ 221 h 268"/>
                  <a:gd name="T56" fmla="*/ 93 w 104"/>
                  <a:gd name="T57" fmla="*/ 166 h 268"/>
                  <a:gd name="T58" fmla="*/ 104 w 104"/>
                  <a:gd name="T59" fmla="*/ 94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4" h="268">
                    <a:moveTo>
                      <a:pt x="104" y="94"/>
                    </a:moveTo>
                    <a:lnTo>
                      <a:pt x="100" y="55"/>
                    </a:lnTo>
                    <a:lnTo>
                      <a:pt x="89" y="25"/>
                    </a:lnTo>
                    <a:lnTo>
                      <a:pt x="71" y="7"/>
                    </a:lnTo>
                    <a:lnTo>
                      <a:pt x="47" y="0"/>
                    </a:lnTo>
                    <a:lnTo>
                      <a:pt x="27" y="4"/>
                    </a:lnTo>
                    <a:lnTo>
                      <a:pt x="13" y="14"/>
                    </a:lnTo>
                    <a:lnTo>
                      <a:pt x="3" y="29"/>
                    </a:lnTo>
                    <a:lnTo>
                      <a:pt x="0" y="47"/>
                    </a:lnTo>
                    <a:lnTo>
                      <a:pt x="3" y="65"/>
                    </a:lnTo>
                    <a:lnTo>
                      <a:pt x="13" y="80"/>
                    </a:lnTo>
                    <a:lnTo>
                      <a:pt x="27" y="91"/>
                    </a:lnTo>
                    <a:lnTo>
                      <a:pt x="47" y="95"/>
                    </a:lnTo>
                    <a:lnTo>
                      <a:pt x="63" y="92"/>
                    </a:lnTo>
                    <a:lnTo>
                      <a:pt x="79" y="83"/>
                    </a:lnTo>
                    <a:lnTo>
                      <a:pt x="83" y="81"/>
                    </a:lnTo>
                    <a:lnTo>
                      <a:pt x="84" y="83"/>
                    </a:lnTo>
                    <a:lnTo>
                      <a:pt x="85" y="94"/>
                    </a:lnTo>
                    <a:lnTo>
                      <a:pt x="79" y="141"/>
                    </a:lnTo>
                    <a:lnTo>
                      <a:pt x="65" y="183"/>
                    </a:lnTo>
                    <a:lnTo>
                      <a:pt x="46" y="217"/>
                    </a:lnTo>
                    <a:lnTo>
                      <a:pt x="24" y="244"/>
                    </a:lnTo>
                    <a:lnTo>
                      <a:pt x="15" y="254"/>
                    </a:lnTo>
                    <a:lnTo>
                      <a:pt x="14" y="258"/>
                    </a:lnTo>
                    <a:lnTo>
                      <a:pt x="17" y="266"/>
                    </a:lnTo>
                    <a:lnTo>
                      <a:pt x="23" y="268"/>
                    </a:lnTo>
                    <a:lnTo>
                      <a:pt x="40" y="256"/>
                    </a:lnTo>
                    <a:lnTo>
                      <a:pt x="68" y="221"/>
                    </a:lnTo>
                    <a:lnTo>
                      <a:pt x="93" y="166"/>
                    </a:lnTo>
                    <a:lnTo>
                      <a:pt x="104" y="9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36" name="Freeform 20"/>
              <p:cNvSpPr>
                <a:spLocks noChangeAspect="1"/>
              </p:cNvSpPr>
              <p:nvPr/>
            </p:nvSpPr>
            <p:spPr bwMode="auto">
              <a:xfrm>
                <a:off x="3561" y="66"/>
                <a:ext cx="607" cy="607"/>
              </a:xfrm>
              <a:custGeom>
                <a:avLst/>
                <a:gdLst>
                  <a:gd name="T0" fmla="*/ 364 w 607"/>
                  <a:gd name="T1" fmla="*/ 48 h 607"/>
                  <a:gd name="T2" fmla="*/ 373 w 607"/>
                  <a:gd name="T3" fmla="*/ 33 h 607"/>
                  <a:gd name="T4" fmla="*/ 389 w 607"/>
                  <a:gd name="T5" fmla="*/ 29 h 607"/>
                  <a:gd name="T6" fmla="*/ 421 w 607"/>
                  <a:gd name="T7" fmla="*/ 28 h 607"/>
                  <a:gd name="T8" fmla="*/ 468 w 607"/>
                  <a:gd name="T9" fmla="*/ 28 h 607"/>
                  <a:gd name="T10" fmla="*/ 517 w 607"/>
                  <a:gd name="T11" fmla="*/ 33 h 607"/>
                  <a:gd name="T12" fmla="*/ 549 w 607"/>
                  <a:gd name="T13" fmla="*/ 48 h 607"/>
                  <a:gd name="T14" fmla="*/ 564 w 607"/>
                  <a:gd name="T15" fmla="*/ 78 h 607"/>
                  <a:gd name="T16" fmla="*/ 566 w 607"/>
                  <a:gd name="T17" fmla="*/ 115 h 607"/>
                  <a:gd name="T18" fmla="*/ 562 w 607"/>
                  <a:gd name="T19" fmla="*/ 154 h 607"/>
                  <a:gd name="T20" fmla="*/ 557 w 607"/>
                  <a:gd name="T21" fmla="*/ 182 h 607"/>
                  <a:gd name="T22" fmla="*/ 559 w 607"/>
                  <a:gd name="T23" fmla="*/ 198 h 607"/>
                  <a:gd name="T24" fmla="*/ 577 w 607"/>
                  <a:gd name="T25" fmla="*/ 197 h 607"/>
                  <a:gd name="T26" fmla="*/ 605 w 607"/>
                  <a:gd name="T27" fmla="*/ 25 h 607"/>
                  <a:gd name="T28" fmla="*/ 607 w 607"/>
                  <a:gd name="T29" fmla="*/ 10 h 607"/>
                  <a:gd name="T30" fmla="*/ 582 w 607"/>
                  <a:gd name="T31" fmla="*/ 0 h 607"/>
                  <a:gd name="T32" fmla="*/ 75 w 607"/>
                  <a:gd name="T33" fmla="*/ 1 h 607"/>
                  <a:gd name="T34" fmla="*/ 63 w 607"/>
                  <a:gd name="T35" fmla="*/ 8 h 607"/>
                  <a:gd name="T36" fmla="*/ 5 w 607"/>
                  <a:gd name="T37" fmla="*/ 176 h 607"/>
                  <a:gd name="T38" fmla="*/ 0 w 607"/>
                  <a:gd name="T39" fmla="*/ 192 h 607"/>
                  <a:gd name="T40" fmla="*/ 11 w 607"/>
                  <a:gd name="T41" fmla="*/ 202 h 607"/>
                  <a:gd name="T42" fmla="*/ 26 w 607"/>
                  <a:gd name="T43" fmla="*/ 183 h 607"/>
                  <a:gd name="T44" fmla="*/ 60 w 607"/>
                  <a:gd name="T45" fmla="*/ 100 h 607"/>
                  <a:gd name="T46" fmla="*/ 96 w 607"/>
                  <a:gd name="T47" fmla="*/ 54 h 607"/>
                  <a:gd name="T48" fmla="*/ 148 w 607"/>
                  <a:gd name="T49" fmla="*/ 33 h 607"/>
                  <a:gd name="T50" fmla="*/ 229 w 607"/>
                  <a:gd name="T51" fmla="*/ 28 h 607"/>
                  <a:gd name="T52" fmla="*/ 278 w 607"/>
                  <a:gd name="T53" fmla="*/ 29 h 607"/>
                  <a:gd name="T54" fmla="*/ 289 w 607"/>
                  <a:gd name="T55" fmla="*/ 34 h 607"/>
                  <a:gd name="T56" fmla="*/ 287 w 607"/>
                  <a:gd name="T57" fmla="*/ 49 h 607"/>
                  <a:gd name="T58" fmla="*/ 166 w 607"/>
                  <a:gd name="T59" fmla="*/ 536 h 607"/>
                  <a:gd name="T60" fmla="*/ 159 w 607"/>
                  <a:gd name="T61" fmla="*/ 557 h 607"/>
                  <a:gd name="T62" fmla="*/ 146 w 607"/>
                  <a:gd name="T63" fmla="*/ 570 h 607"/>
                  <a:gd name="T64" fmla="*/ 116 w 607"/>
                  <a:gd name="T65" fmla="*/ 577 h 607"/>
                  <a:gd name="T66" fmla="*/ 60 w 607"/>
                  <a:gd name="T67" fmla="*/ 580 h 607"/>
                  <a:gd name="T68" fmla="*/ 29 w 607"/>
                  <a:gd name="T69" fmla="*/ 582 h 607"/>
                  <a:gd name="T70" fmla="*/ 23 w 607"/>
                  <a:gd name="T71" fmla="*/ 596 h 607"/>
                  <a:gd name="T72" fmla="*/ 37 w 607"/>
                  <a:gd name="T73" fmla="*/ 607 h 607"/>
                  <a:gd name="T74" fmla="*/ 186 w 607"/>
                  <a:gd name="T75" fmla="*/ 604 h 607"/>
                  <a:gd name="T76" fmla="*/ 338 w 607"/>
                  <a:gd name="T77" fmla="*/ 607 h 607"/>
                  <a:gd name="T78" fmla="*/ 351 w 607"/>
                  <a:gd name="T79" fmla="*/ 605 h 607"/>
                  <a:gd name="T80" fmla="*/ 358 w 607"/>
                  <a:gd name="T81" fmla="*/ 589 h 607"/>
                  <a:gd name="T82" fmla="*/ 351 w 607"/>
                  <a:gd name="T83" fmla="*/ 580 h 607"/>
                  <a:gd name="T84" fmla="*/ 328 w 607"/>
                  <a:gd name="T85" fmla="*/ 580 h 607"/>
                  <a:gd name="T86" fmla="*/ 270 w 607"/>
                  <a:gd name="T87" fmla="*/ 577 h 607"/>
                  <a:gd name="T88" fmla="*/ 244 w 607"/>
                  <a:gd name="T89" fmla="*/ 572 h 607"/>
                  <a:gd name="T90" fmla="*/ 238 w 607"/>
                  <a:gd name="T91" fmla="*/ 558 h 607"/>
                  <a:gd name="T92" fmla="*/ 241 w 607"/>
                  <a:gd name="T93" fmla="*/ 539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07" h="607">
                    <a:moveTo>
                      <a:pt x="360" y="63"/>
                    </a:moveTo>
                    <a:lnTo>
                      <a:pt x="364" y="48"/>
                    </a:lnTo>
                    <a:lnTo>
                      <a:pt x="368" y="38"/>
                    </a:lnTo>
                    <a:lnTo>
                      <a:pt x="373" y="33"/>
                    </a:lnTo>
                    <a:lnTo>
                      <a:pt x="380" y="30"/>
                    </a:lnTo>
                    <a:lnTo>
                      <a:pt x="389" y="29"/>
                    </a:lnTo>
                    <a:lnTo>
                      <a:pt x="404" y="28"/>
                    </a:lnTo>
                    <a:lnTo>
                      <a:pt x="421" y="28"/>
                    </a:lnTo>
                    <a:lnTo>
                      <a:pt x="436" y="28"/>
                    </a:lnTo>
                    <a:lnTo>
                      <a:pt x="468" y="28"/>
                    </a:lnTo>
                    <a:lnTo>
                      <a:pt x="495" y="30"/>
                    </a:lnTo>
                    <a:lnTo>
                      <a:pt x="517" y="33"/>
                    </a:lnTo>
                    <a:lnTo>
                      <a:pt x="535" y="39"/>
                    </a:lnTo>
                    <a:lnTo>
                      <a:pt x="549" y="48"/>
                    </a:lnTo>
                    <a:lnTo>
                      <a:pt x="559" y="61"/>
                    </a:lnTo>
                    <a:lnTo>
                      <a:pt x="564" y="78"/>
                    </a:lnTo>
                    <a:lnTo>
                      <a:pt x="566" y="102"/>
                    </a:lnTo>
                    <a:lnTo>
                      <a:pt x="566" y="115"/>
                    </a:lnTo>
                    <a:lnTo>
                      <a:pt x="564" y="134"/>
                    </a:lnTo>
                    <a:lnTo>
                      <a:pt x="562" y="154"/>
                    </a:lnTo>
                    <a:lnTo>
                      <a:pt x="559" y="173"/>
                    </a:lnTo>
                    <a:lnTo>
                      <a:pt x="557" y="182"/>
                    </a:lnTo>
                    <a:lnTo>
                      <a:pt x="557" y="190"/>
                    </a:lnTo>
                    <a:lnTo>
                      <a:pt x="559" y="198"/>
                    </a:lnTo>
                    <a:lnTo>
                      <a:pt x="567" y="202"/>
                    </a:lnTo>
                    <a:lnTo>
                      <a:pt x="577" y="197"/>
                    </a:lnTo>
                    <a:lnTo>
                      <a:pt x="581" y="181"/>
                    </a:lnTo>
                    <a:lnTo>
                      <a:pt x="605" y="25"/>
                    </a:lnTo>
                    <a:lnTo>
                      <a:pt x="606" y="18"/>
                    </a:lnTo>
                    <a:lnTo>
                      <a:pt x="607" y="10"/>
                    </a:lnTo>
                    <a:lnTo>
                      <a:pt x="600" y="2"/>
                    </a:lnTo>
                    <a:lnTo>
                      <a:pt x="582" y="0"/>
                    </a:lnTo>
                    <a:lnTo>
                      <a:pt x="87" y="0"/>
                    </a:lnTo>
                    <a:lnTo>
                      <a:pt x="75" y="1"/>
                    </a:lnTo>
                    <a:lnTo>
                      <a:pt x="67" y="3"/>
                    </a:lnTo>
                    <a:lnTo>
                      <a:pt x="63" y="8"/>
                    </a:lnTo>
                    <a:lnTo>
                      <a:pt x="59" y="18"/>
                    </a:lnTo>
                    <a:lnTo>
                      <a:pt x="5" y="176"/>
                    </a:lnTo>
                    <a:lnTo>
                      <a:pt x="3" y="184"/>
                    </a:lnTo>
                    <a:lnTo>
                      <a:pt x="0" y="192"/>
                    </a:lnTo>
                    <a:lnTo>
                      <a:pt x="3" y="199"/>
                    </a:lnTo>
                    <a:lnTo>
                      <a:pt x="11" y="202"/>
                    </a:lnTo>
                    <a:lnTo>
                      <a:pt x="20" y="198"/>
                    </a:lnTo>
                    <a:lnTo>
                      <a:pt x="26" y="183"/>
                    </a:lnTo>
                    <a:lnTo>
                      <a:pt x="43" y="137"/>
                    </a:lnTo>
                    <a:lnTo>
                      <a:pt x="60" y="100"/>
                    </a:lnTo>
                    <a:lnTo>
                      <a:pt x="77" y="73"/>
                    </a:lnTo>
                    <a:lnTo>
                      <a:pt x="96" y="54"/>
                    </a:lnTo>
                    <a:lnTo>
                      <a:pt x="120" y="41"/>
                    </a:lnTo>
                    <a:lnTo>
                      <a:pt x="148" y="33"/>
                    </a:lnTo>
                    <a:lnTo>
                      <a:pt x="185" y="29"/>
                    </a:lnTo>
                    <a:lnTo>
                      <a:pt x="229" y="28"/>
                    </a:lnTo>
                    <a:lnTo>
                      <a:pt x="264" y="28"/>
                    </a:lnTo>
                    <a:lnTo>
                      <a:pt x="278" y="29"/>
                    </a:lnTo>
                    <a:lnTo>
                      <a:pt x="286" y="31"/>
                    </a:lnTo>
                    <a:lnTo>
                      <a:pt x="289" y="34"/>
                    </a:lnTo>
                    <a:lnTo>
                      <a:pt x="289" y="39"/>
                    </a:lnTo>
                    <a:lnTo>
                      <a:pt x="287" y="49"/>
                    </a:lnTo>
                    <a:lnTo>
                      <a:pt x="285" y="58"/>
                    </a:lnTo>
                    <a:lnTo>
                      <a:pt x="166" y="536"/>
                    </a:lnTo>
                    <a:lnTo>
                      <a:pt x="163" y="548"/>
                    </a:lnTo>
                    <a:lnTo>
                      <a:pt x="159" y="557"/>
                    </a:lnTo>
                    <a:lnTo>
                      <a:pt x="154" y="565"/>
                    </a:lnTo>
                    <a:lnTo>
                      <a:pt x="146" y="570"/>
                    </a:lnTo>
                    <a:lnTo>
                      <a:pt x="133" y="574"/>
                    </a:lnTo>
                    <a:lnTo>
                      <a:pt x="116" y="577"/>
                    </a:lnTo>
                    <a:lnTo>
                      <a:pt x="92" y="579"/>
                    </a:lnTo>
                    <a:lnTo>
                      <a:pt x="60" y="580"/>
                    </a:lnTo>
                    <a:lnTo>
                      <a:pt x="40" y="580"/>
                    </a:lnTo>
                    <a:lnTo>
                      <a:pt x="29" y="582"/>
                    </a:lnTo>
                    <a:lnTo>
                      <a:pt x="24" y="586"/>
                    </a:lnTo>
                    <a:lnTo>
                      <a:pt x="23" y="596"/>
                    </a:lnTo>
                    <a:lnTo>
                      <a:pt x="28" y="606"/>
                    </a:lnTo>
                    <a:lnTo>
                      <a:pt x="37" y="607"/>
                    </a:lnTo>
                    <a:lnTo>
                      <a:pt x="111" y="605"/>
                    </a:lnTo>
                    <a:lnTo>
                      <a:pt x="186" y="604"/>
                    </a:lnTo>
                    <a:lnTo>
                      <a:pt x="261" y="605"/>
                    </a:lnTo>
                    <a:lnTo>
                      <a:pt x="338" y="607"/>
                    </a:lnTo>
                    <a:lnTo>
                      <a:pt x="345" y="607"/>
                    </a:lnTo>
                    <a:lnTo>
                      <a:pt x="351" y="605"/>
                    </a:lnTo>
                    <a:lnTo>
                      <a:pt x="356" y="600"/>
                    </a:lnTo>
                    <a:lnTo>
                      <a:pt x="358" y="589"/>
                    </a:lnTo>
                    <a:lnTo>
                      <a:pt x="356" y="583"/>
                    </a:lnTo>
                    <a:lnTo>
                      <a:pt x="351" y="580"/>
                    </a:lnTo>
                    <a:lnTo>
                      <a:pt x="342" y="580"/>
                    </a:lnTo>
                    <a:lnTo>
                      <a:pt x="328" y="580"/>
                    </a:lnTo>
                    <a:lnTo>
                      <a:pt x="299" y="579"/>
                    </a:lnTo>
                    <a:lnTo>
                      <a:pt x="270" y="577"/>
                    </a:lnTo>
                    <a:lnTo>
                      <a:pt x="254" y="575"/>
                    </a:lnTo>
                    <a:lnTo>
                      <a:pt x="244" y="572"/>
                    </a:lnTo>
                    <a:lnTo>
                      <a:pt x="239" y="567"/>
                    </a:lnTo>
                    <a:lnTo>
                      <a:pt x="238" y="558"/>
                    </a:lnTo>
                    <a:lnTo>
                      <a:pt x="238" y="553"/>
                    </a:lnTo>
                    <a:lnTo>
                      <a:pt x="241" y="539"/>
                    </a:lnTo>
                    <a:lnTo>
                      <a:pt x="36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37" name="Freeform 21"/>
              <p:cNvSpPr>
                <a:spLocks noChangeAspect="1"/>
              </p:cNvSpPr>
              <p:nvPr/>
            </p:nvSpPr>
            <p:spPr bwMode="auto">
              <a:xfrm>
                <a:off x="4101" y="391"/>
                <a:ext cx="276" cy="417"/>
              </a:xfrm>
              <a:custGeom>
                <a:avLst/>
                <a:gdLst>
                  <a:gd name="T0" fmla="*/ 276 w 276"/>
                  <a:gd name="T1" fmla="*/ 302 h 417"/>
                  <a:gd name="T2" fmla="*/ 254 w 276"/>
                  <a:gd name="T3" fmla="*/ 302 h 417"/>
                  <a:gd name="T4" fmla="*/ 252 w 276"/>
                  <a:gd name="T5" fmla="*/ 316 h 417"/>
                  <a:gd name="T6" fmla="*/ 248 w 276"/>
                  <a:gd name="T7" fmla="*/ 334 h 417"/>
                  <a:gd name="T8" fmla="*/ 244 w 276"/>
                  <a:gd name="T9" fmla="*/ 350 h 417"/>
                  <a:gd name="T10" fmla="*/ 238 w 276"/>
                  <a:gd name="T11" fmla="*/ 360 h 417"/>
                  <a:gd name="T12" fmla="*/ 227 w 276"/>
                  <a:gd name="T13" fmla="*/ 362 h 417"/>
                  <a:gd name="T14" fmla="*/ 209 w 276"/>
                  <a:gd name="T15" fmla="*/ 363 h 417"/>
                  <a:gd name="T16" fmla="*/ 189 w 276"/>
                  <a:gd name="T17" fmla="*/ 363 h 417"/>
                  <a:gd name="T18" fmla="*/ 176 w 276"/>
                  <a:gd name="T19" fmla="*/ 363 h 417"/>
                  <a:gd name="T20" fmla="*/ 61 w 276"/>
                  <a:gd name="T21" fmla="*/ 363 h 417"/>
                  <a:gd name="T22" fmla="*/ 103 w 276"/>
                  <a:gd name="T23" fmla="*/ 326 h 417"/>
                  <a:gd name="T24" fmla="*/ 134 w 276"/>
                  <a:gd name="T25" fmla="*/ 300 h 417"/>
                  <a:gd name="T26" fmla="*/ 160 w 276"/>
                  <a:gd name="T27" fmla="*/ 279 h 417"/>
                  <a:gd name="T28" fmla="*/ 186 w 276"/>
                  <a:gd name="T29" fmla="*/ 258 h 417"/>
                  <a:gd name="T30" fmla="*/ 220 w 276"/>
                  <a:gd name="T31" fmla="*/ 229 h 417"/>
                  <a:gd name="T32" fmla="*/ 248 w 276"/>
                  <a:gd name="T33" fmla="*/ 198 h 417"/>
                  <a:gd name="T34" fmla="*/ 268 w 276"/>
                  <a:gd name="T35" fmla="*/ 163 h 417"/>
                  <a:gd name="T36" fmla="*/ 276 w 276"/>
                  <a:gd name="T37" fmla="*/ 122 h 417"/>
                  <a:gd name="T38" fmla="*/ 264 w 276"/>
                  <a:gd name="T39" fmla="*/ 71 h 417"/>
                  <a:gd name="T40" fmla="*/ 232 w 276"/>
                  <a:gd name="T41" fmla="*/ 33 h 417"/>
                  <a:gd name="T42" fmla="*/ 186 w 276"/>
                  <a:gd name="T43" fmla="*/ 8 h 417"/>
                  <a:gd name="T44" fmla="*/ 129 w 276"/>
                  <a:gd name="T45" fmla="*/ 0 h 417"/>
                  <a:gd name="T46" fmla="*/ 101 w 276"/>
                  <a:gd name="T47" fmla="*/ 2 h 417"/>
                  <a:gd name="T48" fmla="*/ 76 w 276"/>
                  <a:gd name="T49" fmla="*/ 9 h 417"/>
                  <a:gd name="T50" fmla="*/ 54 w 276"/>
                  <a:gd name="T51" fmla="*/ 20 h 417"/>
                  <a:gd name="T52" fmla="*/ 35 w 276"/>
                  <a:gd name="T53" fmla="*/ 34 h 417"/>
                  <a:gd name="T54" fmla="*/ 20 w 276"/>
                  <a:gd name="T55" fmla="*/ 51 h 417"/>
                  <a:gd name="T56" fmla="*/ 9 w 276"/>
                  <a:gd name="T57" fmla="*/ 70 h 417"/>
                  <a:gd name="T58" fmla="*/ 2 w 276"/>
                  <a:gd name="T59" fmla="*/ 91 h 417"/>
                  <a:gd name="T60" fmla="*/ 0 w 276"/>
                  <a:gd name="T61" fmla="*/ 112 h 417"/>
                  <a:gd name="T62" fmla="*/ 4 w 276"/>
                  <a:gd name="T63" fmla="*/ 131 h 417"/>
                  <a:gd name="T64" fmla="*/ 14 w 276"/>
                  <a:gd name="T65" fmla="*/ 142 h 417"/>
                  <a:gd name="T66" fmla="*/ 25 w 276"/>
                  <a:gd name="T67" fmla="*/ 146 h 417"/>
                  <a:gd name="T68" fmla="*/ 32 w 276"/>
                  <a:gd name="T69" fmla="*/ 147 h 417"/>
                  <a:gd name="T70" fmla="*/ 44 w 276"/>
                  <a:gd name="T71" fmla="*/ 145 h 417"/>
                  <a:gd name="T72" fmla="*/ 55 w 276"/>
                  <a:gd name="T73" fmla="*/ 139 h 417"/>
                  <a:gd name="T74" fmla="*/ 63 w 276"/>
                  <a:gd name="T75" fmla="*/ 129 h 417"/>
                  <a:gd name="T76" fmla="*/ 66 w 276"/>
                  <a:gd name="T77" fmla="*/ 114 h 417"/>
                  <a:gd name="T78" fmla="*/ 64 w 276"/>
                  <a:gd name="T79" fmla="*/ 104 h 417"/>
                  <a:gd name="T80" fmla="*/ 59 w 276"/>
                  <a:gd name="T81" fmla="*/ 93 h 417"/>
                  <a:gd name="T82" fmla="*/ 48 w 276"/>
                  <a:gd name="T83" fmla="*/ 84 h 417"/>
                  <a:gd name="T84" fmla="*/ 29 w 276"/>
                  <a:gd name="T85" fmla="*/ 81 h 417"/>
                  <a:gd name="T86" fmla="*/ 47 w 276"/>
                  <a:gd name="T87" fmla="*/ 53 h 417"/>
                  <a:gd name="T88" fmla="*/ 71 w 276"/>
                  <a:gd name="T89" fmla="*/ 35 h 417"/>
                  <a:gd name="T90" fmla="*/ 96 w 276"/>
                  <a:gd name="T91" fmla="*/ 25 h 417"/>
                  <a:gd name="T92" fmla="*/ 120 w 276"/>
                  <a:gd name="T93" fmla="*/ 23 h 417"/>
                  <a:gd name="T94" fmla="*/ 161 w 276"/>
                  <a:gd name="T95" fmla="*/ 31 h 417"/>
                  <a:gd name="T96" fmla="*/ 191 w 276"/>
                  <a:gd name="T97" fmla="*/ 53 h 417"/>
                  <a:gd name="T98" fmla="*/ 209 w 276"/>
                  <a:gd name="T99" fmla="*/ 85 h 417"/>
                  <a:gd name="T100" fmla="*/ 215 w 276"/>
                  <a:gd name="T101" fmla="*/ 122 h 417"/>
                  <a:gd name="T102" fmla="*/ 209 w 276"/>
                  <a:gd name="T103" fmla="*/ 161 h 417"/>
                  <a:gd name="T104" fmla="*/ 193 w 276"/>
                  <a:gd name="T105" fmla="*/ 195 h 417"/>
                  <a:gd name="T106" fmla="*/ 174 w 276"/>
                  <a:gd name="T107" fmla="*/ 222 h 417"/>
                  <a:gd name="T108" fmla="*/ 156 w 276"/>
                  <a:gd name="T109" fmla="*/ 243 h 417"/>
                  <a:gd name="T110" fmla="*/ 6 w 276"/>
                  <a:gd name="T111" fmla="*/ 392 h 417"/>
                  <a:gd name="T112" fmla="*/ 0 w 276"/>
                  <a:gd name="T113" fmla="*/ 400 h 417"/>
                  <a:gd name="T114" fmla="*/ 0 w 276"/>
                  <a:gd name="T115" fmla="*/ 417 h 417"/>
                  <a:gd name="T116" fmla="*/ 257 w 276"/>
                  <a:gd name="T117" fmla="*/ 417 h 417"/>
                  <a:gd name="T118" fmla="*/ 276 w 276"/>
                  <a:gd name="T119" fmla="*/ 30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6" h="417">
                    <a:moveTo>
                      <a:pt x="276" y="302"/>
                    </a:moveTo>
                    <a:lnTo>
                      <a:pt x="254" y="302"/>
                    </a:lnTo>
                    <a:lnTo>
                      <a:pt x="252" y="316"/>
                    </a:lnTo>
                    <a:lnTo>
                      <a:pt x="248" y="334"/>
                    </a:lnTo>
                    <a:lnTo>
                      <a:pt x="244" y="350"/>
                    </a:lnTo>
                    <a:lnTo>
                      <a:pt x="238" y="360"/>
                    </a:lnTo>
                    <a:lnTo>
                      <a:pt x="227" y="362"/>
                    </a:lnTo>
                    <a:lnTo>
                      <a:pt x="209" y="363"/>
                    </a:lnTo>
                    <a:lnTo>
                      <a:pt x="189" y="363"/>
                    </a:lnTo>
                    <a:lnTo>
                      <a:pt x="176" y="363"/>
                    </a:lnTo>
                    <a:lnTo>
                      <a:pt x="61" y="363"/>
                    </a:lnTo>
                    <a:lnTo>
                      <a:pt x="103" y="326"/>
                    </a:lnTo>
                    <a:lnTo>
                      <a:pt x="134" y="300"/>
                    </a:lnTo>
                    <a:lnTo>
                      <a:pt x="160" y="279"/>
                    </a:lnTo>
                    <a:lnTo>
                      <a:pt x="186" y="258"/>
                    </a:lnTo>
                    <a:lnTo>
                      <a:pt x="220" y="229"/>
                    </a:lnTo>
                    <a:lnTo>
                      <a:pt x="248" y="198"/>
                    </a:lnTo>
                    <a:lnTo>
                      <a:pt x="268" y="163"/>
                    </a:lnTo>
                    <a:lnTo>
                      <a:pt x="276" y="122"/>
                    </a:lnTo>
                    <a:lnTo>
                      <a:pt x="264" y="71"/>
                    </a:lnTo>
                    <a:lnTo>
                      <a:pt x="232" y="33"/>
                    </a:lnTo>
                    <a:lnTo>
                      <a:pt x="186" y="8"/>
                    </a:lnTo>
                    <a:lnTo>
                      <a:pt x="129" y="0"/>
                    </a:lnTo>
                    <a:lnTo>
                      <a:pt x="101" y="2"/>
                    </a:lnTo>
                    <a:lnTo>
                      <a:pt x="76" y="9"/>
                    </a:lnTo>
                    <a:lnTo>
                      <a:pt x="54" y="20"/>
                    </a:lnTo>
                    <a:lnTo>
                      <a:pt x="35" y="34"/>
                    </a:lnTo>
                    <a:lnTo>
                      <a:pt x="20" y="51"/>
                    </a:lnTo>
                    <a:lnTo>
                      <a:pt x="9" y="70"/>
                    </a:lnTo>
                    <a:lnTo>
                      <a:pt x="2" y="91"/>
                    </a:lnTo>
                    <a:lnTo>
                      <a:pt x="0" y="112"/>
                    </a:lnTo>
                    <a:lnTo>
                      <a:pt x="4" y="131"/>
                    </a:lnTo>
                    <a:lnTo>
                      <a:pt x="14" y="142"/>
                    </a:lnTo>
                    <a:lnTo>
                      <a:pt x="25" y="146"/>
                    </a:lnTo>
                    <a:lnTo>
                      <a:pt x="32" y="147"/>
                    </a:lnTo>
                    <a:lnTo>
                      <a:pt x="44" y="145"/>
                    </a:lnTo>
                    <a:lnTo>
                      <a:pt x="55" y="139"/>
                    </a:lnTo>
                    <a:lnTo>
                      <a:pt x="63" y="129"/>
                    </a:lnTo>
                    <a:lnTo>
                      <a:pt x="66" y="114"/>
                    </a:lnTo>
                    <a:lnTo>
                      <a:pt x="64" y="104"/>
                    </a:lnTo>
                    <a:lnTo>
                      <a:pt x="59" y="93"/>
                    </a:lnTo>
                    <a:lnTo>
                      <a:pt x="48" y="84"/>
                    </a:lnTo>
                    <a:lnTo>
                      <a:pt x="29" y="81"/>
                    </a:lnTo>
                    <a:lnTo>
                      <a:pt x="47" y="53"/>
                    </a:lnTo>
                    <a:lnTo>
                      <a:pt x="71" y="35"/>
                    </a:lnTo>
                    <a:lnTo>
                      <a:pt x="96" y="25"/>
                    </a:lnTo>
                    <a:lnTo>
                      <a:pt x="120" y="23"/>
                    </a:lnTo>
                    <a:lnTo>
                      <a:pt x="161" y="31"/>
                    </a:lnTo>
                    <a:lnTo>
                      <a:pt x="191" y="53"/>
                    </a:lnTo>
                    <a:lnTo>
                      <a:pt x="209" y="85"/>
                    </a:lnTo>
                    <a:lnTo>
                      <a:pt x="215" y="122"/>
                    </a:lnTo>
                    <a:lnTo>
                      <a:pt x="209" y="161"/>
                    </a:lnTo>
                    <a:lnTo>
                      <a:pt x="193" y="195"/>
                    </a:lnTo>
                    <a:lnTo>
                      <a:pt x="174" y="222"/>
                    </a:lnTo>
                    <a:lnTo>
                      <a:pt x="156" y="243"/>
                    </a:lnTo>
                    <a:lnTo>
                      <a:pt x="6" y="392"/>
                    </a:lnTo>
                    <a:lnTo>
                      <a:pt x="0" y="400"/>
                    </a:lnTo>
                    <a:lnTo>
                      <a:pt x="0" y="417"/>
                    </a:lnTo>
                    <a:lnTo>
                      <a:pt x="257" y="417"/>
                    </a:lnTo>
                    <a:lnTo>
                      <a:pt x="276" y="3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38" name="Freeform 22"/>
              <p:cNvSpPr>
                <a:spLocks noChangeAspect="1"/>
              </p:cNvSpPr>
              <p:nvPr/>
            </p:nvSpPr>
            <p:spPr bwMode="auto">
              <a:xfrm>
                <a:off x="4538" y="578"/>
                <a:ext cx="105" cy="268"/>
              </a:xfrm>
              <a:custGeom>
                <a:avLst/>
                <a:gdLst>
                  <a:gd name="T0" fmla="*/ 105 w 105"/>
                  <a:gd name="T1" fmla="*/ 94 h 268"/>
                  <a:gd name="T2" fmla="*/ 101 w 105"/>
                  <a:gd name="T3" fmla="*/ 55 h 268"/>
                  <a:gd name="T4" fmla="*/ 89 w 105"/>
                  <a:gd name="T5" fmla="*/ 25 h 268"/>
                  <a:gd name="T6" fmla="*/ 71 w 105"/>
                  <a:gd name="T7" fmla="*/ 7 h 268"/>
                  <a:gd name="T8" fmla="*/ 48 w 105"/>
                  <a:gd name="T9" fmla="*/ 0 h 268"/>
                  <a:gd name="T10" fmla="*/ 28 w 105"/>
                  <a:gd name="T11" fmla="*/ 4 h 268"/>
                  <a:gd name="T12" fmla="*/ 13 w 105"/>
                  <a:gd name="T13" fmla="*/ 14 h 268"/>
                  <a:gd name="T14" fmla="*/ 4 w 105"/>
                  <a:gd name="T15" fmla="*/ 29 h 268"/>
                  <a:gd name="T16" fmla="*/ 0 w 105"/>
                  <a:gd name="T17" fmla="*/ 47 h 268"/>
                  <a:gd name="T18" fmla="*/ 4 w 105"/>
                  <a:gd name="T19" fmla="*/ 65 h 268"/>
                  <a:gd name="T20" fmla="*/ 13 w 105"/>
                  <a:gd name="T21" fmla="*/ 80 h 268"/>
                  <a:gd name="T22" fmla="*/ 28 w 105"/>
                  <a:gd name="T23" fmla="*/ 91 h 268"/>
                  <a:gd name="T24" fmla="*/ 48 w 105"/>
                  <a:gd name="T25" fmla="*/ 95 h 268"/>
                  <a:gd name="T26" fmla="*/ 64 w 105"/>
                  <a:gd name="T27" fmla="*/ 92 h 268"/>
                  <a:gd name="T28" fmla="*/ 79 w 105"/>
                  <a:gd name="T29" fmla="*/ 83 h 268"/>
                  <a:gd name="T30" fmla="*/ 83 w 105"/>
                  <a:gd name="T31" fmla="*/ 81 h 268"/>
                  <a:gd name="T32" fmla="*/ 85 w 105"/>
                  <a:gd name="T33" fmla="*/ 83 h 268"/>
                  <a:gd name="T34" fmla="*/ 85 w 105"/>
                  <a:gd name="T35" fmla="*/ 94 h 268"/>
                  <a:gd name="T36" fmla="*/ 80 w 105"/>
                  <a:gd name="T37" fmla="*/ 141 h 268"/>
                  <a:gd name="T38" fmla="*/ 66 w 105"/>
                  <a:gd name="T39" fmla="*/ 183 h 268"/>
                  <a:gd name="T40" fmla="*/ 46 w 105"/>
                  <a:gd name="T41" fmla="*/ 217 h 268"/>
                  <a:gd name="T42" fmla="*/ 25 w 105"/>
                  <a:gd name="T43" fmla="*/ 244 h 268"/>
                  <a:gd name="T44" fmla="*/ 16 w 105"/>
                  <a:gd name="T45" fmla="*/ 254 h 268"/>
                  <a:gd name="T46" fmla="*/ 15 w 105"/>
                  <a:gd name="T47" fmla="*/ 258 h 268"/>
                  <a:gd name="T48" fmla="*/ 17 w 105"/>
                  <a:gd name="T49" fmla="*/ 266 h 268"/>
                  <a:gd name="T50" fmla="*/ 24 w 105"/>
                  <a:gd name="T51" fmla="*/ 268 h 268"/>
                  <a:gd name="T52" fmla="*/ 40 w 105"/>
                  <a:gd name="T53" fmla="*/ 256 h 268"/>
                  <a:gd name="T54" fmla="*/ 68 w 105"/>
                  <a:gd name="T55" fmla="*/ 221 h 268"/>
                  <a:gd name="T56" fmla="*/ 94 w 105"/>
                  <a:gd name="T57" fmla="*/ 166 h 268"/>
                  <a:gd name="T58" fmla="*/ 105 w 105"/>
                  <a:gd name="T59" fmla="*/ 94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268">
                    <a:moveTo>
                      <a:pt x="105" y="94"/>
                    </a:moveTo>
                    <a:lnTo>
                      <a:pt x="101" y="55"/>
                    </a:lnTo>
                    <a:lnTo>
                      <a:pt x="89" y="25"/>
                    </a:lnTo>
                    <a:lnTo>
                      <a:pt x="71" y="7"/>
                    </a:lnTo>
                    <a:lnTo>
                      <a:pt x="48" y="0"/>
                    </a:lnTo>
                    <a:lnTo>
                      <a:pt x="28" y="4"/>
                    </a:lnTo>
                    <a:lnTo>
                      <a:pt x="13" y="14"/>
                    </a:lnTo>
                    <a:lnTo>
                      <a:pt x="4" y="29"/>
                    </a:lnTo>
                    <a:lnTo>
                      <a:pt x="0" y="47"/>
                    </a:lnTo>
                    <a:lnTo>
                      <a:pt x="4" y="65"/>
                    </a:lnTo>
                    <a:lnTo>
                      <a:pt x="13" y="80"/>
                    </a:lnTo>
                    <a:lnTo>
                      <a:pt x="28" y="91"/>
                    </a:lnTo>
                    <a:lnTo>
                      <a:pt x="48" y="95"/>
                    </a:lnTo>
                    <a:lnTo>
                      <a:pt x="64" y="92"/>
                    </a:lnTo>
                    <a:lnTo>
                      <a:pt x="79" y="83"/>
                    </a:lnTo>
                    <a:lnTo>
                      <a:pt x="83" y="81"/>
                    </a:lnTo>
                    <a:lnTo>
                      <a:pt x="85" y="83"/>
                    </a:lnTo>
                    <a:lnTo>
                      <a:pt x="85" y="94"/>
                    </a:lnTo>
                    <a:lnTo>
                      <a:pt x="80" y="141"/>
                    </a:lnTo>
                    <a:lnTo>
                      <a:pt x="66" y="183"/>
                    </a:lnTo>
                    <a:lnTo>
                      <a:pt x="46" y="217"/>
                    </a:lnTo>
                    <a:lnTo>
                      <a:pt x="25" y="244"/>
                    </a:lnTo>
                    <a:lnTo>
                      <a:pt x="16" y="254"/>
                    </a:lnTo>
                    <a:lnTo>
                      <a:pt x="15" y="258"/>
                    </a:lnTo>
                    <a:lnTo>
                      <a:pt x="17" y="266"/>
                    </a:lnTo>
                    <a:lnTo>
                      <a:pt x="24" y="268"/>
                    </a:lnTo>
                    <a:lnTo>
                      <a:pt x="40" y="256"/>
                    </a:lnTo>
                    <a:lnTo>
                      <a:pt x="68" y="221"/>
                    </a:lnTo>
                    <a:lnTo>
                      <a:pt x="94" y="166"/>
                    </a:lnTo>
                    <a:lnTo>
                      <a:pt x="105" y="9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39" name="Freeform 23"/>
              <p:cNvSpPr>
                <a:spLocks noChangeAspect="1"/>
              </p:cNvSpPr>
              <p:nvPr/>
            </p:nvSpPr>
            <p:spPr bwMode="auto">
              <a:xfrm>
                <a:off x="4879" y="112"/>
                <a:ext cx="273" cy="571"/>
              </a:xfrm>
              <a:custGeom>
                <a:avLst/>
                <a:gdLst>
                  <a:gd name="T0" fmla="*/ 163 w 273"/>
                  <a:gd name="T1" fmla="*/ 203 h 571"/>
                  <a:gd name="T2" fmla="*/ 247 w 273"/>
                  <a:gd name="T3" fmla="*/ 203 h 571"/>
                  <a:gd name="T4" fmla="*/ 259 w 273"/>
                  <a:gd name="T5" fmla="*/ 202 h 571"/>
                  <a:gd name="T6" fmla="*/ 267 w 273"/>
                  <a:gd name="T7" fmla="*/ 200 h 571"/>
                  <a:gd name="T8" fmla="*/ 272 w 273"/>
                  <a:gd name="T9" fmla="*/ 195 h 571"/>
                  <a:gd name="T10" fmla="*/ 273 w 273"/>
                  <a:gd name="T11" fmla="*/ 185 h 571"/>
                  <a:gd name="T12" fmla="*/ 267 w 273"/>
                  <a:gd name="T13" fmla="*/ 176 h 571"/>
                  <a:gd name="T14" fmla="*/ 248 w 273"/>
                  <a:gd name="T15" fmla="*/ 175 h 571"/>
                  <a:gd name="T16" fmla="*/ 170 w 273"/>
                  <a:gd name="T17" fmla="*/ 175 h 571"/>
                  <a:gd name="T18" fmla="*/ 189 w 273"/>
                  <a:gd name="T19" fmla="*/ 98 h 571"/>
                  <a:gd name="T20" fmla="*/ 200 w 273"/>
                  <a:gd name="T21" fmla="*/ 54 h 571"/>
                  <a:gd name="T22" fmla="*/ 206 w 273"/>
                  <a:gd name="T23" fmla="*/ 32 h 571"/>
                  <a:gd name="T24" fmla="*/ 206 w 273"/>
                  <a:gd name="T25" fmla="*/ 24 h 571"/>
                  <a:gd name="T26" fmla="*/ 199 w 273"/>
                  <a:gd name="T27" fmla="*/ 6 h 571"/>
                  <a:gd name="T28" fmla="*/ 181 w 273"/>
                  <a:gd name="T29" fmla="*/ 0 h 571"/>
                  <a:gd name="T30" fmla="*/ 175 w 273"/>
                  <a:gd name="T31" fmla="*/ 1 h 571"/>
                  <a:gd name="T32" fmla="*/ 165 w 273"/>
                  <a:gd name="T33" fmla="*/ 5 h 571"/>
                  <a:gd name="T34" fmla="*/ 154 w 273"/>
                  <a:gd name="T35" fmla="*/ 14 h 571"/>
                  <a:gd name="T36" fmla="*/ 145 w 273"/>
                  <a:gd name="T37" fmla="*/ 32 h 571"/>
                  <a:gd name="T38" fmla="*/ 110 w 273"/>
                  <a:gd name="T39" fmla="*/ 175 h 571"/>
                  <a:gd name="T40" fmla="*/ 26 w 273"/>
                  <a:gd name="T41" fmla="*/ 175 h 571"/>
                  <a:gd name="T42" fmla="*/ 15 w 273"/>
                  <a:gd name="T43" fmla="*/ 175 h 571"/>
                  <a:gd name="T44" fmla="*/ 6 w 273"/>
                  <a:gd name="T45" fmla="*/ 177 h 571"/>
                  <a:gd name="T46" fmla="*/ 1 w 273"/>
                  <a:gd name="T47" fmla="*/ 182 h 571"/>
                  <a:gd name="T48" fmla="*/ 0 w 273"/>
                  <a:gd name="T49" fmla="*/ 192 h 571"/>
                  <a:gd name="T50" fmla="*/ 6 w 273"/>
                  <a:gd name="T51" fmla="*/ 201 h 571"/>
                  <a:gd name="T52" fmla="*/ 25 w 273"/>
                  <a:gd name="T53" fmla="*/ 203 h 571"/>
                  <a:gd name="T54" fmla="*/ 103 w 273"/>
                  <a:gd name="T55" fmla="*/ 203 h 571"/>
                  <a:gd name="T56" fmla="*/ 82 w 273"/>
                  <a:gd name="T57" fmla="*/ 288 h 571"/>
                  <a:gd name="T58" fmla="*/ 65 w 273"/>
                  <a:gd name="T59" fmla="*/ 352 h 571"/>
                  <a:gd name="T60" fmla="*/ 53 w 273"/>
                  <a:gd name="T61" fmla="*/ 401 h 571"/>
                  <a:gd name="T62" fmla="*/ 45 w 273"/>
                  <a:gd name="T63" fmla="*/ 435 h 571"/>
                  <a:gd name="T64" fmla="*/ 40 w 273"/>
                  <a:gd name="T65" fmla="*/ 458 h 571"/>
                  <a:gd name="T66" fmla="*/ 37 w 273"/>
                  <a:gd name="T67" fmla="*/ 473 h 571"/>
                  <a:gd name="T68" fmla="*/ 35 w 273"/>
                  <a:gd name="T69" fmla="*/ 482 h 571"/>
                  <a:gd name="T70" fmla="*/ 35 w 273"/>
                  <a:gd name="T71" fmla="*/ 489 h 571"/>
                  <a:gd name="T72" fmla="*/ 41 w 273"/>
                  <a:gd name="T73" fmla="*/ 522 h 571"/>
                  <a:gd name="T74" fmla="*/ 58 w 273"/>
                  <a:gd name="T75" fmla="*/ 548 h 571"/>
                  <a:gd name="T76" fmla="*/ 84 w 273"/>
                  <a:gd name="T77" fmla="*/ 565 h 571"/>
                  <a:gd name="T78" fmla="*/ 117 w 273"/>
                  <a:gd name="T79" fmla="*/ 571 h 571"/>
                  <a:gd name="T80" fmla="*/ 178 w 273"/>
                  <a:gd name="T81" fmla="*/ 550 h 571"/>
                  <a:gd name="T82" fmla="*/ 222 w 273"/>
                  <a:gd name="T83" fmla="*/ 505 h 571"/>
                  <a:gd name="T84" fmla="*/ 250 w 273"/>
                  <a:gd name="T85" fmla="*/ 458 h 571"/>
                  <a:gd name="T86" fmla="*/ 259 w 273"/>
                  <a:gd name="T87" fmla="*/ 433 h 571"/>
                  <a:gd name="T88" fmla="*/ 255 w 273"/>
                  <a:gd name="T89" fmla="*/ 425 h 571"/>
                  <a:gd name="T90" fmla="*/ 248 w 273"/>
                  <a:gd name="T91" fmla="*/ 424 h 571"/>
                  <a:gd name="T92" fmla="*/ 241 w 273"/>
                  <a:gd name="T93" fmla="*/ 426 h 571"/>
                  <a:gd name="T94" fmla="*/ 235 w 273"/>
                  <a:gd name="T95" fmla="*/ 437 h 571"/>
                  <a:gd name="T96" fmla="*/ 205 w 273"/>
                  <a:gd name="T97" fmla="*/ 494 h 571"/>
                  <a:gd name="T98" fmla="*/ 174 w 273"/>
                  <a:gd name="T99" fmla="*/ 529 h 571"/>
                  <a:gd name="T100" fmla="*/ 145 w 273"/>
                  <a:gd name="T101" fmla="*/ 546 h 571"/>
                  <a:gd name="T102" fmla="*/ 119 w 273"/>
                  <a:gd name="T103" fmla="*/ 551 h 571"/>
                  <a:gd name="T104" fmla="*/ 107 w 273"/>
                  <a:gd name="T105" fmla="*/ 549 h 571"/>
                  <a:gd name="T106" fmla="*/ 98 w 273"/>
                  <a:gd name="T107" fmla="*/ 542 h 571"/>
                  <a:gd name="T108" fmla="*/ 93 w 273"/>
                  <a:gd name="T109" fmla="*/ 529 h 571"/>
                  <a:gd name="T110" fmla="*/ 92 w 273"/>
                  <a:gd name="T111" fmla="*/ 510 h 571"/>
                  <a:gd name="T112" fmla="*/ 93 w 273"/>
                  <a:gd name="T113" fmla="*/ 486 h 571"/>
                  <a:gd name="T114" fmla="*/ 97 w 273"/>
                  <a:gd name="T115" fmla="*/ 467 h 571"/>
                  <a:gd name="T116" fmla="*/ 163 w 273"/>
                  <a:gd name="T117" fmla="*/ 203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3" h="571">
                    <a:moveTo>
                      <a:pt x="163" y="203"/>
                    </a:moveTo>
                    <a:lnTo>
                      <a:pt x="247" y="203"/>
                    </a:lnTo>
                    <a:lnTo>
                      <a:pt x="259" y="202"/>
                    </a:lnTo>
                    <a:lnTo>
                      <a:pt x="267" y="200"/>
                    </a:lnTo>
                    <a:lnTo>
                      <a:pt x="272" y="195"/>
                    </a:lnTo>
                    <a:lnTo>
                      <a:pt x="273" y="185"/>
                    </a:lnTo>
                    <a:lnTo>
                      <a:pt x="267" y="176"/>
                    </a:lnTo>
                    <a:lnTo>
                      <a:pt x="248" y="175"/>
                    </a:lnTo>
                    <a:lnTo>
                      <a:pt x="170" y="175"/>
                    </a:lnTo>
                    <a:lnTo>
                      <a:pt x="189" y="98"/>
                    </a:lnTo>
                    <a:lnTo>
                      <a:pt x="200" y="54"/>
                    </a:lnTo>
                    <a:lnTo>
                      <a:pt x="206" y="32"/>
                    </a:lnTo>
                    <a:lnTo>
                      <a:pt x="206" y="24"/>
                    </a:lnTo>
                    <a:lnTo>
                      <a:pt x="199" y="6"/>
                    </a:lnTo>
                    <a:lnTo>
                      <a:pt x="181" y="0"/>
                    </a:lnTo>
                    <a:lnTo>
                      <a:pt x="175" y="1"/>
                    </a:lnTo>
                    <a:lnTo>
                      <a:pt x="165" y="5"/>
                    </a:lnTo>
                    <a:lnTo>
                      <a:pt x="154" y="14"/>
                    </a:lnTo>
                    <a:lnTo>
                      <a:pt x="145" y="32"/>
                    </a:lnTo>
                    <a:lnTo>
                      <a:pt x="110" y="175"/>
                    </a:lnTo>
                    <a:lnTo>
                      <a:pt x="26" y="175"/>
                    </a:lnTo>
                    <a:lnTo>
                      <a:pt x="15" y="175"/>
                    </a:lnTo>
                    <a:lnTo>
                      <a:pt x="6" y="177"/>
                    </a:lnTo>
                    <a:lnTo>
                      <a:pt x="1" y="182"/>
                    </a:lnTo>
                    <a:lnTo>
                      <a:pt x="0" y="192"/>
                    </a:lnTo>
                    <a:lnTo>
                      <a:pt x="6" y="201"/>
                    </a:lnTo>
                    <a:lnTo>
                      <a:pt x="25" y="203"/>
                    </a:lnTo>
                    <a:lnTo>
                      <a:pt x="103" y="203"/>
                    </a:lnTo>
                    <a:lnTo>
                      <a:pt x="82" y="288"/>
                    </a:lnTo>
                    <a:lnTo>
                      <a:pt x="65" y="352"/>
                    </a:lnTo>
                    <a:lnTo>
                      <a:pt x="53" y="401"/>
                    </a:lnTo>
                    <a:lnTo>
                      <a:pt x="45" y="435"/>
                    </a:lnTo>
                    <a:lnTo>
                      <a:pt x="40" y="458"/>
                    </a:lnTo>
                    <a:lnTo>
                      <a:pt x="37" y="473"/>
                    </a:lnTo>
                    <a:lnTo>
                      <a:pt x="35" y="482"/>
                    </a:lnTo>
                    <a:lnTo>
                      <a:pt x="35" y="489"/>
                    </a:lnTo>
                    <a:lnTo>
                      <a:pt x="41" y="522"/>
                    </a:lnTo>
                    <a:lnTo>
                      <a:pt x="58" y="548"/>
                    </a:lnTo>
                    <a:lnTo>
                      <a:pt x="84" y="565"/>
                    </a:lnTo>
                    <a:lnTo>
                      <a:pt x="117" y="571"/>
                    </a:lnTo>
                    <a:lnTo>
                      <a:pt x="178" y="550"/>
                    </a:lnTo>
                    <a:lnTo>
                      <a:pt x="222" y="505"/>
                    </a:lnTo>
                    <a:lnTo>
                      <a:pt x="250" y="458"/>
                    </a:lnTo>
                    <a:lnTo>
                      <a:pt x="259" y="433"/>
                    </a:lnTo>
                    <a:lnTo>
                      <a:pt x="255" y="425"/>
                    </a:lnTo>
                    <a:lnTo>
                      <a:pt x="248" y="424"/>
                    </a:lnTo>
                    <a:lnTo>
                      <a:pt x="241" y="426"/>
                    </a:lnTo>
                    <a:lnTo>
                      <a:pt x="235" y="437"/>
                    </a:lnTo>
                    <a:lnTo>
                      <a:pt x="205" y="494"/>
                    </a:lnTo>
                    <a:lnTo>
                      <a:pt x="174" y="529"/>
                    </a:lnTo>
                    <a:lnTo>
                      <a:pt x="145" y="546"/>
                    </a:lnTo>
                    <a:lnTo>
                      <a:pt x="119" y="551"/>
                    </a:lnTo>
                    <a:lnTo>
                      <a:pt x="107" y="549"/>
                    </a:lnTo>
                    <a:lnTo>
                      <a:pt x="98" y="542"/>
                    </a:lnTo>
                    <a:lnTo>
                      <a:pt x="93" y="529"/>
                    </a:lnTo>
                    <a:lnTo>
                      <a:pt x="92" y="510"/>
                    </a:lnTo>
                    <a:lnTo>
                      <a:pt x="93" y="486"/>
                    </a:lnTo>
                    <a:lnTo>
                      <a:pt x="97" y="467"/>
                    </a:lnTo>
                    <a:lnTo>
                      <a:pt x="163" y="20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40" name="Freeform 24"/>
              <p:cNvSpPr>
                <a:spLocks noChangeAspect="1"/>
              </p:cNvSpPr>
              <p:nvPr/>
            </p:nvSpPr>
            <p:spPr bwMode="auto">
              <a:xfrm>
                <a:off x="5248" y="391"/>
                <a:ext cx="228" cy="417"/>
              </a:xfrm>
              <a:custGeom>
                <a:avLst/>
                <a:gdLst>
                  <a:gd name="T0" fmla="*/ 142 w 228"/>
                  <a:gd name="T1" fmla="*/ 18 h 417"/>
                  <a:gd name="T2" fmla="*/ 141 w 228"/>
                  <a:gd name="T3" fmla="*/ 8 h 417"/>
                  <a:gd name="T4" fmla="*/ 139 w 228"/>
                  <a:gd name="T5" fmla="*/ 2 h 417"/>
                  <a:gd name="T6" fmla="*/ 133 w 228"/>
                  <a:gd name="T7" fmla="*/ 0 h 417"/>
                  <a:gd name="T8" fmla="*/ 123 w 228"/>
                  <a:gd name="T9" fmla="*/ 0 h 417"/>
                  <a:gd name="T10" fmla="*/ 90 w 228"/>
                  <a:gd name="T11" fmla="*/ 23 h 417"/>
                  <a:gd name="T12" fmla="*/ 56 w 228"/>
                  <a:gd name="T13" fmla="*/ 35 h 417"/>
                  <a:gd name="T14" fmla="*/ 25 w 228"/>
                  <a:gd name="T15" fmla="*/ 39 h 417"/>
                  <a:gd name="T16" fmla="*/ 0 w 228"/>
                  <a:gd name="T17" fmla="*/ 40 h 417"/>
                  <a:gd name="T18" fmla="*/ 0 w 228"/>
                  <a:gd name="T19" fmla="*/ 63 h 417"/>
                  <a:gd name="T20" fmla="*/ 16 w 228"/>
                  <a:gd name="T21" fmla="*/ 63 h 417"/>
                  <a:gd name="T22" fmla="*/ 38 w 228"/>
                  <a:gd name="T23" fmla="*/ 60 h 417"/>
                  <a:gd name="T24" fmla="*/ 64 w 228"/>
                  <a:gd name="T25" fmla="*/ 55 h 417"/>
                  <a:gd name="T26" fmla="*/ 91 w 228"/>
                  <a:gd name="T27" fmla="*/ 45 h 417"/>
                  <a:gd name="T28" fmla="*/ 91 w 228"/>
                  <a:gd name="T29" fmla="*/ 365 h 417"/>
                  <a:gd name="T30" fmla="*/ 90 w 228"/>
                  <a:gd name="T31" fmla="*/ 378 h 417"/>
                  <a:gd name="T32" fmla="*/ 83 w 228"/>
                  <a:gd name="T33" fmla="*/ 387 h 417"/>
                  <a:gd name="T34" fmla="*/ 64 w 228"/>
                  <a:gd name="T35" fmla="*/ 392 h 417"/>
                  <a:gd name="T36" fmla="*/ 29 w 228"/>
                  <a:gd name="T37" fmla="*/ 394 h 417"/>
                  <a:gd name="T38" fmla="*/ 5 w 228"/>
                  <a:gd name="T39" fmla="*/ 394 h 417"/>
                  <a:gd name="T40" fmla="*/ 5 w 228"/>
                  <a:gd name="T41" fmla="*/ 417 h 417"/>
                  <a:gd name="T42" fmla="*/ 23 w 228"/>
                  <a:gd name="T43" fmla="*/ 416 h 417"/>
                  <a:gd name="T44" fmla="*/ 56 w 228"/>
                  <a:gd name="T45" fmla="*/ 415 h 417"/>
                  <a:gd name="T46" fmla="*/ 90 w 228"/>
                  <a:gd name="T47" fmla="*/ 414 h 417"/>
                  <a:gd name="T48" fmla="*/ 116 w 228"/>
                  <a:gd name="T49" fmla="*/ 414 h 417"/>
                  <a:gd name="T50" fmla="*/ 139 w 228"/>
                  <a:gd name="T51" fmla="*/ 414 h 417"/>
                  <a:gd name="T52" fmla="*/ 174 w 228"/>
                  <a:gd name="T53" fmla="*/ 415 h 417"/>
                  <a:gd name="T54" fmla="*/ 207 w 228"/>
                  <a:gd name="T55" fmla="*/ 416 h 417"/>
                  <a:gd name="T56" fmla="*/ 228 w 228"/>
                  <a:gd name="T57" fmla="*/ 417 h 417"/>
                  <a:gd name="T58" fmla="*/ 228 w 228"/>
                  <a:gd name="T59" fmla="*/ 394 h 417"/>
                  <a:gd name="T60" fmla="*/ 204 w 228"/>
                  <a:gd name="T61" fmla="*/ 394 h 417"/>
                  <a:gd name="T62" fmla="*/ 168 w 228"/>
                  <a:gd name="T63" fmla="*/ 392 h 417"/>
                  <a:gd name="T64" fmla="*/ 149 w 228"/>
                  <a:gd name="T65" fmla="*/ 387 h 417"/>
                  <a:gd name="T66" fmla="*/ 142 w 228"/>
                  <a:gd name="T67" fmla="*/ 378 h 417"/>
                  <a:gd name="T68" fmla="*/ 142 w 228"/>
                  <a:gd name="T69" fmla="*/ 365 h 417"/>
                  <a:gd name="T70" fmla="*/ 142 w 228"/>
                  <a:gd name="T71" fmla="*/ 18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8" h="417">
                    <a:moveTo>
                      <a:pt x="142" y="18"/>
                    </a:moveTo>
                    <a:lnTo>
                      <a:pt x="141" y="8"/>
                    </a:lnTo>
                    <a:lnTo>
                      <a:pt x="139" y="2"/>
                    </a:lnTo>
                    <a:lnTo>
                      <a:pt x="133" y="0"/>
                    </a:lnTo>
                    <a:lnTo>
                      <a:pt x="123" y="0"/>
                    </a:lnTo>
                    <a:lnTo>
                      <a:pt x="90" y="23"/>
                    </a:lnTo>
                    <a:lnTo>
                      <a:pt x="56" y="35"/>
                    </a:lnTo>
                    <a:lnTo>
                      <a:pt x="25" y="39"/>
                    </a:lnTo>
                    <a:lnTo>
                      <a:pt x="0" y="40"/>
                    </a:lnTo>
                    <a:lnTo>
                      <a:pt x="0" y="63"/>
                    </a:lnTo>
                    <a:lnTo>
                      <a:pt x="16" y="63"/>
                    </a:lnTo>
                    <a:lnTo>
                      <a:pt x="38" y="60"/>
                    </a:lnTo>
                    <a:lnTo>
                      <a:pt x="64" y="55"/>
                    </a:lnTo>
                    <a:lnTo>
                      <a:pt x="91" y="45"/>
                    </a:lnTo>
                    <a:lnTo>
                      <a:pt x="91" y="365"/>
                    </a:lnTo>
                    <a:lnTo>
                      <a:pt x="90" y="378"/>
                    </a:lnTo>
                    <a:lnTo>
                      <a:pt x="83" y="387"/>
                    </a:lnTo>
                    <a:lnTo>
                      <a:pt x="64" y="392"/>
                    </a:lnTo>
                    <a:lnTo>
                      <a:pt x="29" y="394"/>
                    </a:lnTo>
                    <a:lnTo>
                      <a:pt x="5" y="394"/>
                    </a:lnTo>
                    <a:lnTo>
                      <a:pt x="5" y="417"/>
                    </a:lnTo>
                    <a:lnTo>
                      <a:pt x="23" y="416"/>
                    </a:lnTo>
                    <a:lnTo>
                      <a:pt x="56" y="415"/>
                    </a:lnTo>
                    <a:lnTo>
                      <a:pt x="90" y="414"/>
                    </a:lnTo>
                    <a:lnTo>
                      <a:pt x="116" y="414"/>
                    </a:lnTo>
                    <a:lnTo>
                      <a:pt x="139" y="414"/>
                    </a:lnTo>
                    <a:lnTo>
                      <a:pt x="174" y="415"/>
                    </a:lnTo>
                    <a:lnTo>
                      <a:pt x="207" y="416"/>
                    </a:lnTo>
                    <a:lnTo>
                      <a:pt x="228" y="417"/>
                    </a:lnTo>
                    <a:lnTo>
                      <a:pt x="228" y="394"/>
                    </a:lnTo>
                    <a:lnTo>
                      <a:pt x="204" y="394"/>
                    </a:lnTo>
                    <a:lnTo>
                      <a:pt x="168" y="392"/>
                    </a:lnTo>
                    <a:lnTo>
                      <a:pt x="149" y="387"/>
                    </a:lnTo>
                    <a:lnTo>
                      <a:pt x="142" y="378"/>
                    </a:lnTo>
                    <a:lnTo>
                      <a:pt x="142" y="365"/>
                    </a:lnTo>
                    <a:lnTo>
                      <a:pt x="142" y="1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41" name="Freeform 25"/>
              <p:cNvSpPr>
                <a:spLocks noChangeAspect="1"/>
              </p:cNvSpPr>
              <p:nvPr/>
            </p:nvSpPr>
            <p:spPr bwMode="auto">
              <a:xfrm>
                <a:off x="5657" y="578"/>
                <a:ext cx="105" cy="268"/>
              </a:xfrm>
              <a:custGeom>
                <a:avLst/>
                <a:gdLst>
                  <a:gd name="T0" fmla="*/ 105 w 105"/>
                  <a:gd name="T1" fmla="*/ 94 h 268"/>
                  <a:gd name="T2" fmla="*/ 101 w 105"/>
                  <a:gd name="T3" fmla="*/ 55 h 268"/>
                  <a:gd name="T4" fmla="*/ 90 w 105"/>
                  <a:gd name="T5" fmla="*/ 25 h 268"/>
                  <a:gd name="T6" fmla="*/ 72 w 105"/>
                  <a:gd name="T7" fmla="*/ 7 h 268"/>
                  <a:gd name="T8" fmla="*/ 48 w 105"/>
                  <a:gd name="T9" fmla="*/ 0 h 268"/>
                  <a:gd name="T10" fmla="*/ 28 w 105"/>
                  <a:gd name="T11" fmla="*/ 4 h 268"/>
                  <a:gd name="T12" fmla="*/ 13 w 105"/>
                  <a:gd name="T13" fmla="*/ 14 h 268"/>
                  <a:gd name="T14" fmla="*/ 4 w 105"/>
                  <a:gd name="T15" fmla="*/ 29 h 268"/>
                  <a:gd name="T16" fmla="*/ 0 w 105"/>
                  <a:gd name="T17" fmla="*/ 47 h 268"/>
                  <a:gd name="T18" fmla="*/ 4 w 105"/>
                  <a:gd name="T19" fmla="*/ 65 h 268"/>
                  <a:gd name="T20" fmla="*/ 13 w 105"/>
                  <a:gd name="T21" fmla="*/ 80 h 268"/>
                  <a:gd name="T22" fmla="*/ 28 w 105"/>
                  <a:gd name="T23" fmla="*/ 91 h 268"/>
                  <a:gd name="T24" fmla="*/ 48 w 105"/>
                  <a:gd name="T25" fmla="*/ 95 h 268"/>
                  <a:gd name="T26" fmla="*/ 64 w 105"/>
                  <a:gd name="T27" fmla="*/ 92 h 268"/>
                  <a:gd name="T28" fmla="*/ 79 w 105"/>
                  <a:gd name="T29" fmla="*/ 83 h 268"/>
                  <a:gd name="T30" fmla="*/ 84 w 105"/>
                  <a:gd name="T31" fmla="*/ 81 h 268"/>
                  <a:gd name="T32" fmla="*/ 85 w 105"/>
                  <a:gd name="T33" fmla="*/ 83 h 268"/>
                  <a:gd name="T34" fmla="*/ 85 w 105"/>
                  <a:gd name="T35" fmla="*/ 94 h 268"/>
                  <a:gd name="T36" fmla="*/ 80 w 105"/>
                  <a:gd name="T37" fmla="*/ 141 h 268"/>
                  <a:gd name="T38" fmla="*/ 66 w 105"/>
                  <a:gd name="T39" fmla="*/ 183 h 268"/>
                  <a:gd name="T40" fmla="*/ 47 w 105"/>
                  <a:gd name="T41" fmla="*/ 217 h 268"/>
                  <a:gd name="T42" fmla="*/ 25 w 105"/>
                  <a:gd name="T43" fmla="*/ 244 h 268"/>
                  <a:gd name="T44" fmla="*/ 16 w 105"/>
                  <a:gd name="T45" fmla="*/ 254 h 268"/>
                  <a:gd name="T46" fmla="*/ 15 w 105"/>
                  <a:gd name="T47" fmla="*/ 258 h 268"/>
                  <a:gd name="T48" fmla="*/ 18 w 105"/>
                  <a:gd name="T49" fmla="*/ 266 h 268"/>
                  <a:gd name="T50" fmla="*/ 24 w 105"/>
                  <a:gd name="T51" fmla="*/ 268 h 268"/>
                  <a:gd name="T52" fmla="*/ 41 w 105"/>
                  <a:gd name="T53" fmla="*/ 256 h 268"/>
                  <a:gd name="T54" fmla="*/ 68 w 105"/>
                  <a:gd name="T55" fmla="*/ 221 h 268"/>
                  <a:gd name="T56" fmla="*/ 94 w 105"/>
                  <a:gd name="T57" fmla="*/ 166 h 268"/>
                  <a:gd name="T58" fmla="*/ 105 w 105"/>
                  <a:gd name="T59" fmla="*/ 94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5" h="268">
                    <a:moveTo>
                      <a:pt x="105" y="94"/>
                    </a:moveTo>
                    <a:lnTo>
                      <a:pt x="101" y="55"/>
                    </a:lnTo>
                    <a:lnTo>
                      <a:pt x="90" y="25"/>
                    </a:lnTo>
                    <a:lnTo>
                      <a:pt x="72" y="7"/>
                    </a:lnTo>
                    <a:lnTo>
                      <a:pt x="48" y="0"/>
                    </a:lnTo>
                    <a:lnTo>
                      <a:pt x="28" y="4"/>
                    </a:lnTo>
                    <a:lnTo>
                      <a:pt x="13" y="14"/>
                    </a:lnTo>
                    <a:lnTo>
                      <a:pt x="4" y="29"/>
                    </a:lnTo>
                    <a:lnTo>
                      <a:pt x="0" y="47"/>
                    </a:lnTo>
                    <a:lnTo>
                      <a:pt x="4" y="65"/>
                    </a:lnTo>
                    <a:lnTo>
                      <a:pt x="13" y="80"/>
                    </a:lnTo>
                    <a:lnTo>
                      <a:pt x="28" y="91"/>
                    </a:lnTo>
                    <a:lnTo>
                      <a:pt x="48" y="95"/>
                    </a:lnTo>
                    <a:lnTo>
                      <a:pt x="64" y="92"/>
                    </a:lnTo>
                    <a:lnTo>
                      <a:pt x="79" y="83"/>
                    </a:lnTo>
                    <a:lnTo>
                      <a:pt x="84" y="81"/>
                    </a:lnTo>
                    <a:lnTo>
                      <a:pt x="85" y="83"/>
                    </a:lnTo>
                    <a:lnTo>
                      <a:pt x="85" y="94"/>
                    </a:lnTo>
                    <a:lnTo>
                      <a:pt x="80" y="141"/>
                    </a:lnTo>
                    <a:lnTo>
                      <a:pt x="66" y="183"/>
                    </a:lnTo>
                    <a:lnTo>
                      <a:pt x="47" y="217"/>
                    </a:lnTo>
                    <a:lnTo>
                      <a:pt x="25" y="244"/>
                    </a:lnTo>
                    <a:lnTo>
                      <a:pt x="16" y="254"/>
                    </a:lnTo>
                    <a:lnTo>
                      <a:pt x="15" y="258"/>
                    </a:lnTo>
                    <a:lnTo>
                      <a:pt x="18" y="266"/>
                    </a:lnTo>
                    <a:lnTo>
                      <a:pt x="24" y="268"/>
                    </a:lnTo>
                    <a:lnTo>
                      <a:pt x="41" y="256"/>
                    </a:lnTo>
                    <a:lnTo>
                      <a:pt x="68" y="221"/>
                    </a:lnTo>
                    <a:lnTo>
                      <a:pt x="94" y="166"/>
                    </a:lnTo>
                    <a:lnTo>
                      <a:pt x="105" y="9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42" name="Freeform 26"/>
              <p:cNvSpPr>
                <a:spLocks noChangeAspect="1"/>
              </p:cNvSpPr>
              <p:nvPr/>
            </p:nvSpPr>
            <p:spPr bwMode="auto">
              <a:xfrm>
                <a:off x="5998" y="112"/>
                <a:ext cx="274" cy="571"/>
              </a:xfrm>
              <a:custGeom>
                <a:avLst/>
                <a:gdLst>
                  <a:gd name="T0" fmla="*/ 163 w 274"/>
                  <a:gd name="T1" fmla="*/ 203 h 571"/>
                  <a:gd name="T2" fmla="*/ 247 w 274"/>
                  <a:gd name="T3" fmla="*/ 203 h 571"/>
                  <a:gd name="T4" fmla="*/ 259 w 274"/>
                  <a:gd name="T5" fmla="*/ 202 h 571"/>
                  <a:gd name="T6" fmla="*/ 267 w 274"/>
                  <a:gd name="T7" fmla="*/ 200 h 571"/>
                  <a:gd name="T8" fmla="*/ 272 w 274"/>
                  <a:gd name="T9" fmla="*/ 195 h 571"/>
                  <a:gd name="T10" fmla="*/ 274 w 274"/>
                  <a:gd name="T11" fmla="*/ 185 h 571"/>
                  <a:gd name="T12" fmla="*/ 267 w 274"/>
                  <a:gd name="T13" fmla="*/ 176 h 571"/>
                  <a:gd name="T14" fmla="*/ 249 w 274"/>
                  <a:gd name="T15" fmla="*/ 175 h 571"/>
                  <a:gd name="T16" fmla="*/ 170 w 274"/>
                  <a:gd name="T17" fmla="*/ 175 h 571"/>
                  <a:gd name="T18" fmla="*/ 190 w 274"/>
                  <a:gd name="T19" fmla="*/ 98 h 571"/>
                  <a:gd name="T20" fmla="*/ 201 w 274"/>
                  <a:gd name="T21" fmla="*/ 54 h 571"/>
                  <a:gd name="T22" fmla="*/ 205 w 274"/>
                  <a:gd name="T23" fmla="*/ 32 h 571"/>
                  <a:gd name="T24" fmla="*/ 207 w 274"/>
                  <a:gd name="T25" fmla="*/ 24 h 571"/>
                  <a:gd name="T26" fmla="*/ 200 w 274"/>
                  <a:gd name="T27" fmla="*/ 6 h 571"/>
                  <a:gd name="T28" fmla="*/ 181 w 274"/>
                  <a:gd name="T29" fmla="*/ 0 h 571"/>
                  <a:gd name="T30" fmla="*/ 176 w 274"/>
                  <a:gd name="T31" fmla="*/ 1 h 571"/>
                  <a:gd name="T32" fmla="*/ 165 w 274"/>
                  <a:gd name="T33" fmla="*/ 5 h 571"/>
                  <a:gd name="T34" fmla="*/ 154 w 274"/>
                  <a:gd name="T35" fmla="*/ 14 h 571"/>
                  <a:gd name="T36" fmla="*/ 145 w 274"/>
                  <a:gd name="T37" fmla="*/ 32 h 571"/>
                  <a:gd name="T38" fmla="*/ 110 w 274"/>
                  <a:gd name="T39" fmla="*/ 175 h 571"/>
                  <a:gd name="T40" fmla="*/ 27 w 274"/>
                  <a:gd name="T41" fmla="*/ 175 h 571"/>
                  <a:gd name="T42" fmla="*/ 15 w 274"/>
                  <a:gd name="T43" fmla="*/ 175 h 571"/>
                  <a:gd name="T44" fmla="*/ 7 w 274"/>
                  <a:gd name="T45" fmla="*/ 177 h 571"/>
                  <a:gd name="T46" fmla="*/ 2 w 274"/>
                  <a:gd name="T47" fmla="*/ 182 h 571"/>
                  <a:gd name="T48" fmla="*/ 0 w 274"/>
                  <a:gd name="T49" fmla="*/ 192 h 571"/>
                  <a:gd name="T50" fmla="*/ 6 w 274"/>
                  <a:gd name="T51" fmla="*/ 201 h 571"/>
                  <a:gd name="T52" fmla="*/ 25 w 274"/>
                  <a:gd name="T53" fmla="*/ 203 h 571"/>
                  <a:gd name="T54" fmla="*/ 104 w 274"/>
                  <a:gd name="T55" fmla="*/ 203 h 571"/>
                  <a:gd name="T56" fmla="*/ 82 w 274"/>
                  <a:gd name="T57" fmla="*/ 288 h 571"/>
                  <a:gd name="T58" fmla="*/ 66 w 274"/>
                  <a:gd name="T59" fmla="*/ 352 h 571"/>
                  <a:gd name="T60" fmla="*/ 54 w 274"/>
                  <a:gd name="T61" fmla="*/ 401 h 571"/>
                  <a:gd name="T62" fmla="*/ 46 w 274"/>
                  <a:gd name="T63" fmla="*/ 435 h 571"/>
                  <a:gd name="T64" fmla="*/ 40 w 274"/>
                  <a:gd name="T65" fmla="*/ 458 h 571"/>
                  <a:gd name="T66" fmla="*/ 37 w 274"/>
                  <a:gd name="T67" fmla="*/ 473 h 571"/>
                  <a:gd name="T68" fmla="*/ 36 w 274"/>
                  <a:gd name="T69" fmla="*/ 482 h 571"/>
                  <a:gd name="T70" fmla="*/ 36 w 274"/>
                  <a:gd name="T71" fmla="*/ 489 h 571"/>
                  <a:gd name="T72" fmla="*/ 42 w 274"/>
                  <a:gd name="T73" fmla="*/ 522 h 571"/>
                  <a:gd name="T74" fmla="*/ 59 w 274"/>
                  <a:gd name="T75" fmla="*/ 548 h 571"/>
                  <a:gd name="T76" fmla="*/ 85 w 274"/>
                  <a:gd name="T77" fmla="*/ 565 h 571"/>
                  <a:gd name="T78" fmla="*/ 118 w 274"/>
                  <a:gd name="T79" fmla="*/ 571 h 571"/>
                  <a:gd name="T80" fmla="*/ 178 w 274"/>
                  <a:gd name="T81" fmla="*/ 550 h 571"/>
                  <a:gd name="T82" fmla="*/ 223 w 274"/>
                  <a:gd name="T83" fmla="*/ 505 h 571"/>
                  <a:gd name="T84" fmla="*/ 250 w 274"/>
                  <a:gd name="T85" fmla="*/ 458 h 571"/>
                  <a:gd name="T86" fmla="*/ 260 w 274"/>
                  <a:gd name="T87" fmla="*/ 433 h 571"/>
                  <a:gd name="T88" fmla="*/ 255 w 274"/>
                  <a:gd name="T89" fmla="*/ 425 h 571"/>
                  <a:gd name="T90" fmla="*/ 249 w 274"/>
                  <a:gd name="T91" fmla="*/ 424 h 571"/>
                  <a:gd name="T92" fmla="*/ 241 w 274"/>
                  <a:gd name="T93" fmla="*/ 426 h 571"/>
                  <a:gd name="T94" fmla="*/ 235 w 274"/>
                  <a:gd name="T95" fmla="*/ 437 h 571"/>
                  <a:gd name="T96" fmla="*/ 205 w 274"/>
                  <a:gd name="T97" fmla="*/ 494 h 571"/>
                  <a:gd name="T98" fmla="*/ 174 w 274"/>
                  <a:gd name="T99" fmla="*/ 529 h 571"/>
                  <a:gd name="T100" fmla="*/ 145 w 274"/>
                  <a:gd name="T101" fmla="*/ 546 h 571"/>
                  <a:gd name="T102" fmla="*/ 119 w 274"/>
                  <a:gd name="T103" fmla="*/ 551 h 571"/>
                  <a:gd name="T104" fmla="*/ 107 w 274"/>
                  <a:gd name="T105" fmla="*/ 549 h 571"/>
                  <a:gd name="T106" fmla="*/ 99 w 274"/>
                  <a:gd name="T107" fmla="*/ 542 h 571"/>
                  <a:gd name="T108" fmla="*/ 94 w 274"/>
                  <a:gd name="T109" fmla="*/ 529 h 571"/>
                  <a:gd name="T110" fmla="*/ 92 w 274"/>
                  <a:gd name="T111" fmla="*/ 510 h 571"/>
                  <a:gd name="T112" fmla="*/ 93 w 274"/>
                  <a:gd name="T113" fmla="*/ 486 h 571"/>
                  <a:gd name="T114" fmla="*/ 97 w 274"/>
                  <a:gd name="T115" fmla="*/ 467 h 571"/>
                  <a:gd name="T116" fmla="*/ 163 w 274"/>
                  <a:gd name="T117" fmla="*/ 203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4" h="571">
                    <a:moveTo>
                      <a:pt x="163" y="203"/>
                    </a:moveTo>
                    <a:lnTo>
                      <a:pt x="247" y="203"/>
                    </a:lnTo>
                    <a:lnTo>
                      <a:pt x="259" y="202"/>
                    </a:lnTo>
                    <a:lnTo>
                      <a:pt x="267" y="200"/>
                    </a:lnTo>
                    <a:lnTo>
                      <a:pt x="272" y="195"/>
                    </a:lnTo>
                    <a:lnTo>
                      <a:pt x="274" y="185"/>
                    </a:lnTo>
                    <a:lnTo>
                      <a:pt x="267" y="176"/>
                    </a:lnTo>
                    <a:lnTo>
                      <a:pt x="249" y="175"/>
                    </a:lnTo>
                    <a:lnTo>
                      <a:pt x="170" y="175"/>
                    </a:lnTo>
                    <a:lnTo>
                      <a:pt x="190" y="98"/>
                    </a:lnTo>
                    <a:lnTo>
                      <a:pt x="201" y="54"/>
                    </a:lnTo>
                    <a:lnTo>
                      <a:pt x="205" y="32"/>
                    </a:lnTo>
                    <a:lnTo>
                      <a:pt x="207" y="24"/>
                    </a:lnTo>
                    <a:lnTo>
                      <a:pt x="200" y="6"/>
                    </a:lnTo>
                    <a:lnTo>
                      <a:pt x="181" y="0"/>
                    </a:lnTo>
                    <a:lnTo>
                      <a:pt x="176" y="1"/>
                    </a:lnTo>
                    <a:lnTo>
                      <a:pt x="165" y="5"/>
                    </a:lnTo>
                    <a:lnTo>
                      <a:pt x="154" y="14"/>
                    </a:lnTo>
                    <a:lnTo>
                      <a:pt x="145" y="32"/>
                    </a:lnTo>
                    <a:lnTo>
                      <a:pt x="110" y="175"/>
                    </a:lnTo>
                    <a:lnTo>
                      <a:pt x="27" y="175"/>
                    </a:lnTo>
                    <a:lnTo>
                      <a:pt x="15" y="175"/>
                    </a:lnTo>
                    <a:lnTo>
                      <a:pt x="7" y="177"/>
                    </a:lnTo>
                    <a:lnTo>
                      <a:pt x="2" y="182"/>
                    </a:lnTo>
                    <a:lnTo>
                      <a:pt x="0" y="192"/>
                    </a:lnTo>
                    <a:lnTo>
                      <a:pt x="6" y="201"/>
                    </a:lnTo>
                    <a:lnTo>
                      <a:pt x="25" y="203"/>
                    </a:lnTo>
                    <a:lnTo>
                      <a:pt x="104" y="203"/>
                    </a:lnTo>
                    <a:lnTo>
                      <a:pt x="82" y="288"/>
                    </a:lnTo>
                    <a:lnTo>
                      <a:pt x="66" y="352"/>
                    </a:lnTo>
                    <a:lnTo>
                      <a:pt x="54" y="401"/>
                    </a:lnTo>
                    <a:lnTo>
                      <a:pt x="46" y="435"/>
                    </a:lnTo>
                    <a:lnTo>
                      <a:pt x="40" y="458"/>
                    </a:lnTo>
                    <a:lnTo>
                      <a:pt x="37" y="473"/>
                    </a:lnTo>
                    <a:lnTo>
                      <a:pt x="36" y="482"/>
                    </a:lnTo>
                    <a:lnTo>
                      <a:pt x="36" y="489"/>
                    </a:lnTo>
                    <a:lnTo>
                      <a:pt x="42" y="522"/>
                    </a:lnTo>
                    <a:lnTo>
                      <a:pt x="59" y="548"/>
                    </a:lnTo>
                    <a:lnTo>
                      <a:pt x="85" y="565"/>
                    </a:lnTo>
                    <a:lnTo>
                      <a:pt x="118" y="571"/>
                    </a:lnTo>
                    <a:lnTo>
                      <a:pt x="178" y="550"/>
                    </a:lnTo>
                    <a:lnTo>
                      <a:pt x="223" y="505"/>
                    </a:lnTo>
                    <a:lnTo>
                      <a:pt x="250" y="458"/>
                    </a:lnTo>
                    <a:lnTo>
                      <a:pt x="260" y="433"/>
                    </a:lnTo>
                    <a:lnTo>
                      <a:pt x="255" y="425"/>
                    </a:lnTo>
                    <a:lnTo>
                      <a:pt x="249" y="424"/>
                    </a:lnTo>
                    <a:lnTo>
                      <a:pt x="241" y="426"/>
                    </a:lnTo>
                    <a:lnTo>
                      <a:pt x="235" y="437"/>
                    </a:lnTo>
                    <a:lnTo>
                      <a:pt x="205" y="494"/>
                    </a:lnTo>
                    <a:lnTo>
                      <a:pt x="174" y="529"/>
                    </a:lnTo>
                    <a:lnTo>
                      <a:pt x="145" y="546"/>
                    </a:lnTo>
                    <a:lnTo>
                      <a:pt x="119" y="551"/>
                    </a:lnTo>
                    <a:lnTo>
                      <a:pt x="107" y="549"/>
                    </a:lnTo>
                    <a:lnTo>
                      <a:pt x="99" y="542"/>
                    </a:lnTo>
                    <a:lnTo>
                      <a:pt x="94" y="529"/>
                    </a:lnTo>
                    <a:lnTo>
                      <a:pt x="92" y="510"/>
                    </a:lnTo>
                    <a:lnTo>
                      <a:pt x="93" y="486"/>
                    </a:lnTo>
                    <a:lnTo>
                      <a:pt x="97" y="467"/>
                    </a:lnTo>
                    <a:lnTo>
                      <a:pt x="163" y="20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43" name="Freeform 27"/>
              <p:cNvSpPr>
                <a:spLocks noChangeAspect="1"/>
              </p:cNvSpPr>
              <p:nvPr/>
            </p:nvSpPr>
            <p:spPr bwMode="auto">
              <a:xfrm>
                <a:off x="6339" y="391"/>
                <a:ext cx="276" cy="417"/>
              </a:xfrm>
              <a:custGeom>
                <a:avLst/>
                <a:gdLst>
                  <a:gd name="T0" fmla="*/ 276 w 276"/>
                  <a:gd name="T1" fmla="*/ 302 h 417"/>
                  <a:gd name="T2" fmla="*/ 255 w 276"/>
                  <a:gd name="T3" fmla="*/ 302 h 417"/>
                  <a:gd name="T4" fmla="*/ 253 w 276"/>
                  <a:gd name="T5" fmla="*/ 316 h 417"/>
                  <a:gd name="T6" fmla="*/ 249 w 276"/>
                  <a:gd name="T7" fmla="*/ 334 h 417"/>
                  <a:gd name="T8" fmla="*/ 244 w 276"/>
                  <a:gd name="T9" fmla="*/ 350 h 417"/>
                  <a:gd name="T10" fmla="*/ 239 w 276"/>
                  <a:gd name="T11" fmla="*/ 360 h 417"/>
                  <a:gd name="T12" fmla="*/ 228 w 276"/>
                  <a:gd name="T13" fmla="*/ 362 h 417"/>
                  <a:gd name="T14" fmla="*/ 209 w 276"/>
                  <a:gd name="T15" fmla="*/ 363 h 417"/>
                  <a:gd name="T16" fmla="*/ 190 w 276"/>
                  <a:gd name="T17" fmla="*/ 363 h 417"/>
                  <a:gd name="T18" fmla="*/ 177 w 276"/>
                  <a:gd name="T19" fmla="*/ 363 h 417"/>
                  <a:gd name="T20" fmla="*/ 62 w 276"/>
                  <a:gd name="T21" fmla="*/ 363 h 417"/>
                  <a:gd name="T22" fmla="*/ 104 w 276"/>
                  <a:gd name="T23" fmla="*/ 326 h 417"/>
                  <a:gd name="T24" fmla="*/ 135 w 276"/>
                  <a:gd name="T25" fmla="*/ 300 h 417"/>
                  <a:gd name="T26" fmla="*/ 161 w 276"/>
                  <a:gd name="T27" fmla="*/ 279 h 417"/>
                  <a:gd name="T28" fmla="*/ 187 w 276"/>
                  <a:gd name="T29" fmla="*/ 258 h 417"/>
                  <a:gd name="T30" fmla="*/ 220 w 276"/>
                  <a:gd name="T31" fmla="*/ 229 h 417"/>
                  <a:gd name="T32" fmla="*/ 249 w 276"/>
                  <a:gd name="T33" fmla="*/ 198 h 417"/>
                  <a:gd name="T34" fmla="*/ 268 w 276"/>
                  <a:gd name="T35" fmla="*/ 163 h 417"/>
                  <a:gd name="T36" fmla="*/ 276 w 276"/>
                  <a:gd name="T37" fmla="*/ 122 h 417"/>
                  <a:gd name="T38" fmla="*/ 265 w 276"/>
                  <a:gd name="T39" fmla="*/ 71 h 417"/>
                  <a:gd name="T40" fmla="*/ 233 w 276"/>
                  <a:gd name="T41" fmla="*/ 33 h 417"/>
                  <a:gd name="T42" fmla="*/ 187 w 276"/>
                  <a:gd name="T43" fmla="*/ 8 h 417"/>
                  <a:gd name="T44" fmla="*/ 130 w 276"/>
                  <a:gd name="T45" fmla="*/ 0 h 417"/>
                  <a:gd name="T46" fmla="*/ 102 w 276"/>
                  <a:gd name="T47" fmla="*/ 2 h 417"/>
                  <a:gd name="T48" fmla="*/ 77 w 276"/>
                  <a:gd name="T49" fmla="*/ 9 h 417"/>
                  <a:gd name="T50" fmla="*/ 55 w 276"/>
                  <a:gd name="T51" fmla="*/ 20 h 417"/>
                  <a:gd name="T52" fmla="*/ 36 w 276"/>
                  <a:gd name="T53" fmla="*/ 34 h 417"/>
                  <a:gd name="T54" fmla="*/ 21 w 276"/>
                  <a:gd name="T55" fmla="*/ 51 h 417"/>
                  <a:gd name="T56" fmla="*/ 10 w 276"/>
                  <a:gd name="T57" fmla="*/ 70 h 417"/>
                  <a:gd name="T58" fmla="*/ 2 w 276"/>
                  <a:gd name="T59" fmla="*/ 91 h 417"/>
                  <a:gd name="T60" fmla="*/ 0 w 276"/>
                  <a:gd name="T61" fmla="*/ 112 h 417"/>
                  <a:gd name="T62" fmla="*/ 4 w 276"/>
                  <a:gd name="T63" fmla="*/ 131 h 417"/>
                  <a:gd name="T64" fmla="*/ 14 w 276"/>
                  <a:gd name="T65" fmla="*/ 142 h 417"/>
                  <a:gd name="T66" fmla="*/ 25 w 276"/>
                  <a:gd name="T67" fmla="*/ 146 h 417"/>
                  <a:gd name="T68" fmla="*/ 33 w 276"/>
                  <a:gd name="T69" fmla="*/ 147 h 417"/>
                  <a:gd name="T70" fmla="*/ 44 w 276"/>
                  <a:gd name="T71" fmla="*/ 145 h 417"/>
                  <a:gd name="T72" fmla="*/ 55 w 276"/>
                  <a:gd name="T73" fmla="*/ 139 h 417"/>
                  <a:gd name="T74" fmla="*/ 63 w 276"/>
                  <a:gd name="T75" fmla="*/ 129 h 417"/>
                  <a:gd name="T76" fmla="*/ 66 w 276"/>
                  <a:gd name="T77" fmla="*/ 114 h 417"/>
                  <a:gd name="T78" fmla="*/ 65 w 276"/>
                  <a:gd name="T79" fmla="*/ 104 h 417"/>
                  <a:gd name="T80" fmla="*/ 60 w 276"/>
                  <a:gd name="T81" fmla="*/ 93 h 417"/>
                  <a:gd name="T82" fmla="*/ 49 w 276"/>
                  <a:gd name="T83" fmla="*/ 84 h 417"/>
                  <a:gd name="T84" fmla="*/ 29 w 276"/>
                  <a:gd name="T85" fmla="*/ 81 h 417"/>
                  <a:gd name="T86" fmla="*/ 47 w 276"/>
                  <a:gd name="T87" fmla="*/ 53 h 417"/>
                  <a:gd name="T88" fmla="*/ 71 w 276"/>
                  <a:gd name="T89" fmla="*/ 35 h 417"/>
                  <a:gd name="T90" fmla="*/ 97 w 276"/>
                  <a:gd name="T91" fmla="*/ 25 h 417"/>
                  <a:gd name="T92" fmla="*/ 120 w 276"/>
                  <a:gd name="T93" fmla="*/ 23 h 417"/>
                  <a:gd name="T94" fmla="*/ 162 w 276"/>
                  <a:gd name="T95" fmla="*/ 31 h 417"/>
                  <a:gd name="T96" fmla="*/ 191 w 276"/>
                  <a:gd name="T97" fmla="*/ 53 h 417"/>
                  <a:gd name="T98" fmla="*/ 209 w 276"/>
                  <a:gd name="T99" fmla="*/ 85 h 417"/>
                  <a:gd name="T100" fmla="*/ 216 w 276"/>
                  <a:gd name="T101" fmla="*/ 122 h 417"/>
                  <a:gd name="T102" fmla="*/ 209 w 276"/>
                  <a:gd name="T103" fmla="*/ 161 h 417"/>
                  <a:gd name="T104" fmla="*/ 194 w 276"/>
                  <a:gd name="T105" fmla="*/ 195 h 417"/>
                  <a:gd name="T106" fmla="*/ 174 w 276"/>
                  <a:gd name="T107" fmla="*/ 222 h 417"/>
                  <a:gd name="T108" fmla="*/ 157 w 276"/>
                  <a:gd name="T109" fmla="*/ 243 h 417"/>
                  <a:gd name="T110" fmla="*/ 6 w 276"/>
                  <a:gd name="T111" fmla="*/ 392 h 417"/>
                  <a:gd name="T112" fmla="*/ 1 w 276"/>
                  <a:gd name="T113" fmla="*/ 400 h 417"/>
                  <a:gd name="T114" fmla="*/ 0 w 276"/>
                  <a:gd name="T115" fmla="*/ 417 h 417"/>
                  <a:gd name="T116" fmla="*/ 257 w 276"/>
                  <a:gd name="T117" fmla="*/ 417 h 417"/>
                  <a:gd name="T118" fmla="*/ 276 w 276"/>
                  <a:gd name="T119" fmla="*/ 302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6" h="417">
                    <a:moveTo>
                      <a:pt x="276" y="302"/>
                    </a:moveTo>
                    <a:lnTo>
                      <a:pt x="255" y="302"/>
                    </a:lnTo>
                    <a:lnTo>
                      <a:pt x="253" y="316"/>
                    </a:lnTo>
                    <a:lnTo>
                      <a:pt x="249" y="334"/>
                    </a:lnTo>
                    <a:lnTo>
                      <a:pt x="244" y="350"/>
                    </a:lnTo>
                    <a:lnTo>
                      <a:pt x="239" y="360"/>
                    </a:lnTo>
                    <a:lnTo>
                      <a:pt x="228" y="362"/>
                    </a:lnTo>
                    <a:lnTo>
                      <a:pt x="209" y="363"/>
                    </a:lnTo>
                    <a:lnTo>
                      <a:pt x="190" y="363"/>
                    </a:lnTo>
                    <a:lnTo>
                      <a:pt x="177" y="363"/>
                    </a:lnTo>
                    <a:lnTo>
                      <a:pt x="62" y="363"/>
                    </a:lnTo>
                    <a:lnTo>
                      <a:pt x="104" y="326"/>
                    </a:lnTo>
                    <a:lnTo>
                      <a:pt x="135" y="300"/>
                    </a:lnTo>
                    <a:lnTo>
                      <a:pt x="161" y="279"/>
                    </a:lnTo>
                    <a:lnTo>
                      <a:pt x="187" y="258"/>
                    </a:lnTo>
                    <a:lnTo>
                      <a:pt x="220" y="229"/>
                    </a:lnTo>
                    <a:lnTo>
                      <a:pt x="249" y="198"/>
                    </a:lnTo>
                    <a:lnTo>
                      <a:pt x="268" y="163"/>
                    </a:lnTo>
                    <a:lnTo>
                      <a:pt x="276" y="122"/>
                    </a:lnTo>
                    <a:lnTo>
                      <a:pt x="265" y="71"/>
                    </a:lnTo>
                    <a:lnTo>
                      <a:pt x="233" y="33"/>
                    </a:lnTo>
                    <a:lnTo>
                      <a:pt x="187" y="8"/>
                    </a:lnTo>
                    <a:lnTo>
                      <a:pt x="130" y="0"/>
                    </a:lnTo>
                    <a:lnTo>
                      <a:pt x="102" y="2"/>
                    </a:lnTo>
                    <a:lnTo>
                      <a:pt x="77" y="9"/>
                    </a:lnTo>
                    <a:lnTo>
                      <a:pt x="55" y="20"/>
                    </a:lnTo>
                    <a:lnTo>
                      <a:pt x="36" y="34"/>
                    </a:lnTo>
                    <a:lnTo>
                      <a:pt x="21" y="51"/>
                    </a:lnTo>
                    <a:lnTo>
                      <a:pt x="10" y="70"/>
                    </a:lnTo>
                    <a:lnTo>
                      <a:pt x="2" y="91"/>
                    </a:lnTo>
                    <a:lnTo>
                      <a:pt x="0" y="112"/>
                    </a:lnTo>
                    <a:lnTo>
                      <a:pt x="4" y="131"/>
                    </a:lnTo>
                    <a:lnTo>
                      <a:pt x="14" y="142"/>
                    </a:lnTo>
                    <a:lnTo>
                      <a:pt x="25" y="146"/>
                    </a:lnTo>
                    <a:lnTo>
                      <a:pt x="33" y="147"/>
                    </a:lnTo>
                    <a:lnTo>
                      <a:pt x="44" y="145"/>
                    </a:lnTo>
                    <a:lnTo>
                      <a:pt x="55" y="139"/>
                    </a:lnTo>
                    <a:lnTo>
                      <a:pt x="63" y="129"/>
                    </a:lnTo>
                    <a:lnTo>
                      <a:pt x="66" y="114"/>
                    </a:lnTo>
                    <a:lnTo>
                      <a:pt x="65" y="104"/>
                    </a:lnTo>
                    <a:lnTo>
                      <a:pt x="60" y="93"/>
                    </a:lnTo>
                    <a:lnTo>
                      <a:pt x="49" y="84"/>
                    </a:lnTo>
                    <a:lnTo>
                      <a:pt x="29" y="81"/>
                    </a:lnTo>
                    <a:lnTo>
                      <a:pt x="47" y="53"/>
                    </a:lnTo>
                    <a:lnTo>
                      <a:pt x="71" y="35"/>
                    </a:lnTo>
                    <a:lnTo>
                      <a:pt x="97" y="25"/>
                    </a:lnTo>
                    <a:lnTo>
                      <a:pt x="120" y="23"/>
                    </a:lnTo>
                    <a:lnTo>
                      <a:pt x="162" y="31"/>
                    </a:lnTo>
                    <a:lnTo>
                      <a:pt x="191" y="53"/>
                    </a:lnTo>
                    <a:lnTo>
                      <a:pt x="209" y="85"/>
                    </a:lnTo>
                    <a:lnTo>
                      <a:pt x="216" y="122"/>
                    </a:lnTo>
                    <a:lnTo>
                      <a:pt x="209" y="161"/>
                    </a:lnTo>
                    <a:lnTo>
                      <a:pt x="194" y="195"/>
                    </a:lnTo>
                    <a:lnTo>
                      <a:pt x="174" y="222"/>
                    </a:lnTo>
                    <a:lnTo>
                      <a:pt x="157" y="243"/>
                    </a:lnTo>
                    <a:lnTo>
                      <a:pt x="6" y="392"/>
                    </a:lnTo>
                    <a:lnTo>
                      <a:pt x="1" y="400"/>
                    </a:lnTo>
                    <a:lnTo>
                      <a:pt x="0" y="417"/>
                    </a:lnTo>
                    <a:lnTo>
                      <a:pt x="257" y="417"/>
                    </a:lnTo>
                    <a:lnTo>
                      <a:pt x="276" y="3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44" name="Freeform 28"/>
              <p:cNvSpPr>
                <a:spLocks noChangeAspect="1"/>
              </p:cNvSpPr>
              <p:nvPr/>
            </p:nvSpPr>
            <p:spPr bwMode="auto">
              <a:xfrm>
                <a:off x="6720" y="1"/>
                <a:ext cx="122" cy="896"/>
              </a:xfrm>
              <a:custGeom>
                <a:avLst/>
                <a:gdLst>
                  <a:gd name="T0" fmla="*/ 122 w 122"/>
                  <a:gd name="T1" fmla="*/ 0 h 896"/>
                  <a:gd name="T2" fmla="*/ 0 w 122"/>
                  <a:gd name="T3" fmla="*/ 0 h 896"/>
                  <a:gd name="T4" fmla="*/ 0 w 122"/>
                  <a:gd name="T5" fmla="*/ 36 h 896"/>
                  <a:gd name="T6" fmla="*/ 86 w 122"/>
                  <a:gd name="T7" fmla="*/ 36 h 896"/>
                  <a:gd name="T8" fmla="*/ 86 w 122"/>
                  <a:gd name="T9" fmla="*/ 860 h 896"/>
                  <a:gd name="T10" fmla="*/ 0 w 122"/>
                  <a:gd name="T11" fmla="*/ 860 h 896"/>
                  <a:gd name="T12" fmla="*/ 0 w 122"/>
                  <a:gd name="T13" fmla="*/ 896 h 896"/>
                  <a:gd name="T14" fmla="*/ 122 w 122"/>
                  <a:gd name="T15" fmla="*/ 896 h 896"/>
                  <a:gd name="T16" fmla="*/ 122 w 122"/>
                  <a:gd name="T17" fmla="*/ 0 h 8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2" h="896">
                    <a:moveTo>
                      <a:pt x="122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86" y="36"/>
                    </a:lnTo>
                    <a:lnTo>
                      <a:pt x="86" y="860"/>
                    </a:lnTo>
                    <a:lnTo>
                      <a:pt x="0" y="860"/>
                    </a:lnTo>
                    <a:lnTo>
                      <a:pt x="0" y="896"/>
                    </a:lnTo>
                    <a:lnTo>
                      <a:pt x="122" y="896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6476321" y="1540699"/>
              <a:ext cx="2697345" cy="4494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44674" y="5382532"/>
            <a:ext cx="103423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TD Nguyen, S Gupta, S Rana, 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V Nguyen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, S Venkatesh, KJ Deane &amp; P Sanders. “Cascade Bayesian Optimization”. In </a:t>
            </a:r>
            <a:r>
              <a:rPr lang="en-US" i="1" dirty="0">
                <a:latin typeface="+mj-lt"/>
                <a:cs typeface="Times New Roman" panose="02020603050405020304" pitchFamily="18" charset="0"/>
              </a:rPr>
              <a:t>Australasian Joint Conference on Artificial Intelligence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 (pp. 268-280). 2016. Springer.</a:t>
            </a:r>
          </a:p>
          <a:p>
            <a:endParaRPr lang="en-AU" b="1" dirty="0">
              <a:latin typeface="+mj-lt"/>
              <a:cs typeface="Times New Roman" panose="02020603050405020304" pitchFamily="18" charset="0"/>
            </a:endParaRPr>
          </a:p>
          <a:p>
            <a:r>
              <a:rPr lang="en-AU" b="1" dirty="0">
                <a:latin typeface="+mj-lt"/>
                <a:cs typeface="Times New Roman" panose="02020603050405020304" pitchFamily="18" charset="0"/>
              </a:rPr>
              <a:t>V Nguyen</a:t>
            </a:r>
            <a:r>
              <a:rPr lang="en-AU" dirty="0">
                <a:latin typeface="+mj-lt"/>
                <a:cs typeface="Times New Roman" panose="02020603050405020304" pitchFamily="18" charset="0"/>
              </a:rPr>
              <a:t>, R Santu, G Sunil, L Cheng, and S Venkatesh.</a:t>
            </a:r>
          </a:p>
          <a:p>
            <a:r>
              <a:rPr lang="en-AU" dirty="0">
                <a:latin typeface="+mj-lt"/>
                <a:cs typeface="Times New Roman" panose="02020603050405020304" pitchFamily="18" charset="0"/>
              </a:rPr>
              <a:t> "Budgeted batch Bayesian optimization." In </a:t>
            </a:r>
            <a:r>
              <a:rPr lang="en-AU" i="1" dirty="0">
                <a:latin typeface="+mj-lt"/>
                <a:cs typeface="Times New Roman" panose="02020603050405020304" pitchFamily="18" charset="0"/>
              </a:rPr>
              <a:t> ICDM 2016</a:t>
            </a:r>
            <a:r>
              <a:rPr lang="en-AU" dirty="0">
                <a:latin typeface="+mj-lt"/>
                <a:cs typeface="Times New Roman" panose="02020603050405020304" pitchFamily="18" charset="0"/>
              </a:rPr>
              <a:t>, pp. 1107-1112.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3109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Applications – Tuning Deep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67</a:t>
            </a:fld>
            <a:endParaRPr lang="en-AU" alt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890" y="4040316"/>
            <a:ext cx="4062554" cy="23173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40447" y="5014336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 from hackernoon.com</a:t>
            </a:r>
          </a:p>
        </p:txBody>
      </p:sp>
      <p:sp>
        <p:nvSpPr>
          <p:cNvPr id="47" name="Content Placeholder 1"/>
          <p:cNvSpPr>
            <a:spLocks noGrp="1"/>
          </p:cNvSpPr>
          <p:nvPr>
            <p:ph idx="1"/>
          </p:nvPr>
        </p:nvSpPr>
        <p:spPr>
          <a:xfrm>
            <a:off x="244674" y="1171228"/>
            <a:ext cx="10225136" cy="4509657"/>
          </a:xfrm>
        </p:spPr>
        <p:txBody>
          <a:bodyPr/>
          <a:lstStyle/>
          <a:p>
            <a:r>
              <a:rPr lang="en-AU" sz="2800" dirty="0"/>
              <a:t>Deep learning offers breakthrough in image recognition, speed recognition, self-driving cars.</a:t>
            </a:r>
          </a:p>
          <a:p>
            <a:r>
              <a:rPr lang="en-AU" sz="2800" dirty="0"/>
              <a:t>Hyper-parameters include number of layers, weight regularization, layer size, which nonlinearity, mini-batch size, learning rate, stopping conditions.</a:t>
            </a:r>
          </a:p>
        </p:txBody>
      </p:sp>
    </p:spTree>
    <p:extLst>
      <p:ext uri="{BB962C8B-B14F-4D97-AF65-F5344CB8AC3E}">
        <p14:creationId xmlns:p14="http://schemas.microsoft.com/office/powerpoint/2010/main" val="24529515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Bayesian Optimization for Tuning Deep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68</a:t>
            </a:fld>
            <a:endParaRPr lang="en-AU" alt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Bayesian Optimization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925194" y="3476773"/>
            <a:ext cx="4680520" cy="2951039"/>
            <a:chOff x="2188890" y="4040316"/>
            <a:chExt cx="4062554" cy="256141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8890" y="4040316"/>
              <a:ext cx="4062554" cy="231737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764954" y="6293954"/>
              <a:ext cx="3240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Photo from hackernoon.com</a:t>
              </a:r>
            </a:p>
          </p:txBody>
        </p:sp>
      </p:grpSp>
      <p:sp>
        <p:nvSpPr>
          <p:cNvPr id="47" name="Content Placeholder 1"/>
          <p:cNvSpPr>
            <a:spLocks noGrp="1"/>
          </p:cNvSpPr>
          <p:nvPr>
            <p:ph idx="1"/>
          </p:nvPr>
        </p:nvSpPr>
        <p:spPr>
          <a:xfrm>
            <a:off x="100658" y="1171228"/>
            <a:ext cx="10225136" cy="4509657"/>
          </a:xfrm>
        </p:spPr>
        <p:txBody>
          <a:bodyPr/>
          <a:lstStyle/>
          <a:p>
            <a:r>
              <a:rPr lang="en-AU" sz="2800" dirty="0"/>
              <a:t>Deep learning offers breakthrough in image recognition, speed recognition and self-driving cars.</a:t>
            </a:r>
          </a:p>
          <a:p>
            <a:endParaRPr lang="en-AU" sz="2800" dirty="0"/>
          </a:p>
          <a:p>
            <a:r>
              <a:rPr lang="en-AU" sz="2800" dirty="0"/>
              <a:t>The DL performance critically depends on the hyperparameters.</a:t>
            </a:r>
          </a:p>
          <a:p>
            <a:endParaRPr lang="en-AU" sz="2800" dirty="0"/>
          </a:p>
          <a:p>
            <a:r>
              <a:rPr lang="en-AU" sz="2800" dirty="0"/>
              <a:t>Hyperparameters include </a:t>
            </a:r>
          </a:p>
          <a:p>
            <a:pPr marL="965200" lvl="1" indent="-514350">
              <a:buFont typeface="+mj-lt"/>
              <a:buAutoNum type="arabicPeriod"/>
            </a:pPr>
            <a:r>
              <a:rPr lang="en-AU" sz="2400" dirty="0"/>
              <a:t>#layers, </a:t>
            </a:r>
          </a:p>
          <a:p>
            <a:pPr marL="965200" lvl="1" indent="-514350">
              <a:buFont typeface="+mj-lt"/>
              <a:buAutoNum type="arabicPeriod"/>
            </a:pPr>
            <a:r>
              <a:rPr lang="en-AU" sz="2400" dirty="0"/>
              <a:t>#node per layer, </a:t>
            </a:r>
          </a:p>
          <a:p>
            <a:pPr marL="965200" lvl="1" indent="-514350">
              <a:buFont typeface="+mj-lt"/>
              <a:buAutoNum type="arabicPeriod"/>
            </a:pPr>
            <a:r>
              <a:rPr lang="en-AU" sz="2400" dirty="0"/>
              <a:t>mini-batch size, </a:t>
            </a:r>
          </a:p>
          <a:p>
            <a:pPr marL="965200" lvl="1" indent="-514350">
              <a:buFont typeface="+mj-lt"/>
              <a:buAutoNum type="arabicPeriod"/>
            </a:pPr>
            <a:r>
              <a:rPr lang="en-AU" sz="2400" dirty="0"/>
              <a:t>learning rate…</a:t>
            </a:r>
          </a:p>
        </p:txBody>
      </p:sp>
    </p:spTree>
    <p:extLst>
      <p:ext uri="{BB962C8B-B14F-4D97-AF65-F5344CB8AC3E}">
        <p14:creationId xmlns:p14="http://schemas.microsoft.com/office/powerpoint/2010/main" val="8682903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Bayesian Optimization for Tuning Deep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69</a:t>
            </a:fld>
            <a:endParaRPr lang="en-AU" alt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Bayesian Optimization</a:t>
            </a:r>
          </a:p>
        </p:txBody>
      </p:sp>
      <p:sp>
        <p:nvSpPr>
          <p:cNvPr id="47" name="Content Placeholder 1"/>
          <p:cNvSpPr>
            <a:spLocks noGrp="1"/>
          </p:cNvSpPr>
          <p:nvPr>
            <p:ph idx="1"/>
          </p:nvPr>
        </p:nvSpPr>
        <p:spPr>
          <a:xfrm>
            <a:off x="244674" y="1171228"/>
            <a:ext cx="10225136" cy="4509657"/>
          </a:xfrm>
        </p:spPr>
        <p:txBody>
          <a:bodyPr/>
          <a:lstStyle/>
          <a:p>
            <a:pPr marL="0" indent="0">
              <a:buNone/>
            </a:pPr>
            <a:endParaRPr lang="en-AU" sz="2800" dirty="0"/>
          </a:p>
          <a:p>
            <a:pPr marL="0" indent="0">
              <a:buNone/>
            </a:pPr>
            <a:endParaRPr lang="en-AU" sz="2800" dirty="0"/>
          </a:p>
          <a:p>
            <a:pPr marL="0" indent="0">
              <a:buNone/>
            </a:pPr>
            <a:endParaRPr lang="en-AU" sz="2800" dirty="0"/>
          </a:p>
          <a:p>
            <a:r>
              <a:rPr lang="en-AU" sz="2800" dirty="0"/>
              <a:t>Bayes </a:t>
            </a:r>
            <a:r>
              <a:rPr lang="en-AU" sz="2800" dirty="0" err="1"/>
              <a:t>Opt</a:t>
            </a:r>
            <a:r>
              <a:rPr lang="en-AU" sz="2800" dirty="0"/>
              <a:t> is better than human expert tuning for deep learning.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994" y="3835524"/>
            <a:ext cx="4268005" cy="26210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4409" y="6418520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Snoek, J. et al. Practical Bayesian optimization of machine learning algorithms. NIPS 2012.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79C715-E803-4429-B064-980CE9D5DF10}"/>
              </a:ext>
            </a:extLst>
          </p:cNvPr>
          <p:cNvCxnSpPr/>
          <p:nvPr/>
        </p:nvCxnSpPr>
        <p:spPr>
          <a:xfrm>
            <a:off x="2981188" y="1929797"/>
            <a:ext cx="46085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A46F59-7591-49B7-92F2-622C2EBFAE79}"/>
                  </a:ext>
                </a:extLst>
              </p:cNvPr>
              <p:cNvSpPr txBox="1"/>
              <p:nvPr/>
            </p:nvSpPr>
            <p:spPr>
              <a:xfrm>
                <a:off x="1935140" y="934265"/>
                <a:ext cx="270202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2400" dirty="0">
                    <a:latin typeface="+mj-lt"/>
                  </a:rPr>
                  <a:t>DL hyperparameter</a:t>
                </a:r>
              </a:p>
              <a:p>
                <a:r>
                  <a:rPr lang="en-AU" sz="24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AU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AU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AU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A46F59-7591-49B7-92F2-622C2EBFA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140" y="934265"/>
                <a:ext cx="2702022" cy="830997"/>
              </a:xfrm>
              <a:prstGeom prst="rect">
                <a:avLst/>
              </a:prstGeom>
              <a:blipFill>
                <a:blip r:embed="rId4"/>
                <a:stretch>
                  <a:fillRect l="-3378" t="-5839" b="-87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21C3B5-1C0C-48FE-8B56-48F852BB63DF}"/>
                  </a:ext>
                </a:extLst>
              </p:cNvPr>
              <p:cNvSpPr txBox="1"/>
              <p:nvPr/>
            </p:nvSpPr>
            <p:spPr>
              <a:xfrm>
                <a:off x="6365565" y="1006273"/>
                <a:ext cx="13681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2400" b="0" dirty="0">
                    <a:latin typeface="+mj-lt"/>
                  </a:rPr>
                  <a:t>Accuracy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21C3B5-1C0C-48FE-8B56-48F852BB6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565" y="1006273"/>
                <a:ext cx="1368152" cy="830997"/>
              </a:xfrm>
              <a:prstGeom prst="rect">
                <a:avLst/>
              </a:prstGeom>
              <a:blipFill>
                <a:blip r:embed="rId5"/>
                <a:stretch>
                  <a:fillRect l="-6667" t="-5882" r="-3556" b="-955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00329C63-4213-462F-8907-02C9781303DD}"/>
                  </a:ext>
                </a:extLst>
              </p:cNvPr>
              <p:cNvSpPr/>
              <p:nvPr/>
            </p:nvSpPr>
            <p:spPr>
              <a:xfrm>
                <a:off x="4637372" y="1497749"/>
                <a:ext cx="1368152" cy="936104"/>
              </a:xfrm>
              <a:prstGeom prst="cub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00329C63-4213-462F-8907-02C978130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372" y="1497749"/>
                <a:ext cx="1368152" cy="936104"/>
              </a:xfrm>
              <a:prstGeom prst="cub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34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cs typeface="Times New Roman" panose="02020603050405020304" pitchFamily="18" charset="0"/>
              </a:rPr>
              <a:t>A surrogate model mimics the behaviour of the true function </a:t>
            </a:r>
            <a:r>
              <a:rPr lang="en-AU" i="1" dirty="0">
                <a:cs typeface="Times New Roman" panose="02020603050405020304" pitchFamily="18" charset="0"/>
              </a:rPr>
              <a:t>f</a:t>
            </a:r>
            <a:r>
              <a:rPr lang="en-AU" dirty="0">
                <a:cs typeface="Times New Roman" panose="02020603050405020304" pitchFamily="18" charset="0"/>
              </a:rPr>
              <a:t> as closely as possible.</a:t>
            </a:r>
          </a:p>
          <a:p>
            <a:endParaRPr lang="en-AU" dirty="0">
              <a:cs typeface="Times New Roman" panose="02020603050405020304" pitchFamily="18" charset="0"/>
            </a:endParaRPr>
          </a:p>
          <a:p>
            <a:endParaRPr lang="en-AU" dirty="0">
              <a:cs typeface="Times New Roman" panose="02020603050405020304" pitchFamily="18" charset="0"/>
            </a:endParaRPr>
          </a:p>
          <a:p>
            <a:r>
              <a:rPr lang="en-AU" dirty="0">
                <a:cs typeface="Times New Roman" panose="02020603050405020304" pitchFamily="18" charset="0"/>
              </a:rPr>
              <a:t>A surrogate model is cheap to evaluate.</a:t>
            </a:r>
          </a:p>
          <a:p>
            <a:endParaRPr lang="en-AU" dirty="0">
              <a:cs typeface="Times New Roman" panose="02020603050405020304" pitchFamily="18" charset="0"/>
            </a:endParaRPr>
          </a:p>
          <a:p>
            <a:r>
              <a:rPr lang="en-AU" dirty="0">
                <a:cs typeface="Times New Roman" panose="02020603050405020304" pitchFamily="18" charset="0"/>
              </a:rPr>
              <a:t>We will find the maximizer from the acquisition function which is built from surrogate model</a:t>
            </a:r>
          </a:p>
          <a:p>
            <a:endParaRPr lang="en-AU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AU" dirty="0">
                <a:cs typeface="Times New Roman" panose="02020603050405020304" pitchFamily="18" charset="0"/>
              </a:rPr>
              <a:t>instead of the original function</a:t>
            </a:r>
          </a:p>
          <a:p>
            <a:endParaRPr lang="en-AU" dirty="0"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Bayesian Optimization uses Surrogate Models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7</a:t>
            </a:fld>
            <a:endParaRPr lang="en-AU" altLang="en-US" dirty="0"/>
          </a:p>
        </p:txBody>
      </p:sp>
      <p:grpSp>
        <p:nvGrpSpPr>
          <p:cNvPr id="10" name="Group 4"/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2819175" y="5396838"/>
            <a:ext cx="2808312" cy="526918"/>
            <a:chOff x="1" y="1"/>
            <a:chExt cx="6838" cy="1283"/>
          </a:xfrm>
        </p:grpSpPr>
        <p:sp>
          <p:nvSpPr>
            <p:cNvPr id="12" name="Freeform 5"/>
            <p:cNvSpPr>
              <a:spLocks noChangeAspect="1"/>
            </p:cNvSpPr>
            <p:nvPr/>
          </p:nvSpPr>
          <p:spPr bwMode="auto">
            <a:xfrm>
              <a:off x="1" y="226"/>
              <a:ext cx="427" cy="349"/>
            </a:xfrm>
            <a:custGeom>
              <a:avLst/>
              <a:gdLst>
                <a:gd name="T0" fmla="*/ 358 w 427"/>
                <a:gd name="T1" fmla="*/ 48 h 348"/>
                <a:gd name="T2" fmla="*/ 338 w 427"/>
                <a:gd name="T3" fmla="*/ 76 h 348"/>
                <a:gd name="T4" fmla="*/ 338 w 427"/>
                <a:gd name="T5" fmla="*/ 104 h 348"/>
                <a:gd name="T6" fmla="*/ 356 w 427"/>
                <a:gd name="T7" fmla="*/ 123 h 348"/>
                <a:gd name="T8" fmla="*/ 392 w 427"/>
                <a:gd name="T9" fmla="*/ 122 h 348"/>
                <a:gd name="T10" fmla="*/ 422 w 427"/>
                <a:gd name="T11" fmla="*/ 92 h 348"/>
                <a:gd name="T12" fmla="*/ 420 w 427"/>
                <a:gd name="T13" fmla="*/ 40 h 348"/>
                <a:gd name="T14" fmla="*/ 374 w 427"/>
                <a:gd name="T15" fmla="*/ 5 h 348"/>
                <a:gd name="T16" fmla="*/ 312 w 427"/>
                <a:gd name="T17" fmla="*/ 6 h 348"/>
                <a:gd name="T18" fmla="*/ 271 w 427"/>
                <a:gd name="T19" fmla="*/ 34 h 348"/>
                <a:gd name="T20" fmla="*/ 242 w 427"/>
                <a:gd name="T21" fmla="*/ 26 h 348"/>
                <a:gd name="T22" fmla="*/ 188 w 427"/>
                <a:gd name="T23" fmla="*/ 3 h 348"/>
                <a:gd name="T24" fmla="*/ 93 w 427"/>
                <a:gd name="T25" fmla="*/ 15 h 348"/>
                <a:gd name="T26" fmla="*/ 20 w 427"/>
                <a:gd name="T27" fmla="*/ 89 h 348"/>
                <a:gd name="T28" fmla="*/ 12 w 427"/>
                <a:gd name="T29" fmla="*/ 124 h 348"/>
                <a:gd name="T30" fmla="*/ 23 w 427"/>
                <a:gd name="T31" fmla="*/ 129 h 348"/>
                <a:gd name="T32" fmla="*/ 39 w 427"/>
                <a:gd name="T33" fmla="*/ 128 h 348"/>
                <a:gd name="T34" fmla="*/ 55 w 427"/>
                <a:gd name="T35" fmla="*/ 95 h 348"/>
                <a:gd name="T36" fmla="*/ 81 w 427"/>
                <a:gd name="T37" fmla="*/ 60 h 348"/>
                <a:gd name="T38" fmla="*/ 111 w 427"/>
                <a:gd name="T39" fmla="*/ 38 h 348"/>
                <a:gd name="T40" fmla="*/ 140 w 427"/>
                <a:gd name="T41" fmla="*/ 29 h 348"/>
                <a:gd name="T42" fmla="*/ 171 w 427"/>
                <a:gd name="T43" fmla="*/ 30 h 348"/>
                <a:gd name="T44" fmla="*/ 192 w 427"/>
                <a:gd name="T45" fmla="*/ 49 h 348"/>
                <a:gd name="T46" fmla="*/ 193 w 427"/>
                <a:gd name="T47" fmla="*/ 81 h 348"/>
                <a:gd name="T48" fmla="*/ 183 w 427"/>
                <a:gd name="T49" fmla="*/ 126 h 348"/>
                <a:gd name="T50" fmla="*/ 152 w 427"/>
                <a:gd name="T51" fmla="*/ 253 h 348"/>
                <a:gd name="T52" fmla="*/ 125 w 427"/>
                <a:gd name="T53" fmla="*/ 304 h 348"/>
                <a:gd name="T54" fmla="*/ 88 w 427"/>
                <a:gd name="T55" fmla="*/ 321 h 348"/>
                <a:gd name="T56" fmla="*/ 74 w 427"/>
                <a:gd name="T57" fmla="*/ 320 h 348"/>
                <a:gd name="T58" fmla="*/ 52 w 427"/>
                <a:gd name="T59" fmla="*/ 310 h 348"/>
                <a:gd name="T60" fmla="*/ 82 w 427"/>
                <a:gd name="T61" fmla="*/ 288 h 348"/>
                <a:gd name="T62" fmla="*/ 92 w 427"/>
                <a:gd name="T63" fmla="*/ 258 h 348"/>
                <a:gd name="T64" fmla="*/ 83 w 427"/>
                <a:gd name="T65" fmla="*/ 234 h 348"/>
                <a:gd name="T66" fmla="*/ 55 w 427"/>
                <a:gd name="T67" fmla="*/ 223 h 348"/>
                <a:gd name="T68" fmla="*/ 18 w 427"/>
                <a:gd name="T69" fmla="*/ 238 h 348"/>
                <a:gd name="T70" fmla="*/ 0 w 427"/>
                <a:gd name="T71" fmla="*/ 282 h 348"/>
                <a:gd name="T72" fmla="*/ 26 w 427"/>
                <a:gd name="T73" fmla="*/ 330 h 348"/>
                <a:gd name="T74" fmla="*/ 86 w 427"/>
                <a:gd name="T75" fmla="*/ 348 h 348"/>
                <a:gd name="T76" fmla="*/ 139 w 427"/>
                <a:gd name="T77" fmla="*/ 330 h 348"/>
                <a:gd name="T78" fmla="*/ 167 w 427"/>
                <a:gd name="T79" fmla="*/ 302 h 348"/>
                <a:gd name="T80" fmla="*/ 210 w 427"/>
                <a:gd name="T81" fmla="*/ 337 h 348"/>
                <a:gd name="T82" fmla="*/ 271 w 427"/>
                <a:gd name="T83" fmla="*/ 348 h 348"/>
                <a:gd name="T84" fmla="*/ 380 w 427"/>
                <a:gd name="T85" fmla="*/ 299 h 348"/>
                <a:gd name="T86" fmla="*/ 417 w 427"/>
                <a:gd name="T87" fmla="*/ 230 h 348"/>
                <a:gd name="T88" fmla="*/ 411 w 427"/>
                <a:gd name="T89" fmla="*/ 221 h 348"/>
                <a:gd name="T90" fmla="*/ 399 w 427"/>
                <a:gd name="T91" fmla="*/ 220 h 348"/>
                <a:gd name="T92" fmla="*/ 382 w 427"/>
                <a:gd name="T93" fmla="*/ 230 h 348"/>
                <a:gd name="T94" fmla="*/ 360 w 427"/>
                <a:gd name="T95" fmla="*/ 273 h 348"/>
                <a:gd name="T96" fmla="*/ 332 w 427"/>
                <a:gd name="T97" fmla="*/ 301 h 348"/>
                <a:gd name="T98" fmla="*/ 301 w 427"/>
                <a:gd name="T99" fmla="*/ 317 h 348"/>
                <a:gd name="T100" fmla="*/ 275 w 427"/>
                <a:gd name="T101" fmla="*/ 321 h 348"/>
                <a:gd name="T102" fmla="*/ 243 w 427"/>
                <a:gd name="T103" fmla="*/ 312 h 348"/>
                <a:gd name="T104" fmla="*/ 233 w 427"/>
                <a:gd name="T105" fmla="*/ 283 h 348"/>
                <a:gd name="T106" fmla="*/ 238 w 427"/>
                <a:gd name="T107" fmla="*/ 246 h 348"/>
                <a:gd name="T108" fmla="*/ 249 w 427"/>
                <a:gd name="T109" fmla="*/ 199 h 348"/>
                <a:gd name="T110" fmla="*/ 263 w 427"/>
                <a:gd name="T111" fmla="*/ 145 h 348"/>
                <a:gd name="T112" fmla="*/ 275 w 427"/>
                <a:gd name="T113" fmla="*/ 97 h 348"/>
                <a:gd name="T114" fmla="*/ 302 w 427"/>
                <a:gd name="T115" fmla="*/ 45 h 348"/>
                <a:gd name="T116" fmla="*/ 340 w 427"/>
                <a:gd name="T117" fmla="*/ 28 h 348"/>
                <a:gd name="T118" fmla="*/ 353 w 427"/>
                <a:gd name="T119" fmla="*/ 29 h 348"/>
                <a:gd name="T120" fmla="*/ 376 w 427"/>
                <a:gd name="T121" fmla="*/ 3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7" h="348">
                  <a:moveTo>
                    <a:pt x="376" y="39"/>
                  </a:moveTo>
                  <a:lnTo>
                    <a:pt x="358" y="48"/>
                  </a:lnTo>
                  <a:lnTo>
                    <a:pt x="345" y="61"/>
                  </a:lnTo>
                  <a:lnTo>
                    <a:pt x="338" y="76"/>
                  </a:lnTo>
                  <a:lnTo>
                    <a:pt x="335" y="91"/>
                  </a:lnTo>
                  <a:lnTo>
                    <a:pt x="338" y="104"/>
                  </a:lnTo>
                  <a:lnTo>
                    <a:pt x="345" y="115"/>
                  </a:lnTo>
                  <a:lnTo>
                    <a:pt x="356" y="123"/>
                  </a:lnTo>
                  <a:lnTo>
                    <a:pt x="373" y="126"/>
                  </a:lnTo>
                  <a:lnTo>
                    <a:pt x="392" y="122"/>
                  </a:lnTo>
                  <a:lnTo>
                    <a:pt x="410" y="110"/>
                  </a:lnTo>
                  <a:lnTo>
                    <a:pt x="422" y="92"/>
                  </a:lnTo>
                  <a:lnTo>
                    <a:pt x="427" y="67"/>
                  </a:lnTo>
                  <a:lnTo>
                    <a:pt x="420" y="40"/>
                  </a:lnTo>
                  <a:lnTo>
                    <a:pt x="401" y="19"/>
                  </a:lnTo>
                  <a:lnTo>
                    <a:pt x="374" y="5"/>
                  </a:lnTo>
                  <a:lnTo>
                    <a:pt x="341" y="0"/>
                  </a:lnTo>
                  <a:lnTo>
                    <a:pt x="312" y="6"/>
                  </a:lnTo>
                  <a:lnTo>
                    <a:pt x="288" y="18"/>
                  </a:lnTo>
                  <a:lnTo>
                    <a:pt x="271" y="34"/>
                  </a:lnTo>
                  <a:lnTo>
                    <a:pt x="260" y="47"/>
                  </a:lnTo>
                  <a:lnTo>
                    <a:pt x="242" y="26"/>
                  </a:lnTo>
                  <a:lnTo>
                    <a:pt x="217" y="11"/>
                  </a:lnTo>
                  <a:lnTo>
                    <a:pt x="188" y="3"/>
                  </a:lnTo>
                  <a:lnTo>
                    <a:pt x="157" y="0"/>
                  </a:lnTo>
                  <a:lnTo>
                    <a:pt x="93" y="15"/>
                  </a:lnTo>
                  <a:lnTo>
                    <a:pt x="48" y="50"/>
                  </a:lnTo>
                  <a:lnTo>
                    <a:pt x="20" y="89"/>
                  </a:lnTo>
                  <a:lnTo>
                    <a:pt x="10" y="119"/>
                  </a:lnTo>
                  <a:lnTo>
                    <a:pt x="12" y="124"/>
                  </a:lnTo>
                  <a:lnTo>
                    <a:pt x="17" y="128"/>
                  </a:lnTo>
                  <a:lnTo>
                    <a:pt x="23" y="129"/>
                  </a:lnTo>
                  <a:lnTo>
                    <a:pt x="28" y="129"/>
                  </a:lnTo>
                  <a:lnTo>
                    <a:pt x="39" y="128"/>
                  </a:lnTo>
                  <a:lnTo>
                    <a:pt x="46" y="119"/>
                  </a:lnTo>
                  <a:lnTo>
                    <a:pt x="55" y="95"/>
                  </a:lnTo>
                  <a:lnTo>
                    <a:pt x="67" y="76"/>
                  </a:lnTo>
                  <a:lnTo>
                    <a:pt x="81" y="60"/>
                  </a:lnTo>
                  <a:lnTo>
                    <a:pt x="96" y="48"/>
                  </a:lnTo>
                  <a:lnTo>
                    <a:pt x="111" y="38"/>
                  </a:lnTo>
                  <a:lnTo>
                    <a:pt x="126" y="32"/>
                  </a:lnTo>
                  <a:lnTo>
                    <a:pt x="140" y="29"/>
                  </a:lnTo>
                  <a:lnTo>
                    <a:pt x="153" y="28"/>
                  </a:lnTo>
                  <a:lnTo>
                    <a:pt x="171" y="30"/>
                  </a:lnTo>
                  <a:lnTo>
                    <a:pt x="185" y="38"/>
                  </a:lnTo>
                  <a:lnTo>
                    <a:pt x="192" y="49"/>
                  </a:lnTo>
                  <a:lnTo>
                    <a:pt x="195" y="65"/>
                  </a:lnTo>
                  <a:lnTo>
                    <a:pt x="193" y="81"/>
                  </a:lnTo>
                  <a:lnTo>
                    <a:pt x="189" y="102"/>
                  </a:lnTo>
                  <a:lnTo>
                    <a:pt x="183" y="126"/>
                  </a:lnTo>
                  <a:lnTo>
                    <a:pt x="177" y="149"/>
                  </a:lnTo>
                  <a:lnTo>
                    <a:pt x="152" y="253"/>
                  </a:lnTo>
                  <a:lnTo>
                    <a:pt x="141" y="283"/>
                  </a:lnTo>
                  <a:lnTo>
                    <a:pt x="125" y="304"/>
                  </a:lnTo>
                  <a:lnTo>
                    <a:pt x="107" y="317"/>
                  </a:lnTo>
                  <a:lnTo>
                    <a:pt x="88" y="321"/>
                  </a:lnTo>
                  <a:lnTo>
                    <a:pt x="83" y="321"/>
                  </a:lnTo>
                  <a:lnTo>
                    <a:pt x="74" y="320"/>
                  </a:lnTo>
                  <a:lnTo>
                    <a:pt x="63" y="316"/>
                  </a:lnTo>
                  <a:lnTo>
                    <a:pt x="52" y="310"/>
                  </a:lnTo>
                  <a:lnTo>
                    <a:pt x="69" y="301"/>
                  </a:lnTo>
                  <a:lnTo>
                    <a:pt x="82" y="288"/>
                  </a:lnTo>
                  <a:lnTo>
                    <a:pt x="90" y="273"/>
                  </a:lnTo>
                  <a:lnTo>
                    <a:pt x="92" y="258"/>
                  </a:lnTo>
                  <a:lnTo>
                    <a:pt x="90" y="245"/>
                  </a:lnTo>
                  <a:lnTo>
                    <a:pt x="83" y="234"/>
                  </a:lnTo>
                  <a:lnTo>
                    <a:pt x="71" y="226"/>
                  </a:lnTo>
                  <a:lnTo>
                    <a:pt x="55" y="223"/>
                  </a:lnTo>
                  <a:lnTo>
                    <a:pt x="35" y="227"/>
                  </a:lnTo>
                  <a:lnTo>
                    <a:pt x="18" y="238"/>
                  </a:lnTo>
                  <a:lnTo>
                    <a:pt x="5" y="257"/>
                  </a:lnTo>
                  <a:lnTo>
                    <a:pt x="0" y="282"/>
                  </a:lnTo>
                  <a:lnTo>
                    <a:pt x="7" y="309"/>
                  </a:lnTo>
                  <a:lnTo>
                    <a:pt x="26" y="330"/>
                  </a:lnTo>
                  <a:lnTo>
                    <a:pt x="53" y="344"/>
                  </a:lnTo>
                  <a:lnTo>
                    <a:pt x="86" y="348"/>
                  </a:lnTo>
                  <a:lnTo>
                    <a:pt x="116" y="343"/>
                  </a:lnTo>
                  <a:lnTo>
                    <a:pt x="139" y="330"/>
                  </a:lnTo>
                  <a:lnTo>
                    <a:pt x="156" y="315"/>
                  </a:lnTo>
                  <a:lnTo>
                    <a:pt x="167" y="302"/>
                  </a:lnTo>
                  <a:lnTo>
                    <a:pt x="185" y="323"/>
                  </a:lnTo>
                  <a:lnTo>
                    <a:pt x="210" y="337"/>
                  </a:lnTo>
                  <a:lnTo>
                    <a:pt x="239" y="346"/>
                  </a:lnTo>
                  <a:lnTo>
                    <a:pt x="271" y="348"/>
                  </a:lnTo>
                  <a:lnTo>
                    <a:pt x="334" y="334"/>
                  </a:lnTo>
                  <a:lnTo>
                    <a:pt x="380" y="299"/>
                  </a:lnTo>
                  <a:lnTo>
                    <a:pt x="408" y="259"/>
                  </a:lnTo>
                  <a:lnTo>
                    <a:pt x="417" y="230"/>
                  </a:lnTo>
                  <a:lnTo>
                    <a:pt x="415" y="224"/>
                  </a:lnTo>
                  <a:lnTo>
                    <a:pt x="411" y="221"/>
                  </a:lnTo>
                  <a:lnTo>
                    <a:pt x="405" y="220"/>
                  </a:lnTo>
                  <a:lnTo>
                    <a:pt x="399" y="220"/>
                  </a:lnTo>
                  <a:lnTo>
                    <a:pt x="388" y="221"/>
                  </a:lnTo>
                  <a:lnTo>
                    <a:pt x="382" y="230"/>
                  </a:lnTo>
                  <a:lnTo>
                    <a:pt x="372" y="253"/>
                  </a:lnTo>
                  <a:lnTo>
                    <a:pt x="360" y="273"/>
                  </a:lnTo>
                  <a:lnTo>
                    <a:pt x="347" y="289"/>
                  </a:lnTo>
                  <a:lnTo>
                    <a:pt x="332" y="301"/>
                  </a:lnTo>
                  <a:lnTo>
                    <a:pt x="317" y="310"/>
                  </a:lnTo>
                  <a:lnTo>
                    <a:pt x="301" y="317"/>
                  </a:lnTo>
                  <a:lnTo>
                    <a:pt x="287" y="320"/>
                  </a:lnTo>
                  <a:lnTo>
                    <a:pt x="275" y="321"/>
                  </a:lnTo>
                  <a:lnTo>
                    <a:pt x="256" y="319"/>
                  </a:lnTo>
                  <a:lnTo>
                    <a:pt x="243" y="312"/>
                  </a:lnTo>
                  <a:lnTo>
                    <a:pt x="235" y="300"/>
                  </a:lnTo>
                  <a:lnTo>
                    <a:pt x="233" y="283"/>
                  </a:lnTo>
                  <a:lnTo>
                    <a:pt x="234" y="267"/>
                  </a:lnTo>
                  <a:lnTo>
                    <a:pt x="238" y="246"/>
                  </a:lnTo>
                  <a:lnTo>
                    <a:pt x="244" y="222"/>
                  </a:lnTo>
                  <a:lnTo>
                    <a:pt x="249" y="199"/>
                  </a:lnTo>
                  <a:lnTo>
                    <a:pt x="255" y="177"/>
                  </a:lnTo>
                  <a:lnTo>
                    <a:pt x="263" y="145"/>
                  </a:lnTo>
                  <a:lnTo>
                    <a:pt x="270" y="115"/>
                  </a:lnTo>
                  <a:lnTo>
                    <a:pt x="275" y="97"/>
                  </a:lnTo>
                  <a:lnTo>
                    <a:pt x="287" y="66"/>
                  </a:lnTo>
                  <a:lnTo>
                    <a:pt x="302" y="45"/>
                  </a:lnTo>
                  <a:lnTo>
                    <a:pt x="320" y="32"/>
                  </a:lnTo>
                  <a:lnTo>
                    <a:pt x="340" y="28"/>
                  </a:lnTo>
                  <a:lnTo>
                    <a:pt x="345" y="28"/>
                  </a:lnTo>
                  <a:lnTo>
                    <a:pt x="353" y="29"/>
                  </a:lnTo>
                  <a:lnTo>
                    <a:pt x="364" y="32"/>
                  </a:lnTo>
                  <a:lnTo>
                    <a:pt x="376" y="3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/>
            <p:cNvSpPr>
              <a:spLocks noChangeAspect="1"/>
            </p:cNvSpPr>
            <p:nvPr/>
          </p:nvSpPr>
          <p:spPr bwMode="auto">
            <a:xfrm>
              <a:off x="492" y="351"/>
              <a:ext cx="178" cy="336"/>
            </a:xfrm>
            <a:custGeom>
              <a:avLst/>
              <a:gdLst>
                <a:gd name="T0" fmla="*/ 107 w 178"/>
                <a:gd name="T1" fmla="*/ 121 h 336"/>
                <a:gd name="T2" fmla="*/ 161 w 178"/>
                <a:gd name="T3" fmla="*/ 121 h 336"/>
                <a:gd name="T4" fmla="*/ 173 w 178"/>
                <a:gd name="T5" fmla="*/ 120 h 336"/>
                <a:gd name="T6" fmla="*/ 178 w 178"/>
                <a:gd name="T7" fmla="*/ 110 h 336"/>
                <a:gd name="T8" fmla="*/ 173 w 178"/>
                <a:gd name="T9" fmla="*/ 103 h 336"/>
                <a:gd name="T10" fmla="*/ 162 w 178"/>
                <a:gd name="T11" fmla="*/ 103 h 336"/>
                <a:gd name="T12" fmla="*/ 112 w 178"/>
                <a:gd name="T13" fmla="*/ 103 h 336"/>
                <a:gd name="T14" fmla="*/ 132 w 178"/>
                <a:gd name="T15" fmla="*/ 24 h 336"/>
                <a:gd name="T16" fmla="*/ 133 w 178"/>
                <a:gd name="T17" fmla="*/ 17 h 336"/>
                <a:gd name="T18" fmla="*/ 128 w 178"/>
                <a:gd name="T19" fmla="*/ 4 h 336"/>
                <a:gd name="T20" fmla="*/ 115 w 178"/>
                <a:gd name="T21" fmla="*/ 0 h 336"/>
                <a:gd name="T22" fmla="*/ 99 w 178"/>
                <a:gd name="T23" fmla="*/ 6 h 336"/>
                <a:gd name="T24" fmla="*/ 91 w 178"/>
                <a:gd name="T25" fmla="*/ 23 h 336"/>
                <a:gd name="T26" fmla="*/ 89 w 178"/>
                <a:gd name="T27" fmla="*/ 26 h 336"/>
                <a:gd name="T28" fmla="*/ 89 w 178"/>
                <a:gd name="T29" fmla="*/ 28 h 336"/>
                <a:gd name="T30" fmla="*/ 89 w 178"/>
                <a:gd name="T31" fmla="*/ 29 h 336"/>
                <a:gd name="T32" fmla="*/ 88 w 178"/>
                <a:gd name="T33" fmla="*/ 33 h 336"/>
                <a:gd name="T34" fmla="*/ 86 w 178"/>
                <a:gd name="T35" fmla="*/ 40 h 336"/>
                <a:gd name="T36" fmla="*/ 83 w 178"/>
                <a:gd name="T37" fmla="*/ 53 h 336"/>
                <a:gd name="T38" fmla="*/ 78 w 178"/>
                <a:gd name="T39" fmla="*/ 73 h 336"/>
                <a:gd name="T40" fmla="*/ 70 w 178"/>
                <a:gd name="T41" fmla="*/ 103 h 336"/>
                <a:gd name="T42" fmla="*/ 17 w 178"/>
                <a:gd name="T43" fmla="*/ 103 h 336"/>
                <a:gd name="T44" fmla="*/ 4 w 178"/>
                <a:gd name="T45" fmla="*/ 104 h 336"/>
                <a:gd name="T46" fmla="*/ 0 w 178"/>
                <a:gd name="T47" fmla="*/ 114 h 336"/>
                <a:gd name="T48" fmla="*/ 4 w 178"/>
                <a:gd name="T49" fmla="*/ 121 h 336"/>
                <a:gd name="T50" fmla="*/ 16 w 178"/>
                <a:gd name="T51" fmla="*/ 121 h 336"/>
                <a:gd name="T52" fmla="*/ 66 w 178"/>
                <a:gd name="T53" fmla="*/ 121 h 336"/>
                <a:gd name="T54" fmla="*/ 35 w 178"/>
                <a:gd name="T55" fmla="*/ 247 h 336"/>
                <a:gd name="T56" fmla="*/ 30 w 178"/>
                <a:gd name="T57" fmla="*/ 269 h 336"/>
                <a:gd name="T58" fmla="*/ 27 w 178"/>
                <a:gd name="T59" fmla="*/ 286 h 336"/>
                <a:gd name="T60" fmla="*/ 31 w 178"/>
                <a:gd name="T61" fmla="*/ 307 h 336"/>
                <a:gd name="T62" fmla="*/ 44 w 178"/>
                <a:gd name="T63" fmla="*/ 323 h 336"/>
                <a:gd name="T64" fmla="*/ 62 w 178"/>
                <a:gd name="T65" fmla="*/ 333 h 336"/>
                <a:gd name="T66" fmla="*/ 83 w 178"/>
                <a:gd name="T67" fmla="*/ 336 h 336"/>
                <a:gd name="T68" fmla="*/ 104 w 178"/>
                <a:gd name="T69" fmla="*/ 333 h 336"/>
                <a:gd name="T70" fmla="*/ 122 w 178"/>
                <a:gd name="T71" fmla="*/ 324 h 336"/>
                <a:gd name="T72" fmla="*/ 138 w 178"/>
                <a:gd name="T73" fmla="*/ 313 h 336"/>
                <a:gd name="T74" fmla="*/ 151 w 178"/>
                <a:gd name="T75" fmla="*/ 298 h 336"/>
                <a:gd name="T76" fmla="*/ 161 w 178"/>
                <a:gd name="T77" fmla="*/ 284 h 336"/>
                <a:gd name="T78" fmla="*/ 169 w 178"/>
                <a:gd name="T79" fmla="*/ 271 h 336"/>
                <a:gd name="T80" fmla="*/ 173 w 178"/>
                <a:gd name="T81" fmla="*/ 261 h 336"/>
                <a:gd name="T82" fmla="*/ 175 w 178"/>
                <a:gd name="T83" fmla="*/ 255 h 336"/>
                <a:gd name="T84" fmla="*/ 171 w 178"/>
                <a:gd name="T85" fmla="*/ 249 h 336"/>
                <a:gd name="T86" fmla="*/ 167 w 178"/>
                <a:gd name="T87" fmla="*/ 248 h 336"/>
                <a:gd name="T88" fmla="*/ 160 w 178"/>
                <a:gd name="T89" fmla="*/ 250 h 336"/>
                <a:gd name="T90" fmla="*/ 155 w 178"/>
                <a:gd name="T91" fmla="*/ 258 h 336"/>
                <a:gd name="T92" fmla="*/ 142 w 178"/>
                <a:gd name="T93" fmla="*/ 282 h 336"/>
                <a:gd name="T94" fmla="*/ 126 w 178"/>
                <a:gd name="T95" fmla="*/ 302 h 336"/>
                <a:gd name="T96" fmla="*/ 106 w 178"/>
                <a:gd name="T97" fmla="*/ 316 h 336"/>
                <a:gd name="T98" fmla="*/ 85 w 178"/>
                <a:gd name="T99" fmla="*/ 322 h 336"/>
                <a:gd name="T100" fmla="*/ 77 w 178"/>
                <a:gd name="T101" fmla="*/ 320 h 336"/>
                <a:gd name="T102" fmla="*/ 71 w 178"/>
                <a:gd name="T103" fmla="*/ 315 h 336"/>
                <a:gd name="T104" fmla="*/ 67 w 178"/>
                <a:gd name="T105" fmla="*/ 307 h 336"/>
                <a:gd name="T106" fmla="*/ 66 w 178"/>
                <a:gd name="T107" fmla="*/ 296 h 336"/>
                <a:gd name="T108" fmla="*/ 67 w 178"/>
                <a:gd name="T109" fmla="*/ 285 h 336"/>
                <a:gd name="T110" fmla="*/ 69 w 178"/>
                <a:gd name="T111" fmla="*/ 274 h 336"/>
                <a:gd name="T112" fmla="*/ 107 w 178"/>
                <a:gd name="T113" fmla="*/ 121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8" h="336">
                  <a:moveTo>
                    <a:pt x="107" y="121"/>
                  </a:moveTo>
                  <a:lnTo>
                    <a:pt x="161" y="121"/>
                  </a:lnTo>
                  <a:lnTo>
                    <a:pt x="173" y="120"/>
                  </a:lnTo>
                  <a:lnTo>
                    <a:pt x="178" y="110"/>
                  </a:lnTo>
                  <a:lnTo>
                    <a:pt x="173" y="103"/>
                  </a:lnTo>
                  <a:lnTo>
                    <a:pt x="162" y="103"/>
                  </a:lnTo>
                  <a:lnTo>
                    <a:pt x="112" y="103"/>
                  </a:lnTo>
                  <a:lnTo>
                    <a:pt x="132" y="24"/>
                  </a:lnTo>
                  <a:lnTo>
                    <a:pt x="133" y="17"/>
                  </a:lnTo>
                  <a:lnTo>
                    <a:pt x="128" y="4"/>
                  </a:lnTo>
                  <a:lnTo>
                    <a:pt x="115" y="0"/>
                  </a:lnTo>
                  <a:lnTo>
                    <a:pt x="99" y="6"/>
                  </a:lnTo>
                  <a:lnTo>
                    <a:pt x="91" y="23"/>
                  </a:lnTo>
                  <a:lnTo>
                    <a:pt x="89" y="26"/>
                  </a:lnTo>
                  <a:lnTo>
                    <a:pt x="89" y="28"/>
                  </a:lnTo>
                  <a:lnTo>
                    <a:pt x="89" y="29"/>
                  </a:lnTo>
                  <a:lnTo>
                    <a:pt x="88" y="33"/>
                  </a:lnTo>
                  <a:lnTo>
                    <a:pt x="86" y="40"/>
                  </a:lnTo>
                  <a:lnTo>
                    <a:pt x="83" y="53"/>
                  </a:lnTo>
                  <a:lnTo>
                    <a:pt x="78" y="73"/>
                  </a:lnTo>
                  <a:lnTo>
                    <a:pt x="70" y="103"/>
                  </a:lnTo>
                  <a:lnTo>
                    <a:pt x="17" y="103"/>
                  </a:lnTo>
                  <a:lnTo>
                    <a:pt x="4" y="104"/>
                  </a:lnTo>
                  <a:lnTo>
                    <a:pt x="0" y="114"/>
                  </a:lnTo>
                  <a:lnTo>
                    <a:pt x="4" y="121"/>
                  </a:lnTo>
                  <a:lnTo>
                    <a:pt x="16" y="121"/>
                  </a:lnTo>
                  <a:lnTo>
                    <a:pt x="66" y="121"/>
                  </a:lnTo>
                  <a:lnTo>
                    <a:pt x="35" y="247"/>
                  </a:lnTo>
                  <a:lnTo>
                    <a:pt x="30" y="269"/>
                  </a:lnTo>
                  <a:lnTo>
                    <a:pt x="27" y="286"/>
                  </a:lnTo>
                  <a:lnTo>
                    <a:pt x="31" y="307"/>
                  </a:lnTo>
                  <a:lnTo>
                    <a:pt x="44" y="323"/>
                  </a:lnTo>
                  <a:lnTo>
                    <a:pt x="62" y="333"/>
                  </a:lnTo>
                  <a:lnTo>
                    <a:pt x="83" y="336"/>
                  </a:lnTo>
                  <a:lnTo>
                    <a:pt x="104" y="333"/>
                  </a:lnTo>
                  <a:lnTo>
                    <a:pt x="122" y="324"/>
                  </a:lnTo>
                  <a:lnTo>
                    <a:pt x="138" y="313"/>
                  </a:lnTo>
                  <a:lnTo>
                    <a:pt x="151" y="298"/>
                  </a:lnTo>
                  <a:lnTo>
                    <a:pt x="161" y="284"/>
                  </a:lnTo>
                  <a:lnTo>
                    <a:pt x="169" y="271"/>
                  </a:lnTo>
                  <a:lnTo>
                    <a:pt x="173" y="261"/>
                  </a:lnTo>
                  <a:lnTo>
                    <a:pt x="175" y="255"/>
                  </a:lnTo>
                  <a:lnTo>
                    <a:pt x="171" y="249"/>
                  </a:lnTo>
                  <a:lnTo>
                    <a:pt x="167" y="248"/>
                  </a:lnTo>
                  <a:lnTo>
                    <a:pt x="160" y="250"/>
                  </a:lnTo>
                  <a:lnTo>
                    <a:pt x="155" y="258"/>
                  </a:lnTo>
                  <a:lnTo>
                    <a:pt x="142" y="282"/>
                  </a:lnTo>
                  <a:lnTo>
                    <a:pt x="126" y="302"/>
                  </a:lnTo>
                  <a:lnTo>
                    <a:pt x="106" y="316"/>
                  </a:lnTo>
                  <a:lnTo>
                    <a:pt x="85" y="322"/>
                  </a:lnTo>
                  <a:lnTo>
                    <a:pt x="77" y="320"/>
                  </a:lnTo>
                  <a:lnTo>
                    <a:pt x="71" y="315"/>
                  </a:lnTo>
                  <a:lnTo>
                    <a:pt x="67" y="307"/>
                  </a:lnTo>
                  <a:lnTo>
                    <a:pt x="66" y="296"/>
                  </a:lnTo>
                  <a:lnTo>
                    <a:pt x="67" y="285"/>
                  </a:lnTo>
                  <a:lnTo>
                    <a:pt x="69" y="274"/>
                  </a:lnTo>
                  <a:lnTo>
                    <a:pt x="107" y="1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 noChangeAspect="1"/>
            </p:cNvSpPr>
            <p:nvPr/>
          </p:nvSpPr>
          <p:spPr bwMode="auto">
            <a:xfrm>
              <a:off x="734" y="354"/>
              <a:ext cx="389" cy="391"/>
            </a:xfrm>
            <a:custGeom>
              <a:avLst/>
              <a:gdLst>
                <a:gd name="T0" fmla="*/ 208 w 389"/>
                <a:gd name="T1" fmla="*/ 208 h 391"/>
                <a:gd name="T2" fmla="*/ 369 w 389"/>
                <a:gd name="T3" fmla="*/ 208 h 391"/>
                <a:gd name="T4" fmla="*/ 375 w 389"/>
                <a:gd name="T5" fmla="*/ 208 h 391"/>
                <a:gd name="T6" fmla="*/ 381 w 389"/>
                <a:gd name="T7" fmla="*/ 207 h 391"/>
                <a:gd name="T8" fmla="*/ 386 w 389"/>
                <a:gd name="T9" fmla="*/ 203 h 391"/>
                <a:gd name="T10" fmla="*/ 389 w 389"/>
                <a:gd name="T11" fmla="*/ 195 h 391"/>
                <a:gd name="T12" fmla="*/ 386 w 389"/>
                <a:gd name="T13" fmla="*/ 188 h 391"/>
                <a:gd name="T14" fmla="*/ 382 w 389"/>
                <a:gd name="T15" fmla="*/ 184 h 391"/>
                <a:gd name="T16" fmla="*/ 375 w 389"/>
                <a:gd name="T17" fmla="*/ 182 h 391"/>
                <a:gd name="T18" fmla="*/ 369 w 389"/>
                <a:gd name="T19" fmla="*/ 182 h 391"/>
                <a:gd name="T20" fmla="*/ 208 w 389"/>
                <a:gd name="T21" fmla="*/ 182 h 391"/>
                <a:gd name="T22" fmla="*/ 208 w 389"/>
                <a:gd name="T23" fmla="*/ 20 h 391"/>
                <a:gd name="T24" fmla="*/ 207 w 389"/>
                <a:gd name="T25" fmla="*/ 13 h 391"/>
                <a:gd name="T26" fmla="*/ 206 w 389"/>
                <a:gd name="T27" fmla="*/ 7 h 391"/>
                <a:gd name="T28" fmla="*/ 202 w 389"/>
                <a:gd name="T29" fmla="*/ 2 h 391"/>
                <a:gd name="T30" fmla="*/ 195 w 389"/>
                <a:gd name="T31" fmla="*/ 0 h 391"/>
                <a:gd name="T32" fmla="*/ 187 w 389"/>
                <a:gd name="T33" fmla="*/ 2 h 391"/>
                <a:gd name="T34" fmla="*/ 183 w 389"/>
                <a:gd name="T35" fmla="*/ 7 h 391"/>
                <a:gd name="T36" fmla="*/ 182 w 389"/>
                <a:gd name="T37" fmla="*/ 13 h 391"/>
                <a:gd name="T38" fmla="*/ 182 w 389"/>
                <a:gd name="T39" fmla="*/ 20 h 391"/>
                <a:gd name="T40" fmla="*/ 182 w 389"/>
                <a:gd name="T41" fmla="*/ 182 h 391"/>
                <a:gd name="T42" fmla="*/ 20 w 389"/>
                <a:gd name="T43" fmla="*/ 182 h 391"/>
                <a:gd name="T44" fmla="*/ 14 w 389"/>
                <a:gd name="T45" fmla="*/ 182 h 391"/>
                <a:gd name="T46" fmla="*/ 7 w 389"/>
                <a:gd name="T47" fmla="*/ 184 h 391"/>
                <a:gd name="T48" fmla="*/ 2 w 389"/>
                <a:gd name="T49" fmla="*/ 188 h 391"/>
                <a:gd name="T50" fmla="*/ 0 w 389"/>
                <a:gd name="T51" fmla="*/ 195 h 391"/>
                <a:gd name="T52" fmla="*/ 2 w 389"/>
                <a:gd name="T53" fmla="*/ 202 h 391"/>
                <a:gd name="T54" fmla="*/ 7 w 389"/>
                <a:gd name="T55" fmla="*/ 206 h 391"/>
                <a:gd name="T56" fmla="*/ 14 w 389"/>
                <a:gd name="T57" fmla="*/ 208 h 391"/>
                <a:gd name="T58" fmla="*/ 20 w 389"/>
                <a:gd name="T59" fmla="*/ 208 h 391"/>
                <a:gd name="T60" fmla="*/ 182 w 389"/>
                <a:gd name="T61" fmla="*/ 208 h 391"/>
                <a:gd name="T62" fmla="*/ 182 w 389"/>
                <a:gd name="T63" fmla="*/ 371 h 391"/>
                <a:gd name="T64" fmla="*/ 182 w 389"/>
                <a:gd name="T65" fmla="*/ 377 h 391"/>
                <a:gd name="T66" fmla="*/ 183 w 389"/>
                <a:gd name="T67" fmla="*/ 383 h 391"/>
                <a:gd name="T68" fmla="*/ 187 w 389"/>
                <a:gd name="T69" fmla="*/ 388 h 391"/>
                <a:gd name="T70" fmla="*/ 194 w 389"/>
                <a:gd name="T71" fmla="*/ 391 h 391"/>
                <a:gd name="T72" fmla="*/ 202 w 389"/>
                <a:gd name="T73" fmla="*/ 388 h 391"/>
                <a:gd name="T74" fmla="*/ 206 w 389"/>
                <a:gd name="T75" fmla="*/ 383 h 391"/>
                <a:gd name="T76" fmla="*/ 207 w 389"/>
                <a:gd name="T77" fmla="*/ 377 h 391"/>
                <a:gd name="T78" fmla="*/ 208 w 389"/>
                <a:gd name="T79" fmla="*/ 371 h 391"/>
                <a:gd name="T80" fmla="*/ 208 w 389"/>
                <a:gd name="T81" fmla="*/ 208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9" h="391">
                  <a:moveTo>
                    <a:pt x="208" y="208"/>
                  </a:moveTo>
                  <a:lnTo>
                    <a:pt x="369" y="208"/>
                  </a:lnTo>
                  <a:lnTo>
                    <a:pt x="375" y="208"/>
                  </a:lnTo>
                  <a:lnTo>
                    <a:pt x="381" y="207"/>
                  </a:lnTo>
                  <a:lnTo>
                    <a:pt x="386" y="203"/>
                  </a:lnTo>
                  <a:lnTo>
                    <a:pt x="389" y="195"/>
                  </a:lnTo>
                  <a:lnTo>
                    <a:pt x="386" y="188"/>
                  </a:lnTo>
                  <a:lnTo>
                    <a:pt x="382" y="184"/>
                  </a:lnTo>
                  <a:lnTo>
                    <a:pt x="375" y="182"/>
                  </a:lnTo>
                  <a:lnTo>
                    <a:pt x="369" y="182"/>
                  </a:lnTo>
                  <a:lnTo>
                    <a:pt x="208" y="182"/>
                  </a:lnTo>
                  <a:lnTo>
                    <a:pt x="208" y="20"/>
                  </a:lnTo>
                  <a:lnTo>
                    <a:pt x="207" y="13"/>
                  </a:lnTo>
                  <a:lnTo>
                    <a:pt x="206" y="7"/>
                  </a:lnTo>
                  <a:lnTo>
                    <a:pt x="202" y="2"/>
                  </a:lnTo>
                  <a:lnTo>
                    <a:pt x="195" y="0"/>
                  </a:lnTo>
                  <a:lnTo>
                    <a:pt x="187" y="2"/>
                  </a:lnTo>
                  <a:lnTo>
                    <a:pt x="183" y="7"/>
                  </a:lnTo>
                  <a:lnTo>
                    <a:pt x="182" y="13"/>
                  </a:lnTo>
                  <a:lnTo>
                    <a:pt x="182" y="20"/>
                  </a:lnTo>
                  <a:lnTo>
                    <a:pt x="182" y="182"/>
                  </a:lnTo>
                  <a:lnTo>
                    <a:pt x="20" y="182"/>
                  </a:lnTo>
                  <a:lnTo>
                    <a:pt x="14" y="182"/>
                  </a:lnTo>
                  <a:lnTo>
                    <a:pt x="7" y="184"/>
                  </a:lnTo>
                  <a:lnTo>
                    <a:pt x="2" y="188"/>
                  </a:lnTo>
                  <a:lnTo>
                    <a:pt x="0" y="195"/>
                  </a:lnTo>
                  <a:lnTo>
                    <a:pt x="2" y="202"/>
                  </a:lnTo>
                  <a:lnTo>
                    <a:pt x="7" y="206"/>
                  </a:lnTo>
                  <a:lnTo>
                    <a:pt x="14" y="208"/>
                  </a:lnTo>
                  <a:lnTo>
                    <a:pt x="20" y="208"/>
                  </a:lnTo>
                  <a:lnTo>
                    <a:pt x="182" y="208"/>
                  </a:lnTo>
                  <a:lnTo>
                    <a:pt x="182" y="371"/>
                  </a:lnTo>
                  <a:lnTo>
                    <a:pt x="182" y="377"/>
                  </a:lnTo>
                  <a:lnTo>
                    <a:pt x="183" y="383"/>
                  </a:lnTo>
                  <a:lnTo>
                    <a:pt x="187" y="388"/>
                  </a:lnTo>
                  <a:lnTo>
                    <a:pt x="194" y="391"/>
                  </a:lnTo>
                  <a:lnTo>
                    <a:pt x="202" y="388"/>
                  </a:lnTo>
                  <a:lnTo>
                    <a:pt x="206" y="383"/>
                  </a:lnTo>
                  <a:lnTo>
                    <a:pt x="207" y="377"/>
                  </a:lnTo>
                  <a:lnTo>
                    <a:pt x="208" y="371"/>
                  </a:lnTo>
                  <a:lnTo>
                    <a:pt x="208" y="20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ChangeAspect="1"/>
            </p:cNvSpPr>
            <p:nvPr/>
          </p:nvSpPr>
          <p:spPr bwMode="auto">
            <a:xfrm>
              <a:off x="1218" y="330"/>
              <a:ext cx="192" cy="352"/>
            </a:xfrm>
            <a:custGeom>
              <a:avLst/>
              <a:gdLst>
                <a:gd name="T0" fmla="*/ 119 w 192"/>
                <a:gd name="T1" fmla="*/ 15 h 352"/>
                <a:gd name="T2" fmla="*/ 118 w 192"/>
                <a:gd name="T3" fmla="*/ 7 h 352"/>
                <a:gd name="T4" fmla="*/ 116 w 192"/>
                <a:gd name="T5" fmla="*/ 2 h 352"/>
                <a:gd name="T6" fmla="*/ 111 w 192"/>
                <a:gd name="T7" fmla="*/ 0 h 352"/>
                <a:gd name="T8" fmla="*/ 103 w 192"/>
                <a:gd name="T9" fmla="*/ 0 h 352"/>
                <a:gd name="T10" fmla="*/ 75 w 192"/>
                <a:gd name="T11" fmla="*/ 19 h 352"/>
                <a:gd name="T12" fmla="*/ 47 w 192"/>
                <a:gd name="T13" fmla="*/ 29 h 352"/>
                <a:gd name="T14" fmla="*/ 20 w 192"/>
                <a:gd name="T15" fmla="*/ 33 h 352"/>
                <a:gd name="T16" fmla="*/ 0 w 192"/>
                <a:gd name="T17" fmla="*/ 34 h 352"/>
                <a:gd name="T18" fmla="*/ 0 w 192"/>
                <a:gd name="T19" fmla="*/ 53 h 352"/>
                <a:gd name="T20" fmla="*/ 13 w 192"/>
                <a:gd name="T21" fmla="*/ 53 h 352"/>
                <a:gd name="T22" fmla="*/ 32 w 192"/>
                <a:gd name="T23" fmla="*/ 51 h 352"/>
                <a:gd name="T24" fmla="*/ 54 w 192"/>
                <a:gd name="T25" fmla="*/ 47 h 352"/>
                <a:gd name="T26" fmla="*/ 76 w 192"/>
                <a:gd name="T27" fmla="*/ 38 h 352"/>
                <a:gd name="T28" fmla="*/ 76 w 192"/>
                <a:gd name="T29" fmla="*/ 309 h 352"/>
                <a:gd name="T30" fmla="*/ 75 w 192"/>
                <a:gd name="T31" fmla="*/ 320 h 352"/>
                <a:gd name="T32" fmla="*/ 69 w 192"/>
                <a:gd name="T33" fmla="*/ 327 h 352"/>
                <a:gd name="T34" fmla="*/ 54 w 192"/>
                <a:gd name="T35" fmla="*/ 331 h 352"/>
                <a:gd name="T36" fmla="*/ 23 w 192"/>
                <a:gd name="T37" fmla="*/ 333 h 352"/>
                <a:gd name="T38" fmla="*/ 3 w 192"/>
                <a:gd name="T39" fmla="*/ 333 h 352"/>
                <a:gd name="T40" fmla="*/ 3 w 192"/>
                <a:gd name="T41" fmla="*/ 352 h 352"/>
                <a:gd name="T42" fmla="*/ 19 w 192"/>
                <a:gd name="T43" fmla="*/ 351 h 352"/>
                <a:gd name="T44" fmla="*/ 47 w 192"/>
                <a:gd name="T45" fmla="*/ 351 h 352"/>
                <a:gd name="T46" fmla="*/ 75 w 192"/>
                <a:gd name="T47" fmla="*/ 350 h 352"/>
                <a:gd name="T48" fmla="*/ 97 w 192"/>
                <a:gd name="T49" fmla="*/ 350 h 352"/>
                <a:gd name="T50" fmla="*/ 117 w 192"/>
                <a:gd name="T51" fmla="*/ 350 h 352"/>
                <a:gd name="T52" fmla="*/ 146 w 192"/>
                <a:gd name="T53" fmla="*/ 351 h 352"/>
                <a:gd name="T54" fmla="*/ 174 w 192"/>
                <a:gd name="T55" fmla="*/ 351 h 352"/>
                <a:gd name="T56" fmla="*/ 192 w 192"/>
                <a:gd name="T57" fmla="*/ 352 h 352"/>
                <a:gd name="T58" fmla="*/ 192 w 192"/>
                <a:gd name="T59" fmla="*/ 333 h 352"/>
                <a:gd name="T60" fmla="*/ 172 w 192"/>
                <a:gd name="T61" fmla="*/ 333 h 352"/>
                <a:gd name="T62" fmla="*/ 141 w 192"/>
                <a:gd name="T63" fmla="*/ 331 h 352"/>
                <a:gd name="T64" fmla="*/ 125 w 192"/>
                <a:gd name="T65" fmla="*/ 327 h 352"/>
                <a:gd name="T66" fmla="*/ 120 w 192"/>
                <a:gd name="T67" fmla="*/ 320 h 352"/>
                <a:gd name="T68" fmla="*/ 119 w 192"/>
                <a:gd name="T69" fmla="*/ 309 h 352"/>
                <a:gd name="T70" fmla="*/ 119 w 192"/>
                <a:gd name="T71" fmla="*/ 15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2" h="352">
                  <a:moveTo>
                    <a:pt x="119" y="15"/>
                  </a:moveTo>
                  <a:lnTo>
                    <a:pt x="118" y="7"/>
                  </a:lnTo>
                  <a:lnTo>
                    <a:pt x="116" y="2"/>
                  </a:lnTo>
                  <a:lnTo>
                    <a:pt x="111" y="0"/>
                  </a:lnTo>
                  <a:lnTo>
                    <a:pt x="103" y="0"/>
                  </a:lnTo>
                  <a:lnTo>
                    <a:pt x="75" y="19"/>
                  </a:lnTo>
                  <a:lnTo>
                    <a:pt x="47" y="29"/>
                  </a:lnTo>
                  <a:lnTo>
                    <a:pt x="20" y="33"/>
                  </a:lnTo>
                  <a:lnTo>
                    <a:pt x="0" y="34"/>
                  </a:lnTo>
                  <a:lnTo>
                    <a:pt x="0" y="53"/>
                  </a:lnTo>
                  <a:lnTo>
                    <a:pt x="13" y="53"/>
                  </a:lnTo>
                  <a:lnTo>
                    <a:pt x="32" y="51"/>
                  </a:lnTo>
                  <a:lnTo>
                    <a:pt x="54" y="47"/>
                  </a:lnTo>
                  <a:lnTo>
                    <a:pt x="76" y="38"/>
                  </a:lnTo>
                  <a:lnTo>
                    <a:pt x="76" y="309"/>
                  </a:lnTo>
                  <a:lnTo>
                    <a:pt x="75" y="320"/>
                  </a:lnTo>
                  <a:lnTo>
                    <a:pt x="69" y="327"/>
                  </a:lnTo>
                  <a:lnTo>
                    <a:pt x="54" y="331"/>
                  </a:lnTo>
                  <a:lnTo>
                    <a:pt x="23" y="333"/>
                  </a:lnTo>
                  <a:lnTo>
                    <a:pt x="3" y="333"/>
                  </a:lnTo>
                  <a:lnTo>
                    <a:pt x="3" y="352"/>
                  </a:lnTo>
                  <a:lnTo>
                    <a:pt x="19" y="351"/>
                  </a:lnTo>
                  <a:lnTo>
                    <a:pt x="47" y="351"/>
                  </a:lnTo>
                  <a:lnTo>
                    <a:pt x="75" y="350"/>
                  </a:lnTo>
                  <a:lnTo>
                    <a:pt x="97" y="350"/>
                  </a:lnTo>
                  <a:lnTo>
                    <a:pt x="117" y="350"/>
                  </a:lnTo>
                  <a:lnTo>
                    <a:pt x="146" y="351"/>
                  </a:lnTo>
                  <a:lnTo>
                    <a:pt x="174" y="351"/>
                  </a:lnTo>
                  <a:lnTo>
                    <a:pt x="192" y="352"/>
                  </a:lnTo>
                  <a:lnTo>
                    <a:pt x="192" y="333"/>
                  </a:lnTo>
                  <a:lnTo>
                    <a:pt x="172" y="333"/>
                  </a:lnTo>
                  <a:lnTo>
                    <a:pt x="141" y="331"/>
                  </a:lnTo>
                  <a:lnTo>
                    <a:pt x="125" y="327"/>
                  </a:lnTo>
                  <a:lnTo>
                    <a:pt x="120" y="320"/>
                  </a:lnTo>
                  <a:lnTo>
                    <a:pt x="119" y="309"/>
                  </a:lnTo>
                  <a:lnTo>
                    <a:pt x="119" y="1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ChangeAspect="1" noEditPoints="1"/>
            </p:cNvSpPr>
            <p:nvPr/>
          </p:nvSpPr>
          <p:spPr bwMode="auto">
            <a:xfrm>
              <a:off x="1751" y="291"/>
              <a:ext cx="501" cy="177"/>
            </a:xfrm>
            <a:custGeom>
              <a:avLst/>
              <a:gdLst>
                <a:gd name="T0" fmla="*/ 475 w 501"/>
                <a:gd name="T1" fmla="*/ 30 h 177"/>
                <a:gd name="T2" fmla="*/ 484 w 501"/>
                <a:gd name="T3" fmla="*/ 30 h 177"/>
                <a:gd name="T4" fmla="*/ 492 w 501"/>
                <a:gd name="T5" fmla="*/ 28 h 177"/>
                <a:gd name="T6" fmla="*/ 498 w 501"/>
                <a:gd name="T7" fmla="*/ 24 h 177"/>
                <a:gd name="T8" fmla="*/ 501 w 501"/>
                <a:gd name="T9" fmla="*/ 15 h 177"/>
                <a:gd name="T10" fmla="*/ 498 w 501"/>
                <a:gd name="T11" fmla="*/ 6 h 177"/>
                <a:gd name="T12" fmla="*/ 492 w 501"/>
                <a:gd name="T13" fmla="*/ 1 h 177"/>
                <a:gd name="T14" fmla="*/ 484 w 501"/>
                <a:gd name="T15" fmla="*/ 0 h 177"/>
                <a:gd name="T16" fmla="*/ 476 w 501"/>
                <a:gd name="T17" fmla="*/ 0 h 177"/>
                <a:gd name="T18" fmla="*/ 25 w 501"/>
                <a:gd name="T19" fmla="*/ 0 h 177"/>
                <a:gd name="T20" fmla="*/ 16 w 501"/>
                <a:gd name="T21" fmla="*/ 0 h 177"/>
                <a:gd name="T22" fmla="*/ 8 w 501"/>
                <a:gd name="T23" fmla="*/ 1 h 177"/>
                <a:gd name="T24" fmla="*/ 2 w 501"/>
                <a:gd name="T25" fmla="*/ 6 h 177"/>
                <a:gd name="T26" fmla="*/ 0 w 501"/>
                <a:gd name="T27" fmla="*/ 15 h 177"/>
                <a:gd name="T28" fmla="*/ 2 w 501"/>
                <a:gd name="T29" fmla="*/ 24 h 177"/>
                <a:gd name="T30" fmla="*/ 8 w 501"/>
                <a:gd name="T31" fmla="*/ 28 h 177"/>
                <a:gd name="T32" fmla="*/ 16 w 501"/>
                <a:gd name="T33" fmla="*/ 30 h 177"/>
                <a:gd name="T34" fmla="*/ 25 w 501"/>
                <a:gd name="T35" fmla="*/ 30 h 177"/>
                <a:gd name="T36" fmla="*/ 475 w 501"/>
                <a:gd name="T37" fmla="*/ 30 h 177"/>
                <a:gd name="T38" fmla="*/ 476 w 501"/>
                <a:gd name="T39" fmla="*/ 177 h 177"/>
                <a:gd name="T40" fmla="*/ 484 w 501"/>
                <a:gd name="T41" fmla="*/ 176 h 177"/>
                <a:gd name="T42" fmla="*/ 492 w 501"/>
                <a:gd name="T43" fmla="*/ 175 h 177"/>
                <a:gd name="T44" fmla="*/ 498 w 501"/>
                <a:gd name="T45" fmla="*/ 170 h 177"/>
                <a:gd name="T46" fmla="*/ 501 w 501"/>
                <a:gd name="T47" fmla="*/ 161 h 177"/>
                <a:gd name="T48" fmla="*/ 498 w 501"/>
                <a:gd name="T49" fmla="*/ 153 h 177"/>
                <a:gd name="T50" fmla="*/ 492 w 501"/>
                <a:gd name="T51" fmla="*/ 148 h 177"/>
                <a:gd name="T52" fmla="*/ 484 w 501"/>
                <a:gd name="T53" fmla="*/ 147 h 177"/>
                <a:gd name="T54" fmla="*/ 475 w 501"/>
                <a:gd name="T55" fmla="*/ 147 h 177"/>
                <a:gd name="T56" fmla="*/ 25 w 501"/>
                <a:gd name="T57" fmla="*/ 147 h 177"/>
                <a:gd name="T58" fmla="*/ 16 w 501"/>
                <a:gd name="T59" fmla="*/ 147 h 177"/>
                <a:gd name="T60" fmla="*/ 8 w 501"/>
                <a:gd name="T61" fmla="*/ 148 h 177"/>
                <a:gd name="T62" fmla="*/ 2 w 501"/>
                <a:gd name="T63" fmla="*/ 153 h 177"/>
                <a:gd name="T64" fmla="*/ 0 w 501"/>
                <a:gd name="T65" fmla="*/ 161 h 177"/>
                <a:gd name="T66" fmla="*/ 2 w 501"/>
                <a:gd name="T67" fmla="*/ 170 h 177"/>
                <a:gd name="T68" fmla="*/ 8 w 501"/>
                <a:gd name="T69" fmla="*/ 175 h 177"/>
                <a:gd name="T70" fmla="*/ 16 w 501"/>
                <a:gd name="T71" fmla="*/ 176 h 177"/>
                <a:gd name="T72" fmla="*/ 25 w 501"/>
                <a:gd name="T73" fmla="*/ 177 h 177"/>
                <a:gd name="T74" fmla="*/ 476 w 501"/>
                <a:gd name="T75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01" h="177">
                  <a:moveTo>
                    <a:pt x="475" y="30"/>
                  </a:moveTo>
                  <a:lnTo>
                    <a:pt x="484" y="30"/>
                  </a:lnTo>
                  <a:lnTo>
                    <a:pt x="492" y="28"/>
                  </a:lnTo>
                  <a:lnTo>
                    <a:pt x="498" y="24"/>
                  </a:lnTo>
                  <a:lnTo>
                    <a:pt x="501" y="15"/>
                  </a:lnTo>
                  <a:lnTo>
                    <a:pt x="498" y="6"/>
                  </a:lnTo>
                  <a:lnTo>
                    <a:pt x="492" y="1"/>
                  </a:lnTo>
                  <a:lnTo>
                    <a:pt x="484" y="0"/>
                  </a:lnTo>
                  <a:lnTo>
                    <a:pt x="476" y="0"/>
                  </a:lnTo>
                  <a:lnTo>
                    <a:pt x="25" y="0"/>
                  </a:lnTo>
                  <a:lnTo>
                    <a:pt x="16" y="0"/>
                  </a:lnTo>
                  <a:lnTo>
                    <a:pt x="8" y="1"/>
                  </a:lnTo>
                  <a:lnTo>
                    <a:pt x="2" y="6"/>
                  </a:lnTo>
                  <a:lnTo>
                    <a:pt x="0" y="15"/>
                  </a:lnTo>
                  <a:lnTo>
                    <a:pt x="2" y="24"/>
                  </a:lnTo>
                  <a:lnTo>
                    <a:pt x="8" y="28"/>
                  </a:lnTo>
                  <a:lnTo>
                    <a:pt x="16" y="30"/>
                  </a:lnTo>
                  <a:lnTo>
                    <a:pt x="25" y="30"/>
                  </a:lnTo>
                  <a:lnTo>
                    <a:pt x="475" y="30"/>
                  </a:lnTo>
                  <a:close/>
                  <a:moveTo>
                    <a:pt x="476" y="177"/>
                  </a:moveTo>
                  <a:lnTo>
                    <a:pt x="484" y="176"/>
                  </a:lnTo>
                  <a:lnTo>
                    <a:pt x="492" y="175"/>
                  </a:lnTo>
                  <a:lnTo>
                    <a:pt x="498" y="170"/>
                  </a:lnTo>
                  <a:lnTo>
                    <a:pt x="501" y="161"/>
                  </a:lnTo>
                  <a:lnTo>
                    <a:pt x="498" y="153"/>
                  </a:lnTo>
                  <a:lnTo>
                    <a:pt x="492" y="148"/>
                  </a:lnTo>
                  <a:lnTo>
                    <a:pt x="484" y="147"/>
                  </a:lnTo>
                  <a:lnTo>
                    <a:pt x="475" y="147"/>
                  </a:lnTo>
                  <a:lnTo>
                    <a:pt x="25" y="147"/>
                  </a:lnTo>
                  <a:lnTo>
                    <a:pt x="16" y="147"/>
                  </a:lnTo>
                  <a:lnTo>
                    <a:pt x="8" y="148"/>
                  </a:lnTo>
                  <a:lnTo>
                    <a:pt x="2" y="153"/>
                  </a:lnTo>
                  <a:lnTo>
                    <a:pt x="0" y="161"/>
                  </a:lnTo>
                  <a:lnTo>
                    <a:pt x="2" y="170"/>
                  </a:lnTo>
                  <a:lnTo>
                    <a:pt x="8" y="175"/>
                  </a:lnTo>
                  <a:lnTo>
                    <a:pt x="16" y="176"/>
                  </a:lnTo>
                  <a:lnTo>
                    <a:pt x="25" y="177"/>
                  </a:lnTo>
                  <a:lnTo>
                    <a:pt x="476" y="17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 noChangeAspect="1" noEditPoints="1"/>
            </p:cNvSpPr>
            <p:nvPr/>
          </p:nvSpPr>
          <p:spPr bwMode="auto">
            <a:xfrm>
              <a:off x="2536" y="229"/>
              <a:ext cx="340" cy="348"/>
            </a:xfrm>
            <a:custGeom>
              <a:avLst/>
              <a:gdLst>
                <a:gd name="T0" fmla="*/ 225 w 340"/>
                <a:gd name="T1" fmla="*/ 304 h 348"/>
                <a:gd name="T2" fmla="*/ 254 w 340"/>
                <a:gd name="T3" fmla="*/ 339 h 348"/>
                <a:gd name="T4" fmla="*/ 285 w 340"/>
                <a:gd name="T5" fmla="*/ 343 h 348"/>
                <a:gd name="T6" fmla="*/ 305 w 340"/>
                <a:gd name="T7" fmla="*/ 338 h 348"/>
                <a:gd name="T8" fmla="*/ 324 w 340"/>
                <a:gd name="T9" fmla="*/ 322 h 348"/>
                <a:gd name="T10" fmla="*/ 338 w 340"/>
                <a:gd name="T11" fmla="*/ 293 h 348"/>
                <a:gd name="T12" fmla="*/ 340 w 340"/>
                <a:gd name="T13" fmla="*/ 230 h 348"/>
                <a:gd name="T14" fmla="*/ 321 w 340"/>
                <a:gd name="T15" fmla="*/ 272 h 348"/>
                <a:gd name="T16" fmla="*/ 311 w 340"/>
                <a:gd name="T17" fmla="*/ 313 h 348"/>
                <a:gd name="T18" fmla="*/ 294 w 340"/>
                <a:gd name="T19" fmla="*/ 320 h 348"/>
                <a:gd name="T20" fmla="*/ 271 w 340"/>
                <a:gd name="T21" fmla="*/ 303 h 348"/>
                <a:gd name="T22" fmla="*/ 266 w 340"/>
                <a:gd name="T23" fmla="*/ 282 h 348"/>
                <a:gd name="T24" fmla="*/ 266 w 340"/>
                <a:gd name="T25" fmla="*/ 108 h 348"/>
                <a:gd name="T26" fmla="*/ 254 w 340"/>
                <a:gd name="T27" fmla="*/ 63 h 348"/>
                <a:gd name="T28" fmla="*/ 216 w 340"/>
                <a:gd name="T29" fmla="*/ 23 h 348"/>
                <a:gd name="T30" fmla="*/ 163 w 340"/>
                <a:gd name="T31" fmla="*/ 3 h 348"/>
                <a:gd name="T32" fmla="*/ 113 w 340"/>
                <a:gd name="T33" fmla="*/ 2 h 348"/>
                <a:gd name="T34" fmla="*/ 72 w 340"/>
                <a:gd name="T35" fmla="*/ 14 h 348"/>
                <a:gd name="T36" fmla="*/ 42 w 340"/>
                <a:gd name="T37" fmla="*/ 37 h 348"/>
                <a:gd name="T38" fmla="*/ 24 w 340"/>
                <a:gd name="T39" fmla="*/ 68 h 348"/>
                <a:gd name="T40" fmla="*/ 24 w 340"/>
                <a:gd name="T41" fmla="*/ 101 h 348"/>
                <a:gd name="T42" fmla="*/ 43 w 340"/>
                <a:gd name="T43" fmla="*/ 119 h 348"/>
                <a:gd name="T44" fmla="*/ 71 w 340"/>
                <a:gd name="T45" fmla="*/ 119 h 348"/>
                <a:gd name="T46" fmla="*/ 89 w 340"/>
                <a:gd name="T47" fmla="*/ 100 h 348"/>
                <a:gd name="T48" fmla="*/ 90 w 340"/>
                <a:gd name="T49" fmla="*/ 78 h 348"/>
                <a:gd name="T50" fmla="*/ 73 w 340"/>
                <a:gd name="T51" fmla="*/ 56 h 348"/>
                <a:gd name="T52" fmla="*/ 71 w 340"/>
                <a:gd name="T53" fmla="*/ 35 h 348"/>
                <a:gd name="T54" fmla="*/ 114 w 340"/>
                <a:gd name="T55" fmla="*/ 19 h 348"/>
                <a:gd name="T56" fmla="*/ 148 w 340"/>
                <a:gd name="T57" fmla="*/ 18 h 348"/>
                <a:gd name="T58" fmla="*/ 176 w 340"/>
                <a:gd name="T59" fmla="*/ 30 h 348"/>
                <a:gd name="T60" fmla="*/ 199 w 340"/>
                <a:gd name="T61" fmla="*/ 54 h 348"/>
                <a:gd name="T62" fmla="*/ 212 w 340"/>
                <a:gd name="T63" fmla="*/ 90 h 348"/>
                <a:gd name="T64" fmla="*/ 214 w 340"/>
                <a:gd name="T65" fmla="*/ 142 h 348"/>
                <a:gd name="T66" fmla="*/ 75 w 340"/>
                <a:gd name="T67" fmla="*/ 169 h 348"/>
                <a:gd name="T68" fmla="*/ 17 w 340"/>
                <a:gd name="T69" fmla="*/ 216 h 348"/>
                <a:gd name="T70" fmla="*/ 0 w 340"/>
                <a:gd name="T71" fmla="*/ 268 h 348"/>
                <a:gd name="T72" fmla="*/ 42 w 340"/>
                <a:gd name="T73" fmla="*/ 331 h 348"/>
                <a:gd name="T74" fmla="*/ 121 w 340"/>
                <a:gd name="T75" fmla="*/ 348 h 348"/>
                <a:gd name="T76" fmla="*/ 183 w 340"/>
                <a:gd name="T77" fmla="*/ 328 h 348"/>
                <a:gd name="T78" fmla="*/ 219 w 340"/>
                <a:gd name="T79" fmla="*/ 282 h 348"/>
                <a:gd name="T80" fmla="*/ 214 w 340"/>
                <a:gd name="T81" fmla="*/ 233 h 348"/>
                <a:gd name="T82" fmla="*/ 205 w 340"/>
                <a:gd name="T83" fmla="*/ 279 h 348"/>
                <a:gd name="T84" fmla="*/ 183 w 340"/>
                <a:gd name="T85" fmla="*/ 309 h 348"/>
                <a:gd name="T86" fmla="*/ 154 w 340"/>
                <a:gd name="T87" fmla="*/ 326 h 348"/>
                <a:gd name="T88" fmla="*/ 126 w 340"/>
                <a:gd name="T89" fmla="*/ 331 h 348"/>
                <a:gd name="T90" fmla="*/ 78 w 340"/>
                <a:gd name="T91" fmla="*/ 313 h 348"/>
                <a:gd name="T92" fmla="*/ 58 w 340"/>
                <a:gd name="T93" fmla="*/ 267 h 348"/>
                <a:gd name="T94" fmla="*/ 89 w 340"/>
                <a:gd name="T95" fmla="*/ 199 h 348"/>
                <a:gd name="T96" fmla="*/ 214 w 340"/>
                <a:gd name="T97" fmla="*/ 15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0" h="348">
                  <a:moveTo>
                    <a:pt x="219" y="282"/>
                  </a:moveTo>
                  <a:lnTo>
                    <a:pt x="225" y="304"/>
                  </a:lnTo>
                  <a:lnTo>
                    <a:pt x="236" y="324"/>
                  </a:lnTo>
                  <a:lnTo>
                    <a:pt x="254" y="339"/>
                  </a:lnTo>
                  <a:lnTo>
                    <a:pt x="278" y="344"/>
                  </a:lnTo>
                  <a:lnTo>
                    <a:pt x="285" y="343"/>
                  </a:lnTo>
                  <a:lnTo>
                    <a:pt x="294" y="341"/>
                  </a:lnTo>
                  <a:lnTo>
                    <a:pt x="305" y="338"/>
                  </a:lnTo>
                  <a:lnTo>
                    <a:pt x="315" y="331"/>
                  </a:lnTo>
                  <a:lnTo>
                    <a:pt x="324" y="322"/>
                  </a:lnTo>
                  <a:lnTo>
                    <a:pt x="332" y="309"/>
                  </a:lnTo>
                  <a:lnTo>
                    <a:pt x="338" y="293"/>
                  </a:lnTo>
                  <a:lnTo>
                    <a:pt x="340" y="272"/>
                  </a:lnTo>
                  <a:lnTo>
                    <a:pt x="340" y="230"/>
                  </a:lnTo>
                  <a:lnTo>
                    <a:pt x="321" y="230"/>
                  </a:lnTo>
                  <a:lnTo>
                    <a:pt x="321" y="272"/>
                  </a:lnTo>
                  <a:lnTo>
                    <a:pt x="318" y="298"/>
                  </a:lnTo>
                  <a:lnTo>
                    <a:pt x="311" y="313"/>
                  </a:lnTo>
                  <a:lnTo>
                    <a:pt x="302" y="319"/>
                  </a:lnTo>
                  <a:lnTo>
                    <a:pt x="294" y="320"/>
                  </a:lnTo>
                  <a:lnTo>
                    <a:pt x="279" y="315"/>
                  </a:lnTo>
                  <a:lnTo>
                    <a:pt x="271" y="303"/>
                  </a:lnTo>
                  <a:lnTo>
                    <a:pt x="267" y="290"/>
                  </a:lnTo>
                  <a:lnTo>
                    <a:pt x="266" y="282"/>
                  </a:lnTo>
                  <a:lnTo>
                    <a:pt x="266" y="131"/>
                  </a:lnTo>
                  <a:lnTo>
                    <a:pt x="266" y="108"/>
                  </a:lnTo>
                  <a:lnTo>
                    <a:pt x="263" y="85"/>
                  </a:lnTo>
                  <a:lnTo>
                    <a:pt x="254" y="63"/>
                  </a:lnTo>
                  <a:lnTo>
                    <a:pt x="239" y="42"/>
                  </a:lnTo>
                  <a:lnTo>
                    <a:pt x="216" y="23"/>
                  </a:lnTo>
                  <a:lnTo>
                    <a:pt x="190" y="10"/>
                  </a:lnTo>
                  <a:lnTo>
                    <a:pt x="163" y="3"/>
                  </a:lnTo>
                  <a:lnTo>
                    <a:pt x="136" y="0"/>
                  </a:lnTo>
                  <a:lnTo>
                    <a:pt x="113" y="2"/>
                  </a:lnTo>
                  <a:lnTo>
                    <a:pt x="92" y="7"/>
                  </a:lnTo>
                  <a:lnTo>
                    <a:pt x="72" y="14"/>
                  </a:lnTo>
                  <a:lnTo>
                    <a:pt x="55" y="24"/>
                  </a:lnTo>
                  <a:lnTo>
                    <a:pt x="42" y="37"/>
                  </a:lnTo>
                  <a:lnTo>
                    <a:pt x="31" y="52"/>
                  </a:lnTo>
                  <a:lnTo>
                    <a:pt x="24" y="68"/>
                  </a:lnTo>
                  <a:lnTo>
                    <a:pt x="22" y="86"/>
                  </a:lnTo>
                  <a:lnTo>
                    <a:pt x="24" y="101"/>
                  </a:lnTo>
                  <a:lnTo>
                    <a:pt x="32" y="112"/>
                  </a:lnTo>
                  <a:lnTo>
                    <a:pt x="43" y="119"/>
                  </a:lnTo>
                  <a:lnTo>
                    <a:pt x="57" y="121"/>
                  </a:lnTo>
                  <a:lnTo>
                    <a:pt x="71" y="119"/>
                  </a:lnTo>
                  <a:lnTo>
                    <a:pt x="82" y="111"/>
                  </a:lnTo>
                  <a:lnTo>
                    <a:pt x="89" y="100"/>
                  </a:lnTo>
                  <a:lnTo>
                    <a:pt x="91" y="87"/>
                  </a:lnTo>
                  <a:lnTo>
                    <a:pt x="90" y="78"/>
                  </a:lnTo>
                  <a:lnTo>
                    <a:pt x="85" y="66"/>
                  </a:lnTo>
                  <a:lnTo>
                    <a:pt x="73" y="56"/>
                  </a:lnTo>
                  <a:lnTo>
                    <a:pt x="53" y="52"/>
                  </a:lnTo>
                  <a:lnTo>
                    <a:pt x="71" y="35"/>
                  </a:lnTo>
                  <a:lnTo>
                    <a:pt x="92" y="24"/>
                  </a:lnTo>
                  <a:lnTo>
                    <a:pt x="114" y="19"/>
                  </a:lnTo>
                  <a:lnTo>
                    <a:pt x="134" y="17"/>
                  </a:lnTo>
                  <a:lnTo>
                    <a:pt x="148" y="18"/>
                  </a:lnTo>
                  <a:lnTo>
                    <a:pt x="162" y="23"/>
                  </a:lnTo>
                  <a:lnTo>
                    <a:pt x="176" y="30"/>
                  </a:lnTo>
                  <a:lnTo>
                    <a:pt x="188" y="40"/>
                  </a:lnTo>
                  <a:lnTo>
                    <a:pt x="199" y="54"/>
                  </a:lnTo>
                  <a:lnTo>
                    <a:pt x="207" y="70"/>
                  </a:lnTo>
                  <a:lnTo>
                    <a:pt x="212" y="90"/>
                  </a:lnTo>
                  <a:lnTo>
                    <a:pt x="214" y="114"/>
                  </a:lnTo>
                  <a:lnTo>
                    <a:pt x="214" y="142"/>
                  </a:lnTo>
                  <a:lnTo>
                    <a:pt x="148" y="148"/>
                  </a:lnTo>
                  <a:lnTo>
                    <a:pt x="75" y="169"/>
                  </a:lnTo>
                  <a:lnTo>
                    <a:pt x="40" y="191"/>
                  </a:lnTo>
                  <a:lnTo>
                    <a:pt x="17" y="216"/>
                  </a:lnTo>
                  <a:lnTo>
                    <a:pt x="4" y="242"/>
                  </a:lnTo>
                  <a:lnTo>
                    <a:pt x="0" y="268"/>
                  </a:lnTo>
                  <a:lnTo>
                    <a:pt x="12" y="306"/>
                  </a:lnTo>
                  <a:lnTo>
                    <a:pt x="42" y="331"/>
                  </a:lnTo>
                  <a:lnTo>
                    <a:pt x="82" y="344"/>
                  </a:lnTo>
                  <a:lnTo>
                    <a:pt x="121" y="348"/>
                  </a:lnTo>
                  <a:lnTo>
                    <a:pt x="155" y="343"/>
                  </a:lnTo>
                  <a:lnTo>
                    <a:pt x="183" y="328"/>
                  </a:lnTo>
                  <a:lnTo>
                    <a:pt x="205" y="307"/>
                  </a:lnTo>
                  <a:lnTo>
                    <a:pt x="219" y="282"/>
                  </a:lnTo>
                  <a:close/>
                  <a:moveTo>
                    <a:pt x="214" y="158"/>
                  </a:moveTo>
                  <a:lnTo>
                    <a:pt x="214" y="233"/>
                  </a:lnTo>
                  <a:lnTo>
                    <a:pt x="212" y="258"/>
                  </a:lnTo>
                  <a:lnTo>
                    <a:pt x="205" y="279"/>
                  </a:lnTo>
                  <a:lnTo>
                    <a:pt x="195" y="296"/>
                  </a:lnTo>
                  <a:lnTo>
                    <a:pt x="183" y="309"/>
                  </a:lnTo>
                  <a:lnTo>
                    <a:pt x="169" y="319"/>
                  </a:lnTo>
                  <a:lnTo>
                    <a:pt x="154" y="326"/>
                  </a:lnTo>
                  <a:lnTo>
                    <a:pt x="139" y="330"/>
                  </a:lnTo>
                  <a:lnTo>
                    <a:pt x="126" y="331"/>
                  </a:lnTo>
                  <a:lnTo>
                    <a:pt x="99" y="326"/>
                  </a:lnTo>
                  <a:lnTo>
                    <a:pt x="78" y="313"/>
                  </a:lnTo>
                  <a:lnTo>
                    <a:pt x="63" y="293"/>
                  </a:lnTo>
                  <a:lnTo>
                    <a:pt x="58" y="267"/>
                  </a:lnTo>
                  <a:lnTo>
                    <a:pt x="65" y="233"/>
                  </a:lnTo>
                  <a:lnTo>
                    <a:pt x="89" y="199"/>
                  </a:lnTo>
                  <a:lnTo>
                    <a:pt x="137" y="171"/>
                  </a:lnTo>
                  <a:lnTo>
                    <a:pt x="214" y="15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 noChangeAspect="1"/>
            </p:cNvSpPr>
            <p:nvPr/>
          </p:nvSpPr>
          <p:spPr bwMode="auto">
            <a:xfrm>
              <a:off x="2903" y="234"/>
              <a:ext cx="253" cy="334"/>
            </a:xfrm>
            <a:custGeom>
              <a:avLst/>
              <a:gdLst>
                <a:gd name="T0" fmla="*/ 104 w 253"/>
                <a:gd name="T1" fmla="*/ 83 h 334"/>
                <a:gd name="T2" fmla="*/ 104 w 253"/>
                <a:gd name="T3" fmla="*/ 0 h 334"/>
                <a:gd name="T4" fmla="*/ 0 w 253"/>
                <a:gd name="T5" fmla="*/ 8 h 334"/>
                <a:gd name="T6" fmla="*/ 0 w 253"/>
                <a:gd name="T7" fmla="*/ 32 h 334"/>
                <a:gd name="T8" fmla="*/ 17 w 253"/>
                <a:gd name="T9" fmla="*/ 32 h 334"/>
                <a:gd name="T10" fmla="*/ 31 w 253"/>
                <a:gd name="T11" fmla="*/ 33 h 334"/>
                <a:gd name="T12" fmla="*/ 41 w 253"/>
                <a:gd name="T13" fmla="*/ 35 h 334"/>
                <a:gd name="T14" fmla="*/ 49 w 253"/>
                <a:gd name="T15" fmla="*/ 39 h 334"/>
                <a:gd name="T16" fmla="*/ 54 w 253"/>
                <a:gd name="T17" fmla="*/ 44 h 334"/>
                <a:gd name="T18" fmla="*/ 57 w 253"/>
                <a:gd name="T19" fmla="*/ 52 h 334"/>
                <a:gd name="T20" fmla="*/ 58 w 253"/>
                <a:gd name="T21" fmla="*/ 62 h 334"/>
                <a:gd name="T22" fmla="*/ 58 w 253"/>
                <a:gd name="T23" fmla="*/ 74 h 334"/>
                <a:gd name="T24" fmla="*/ 58 w 253"/>
                <a:gd name="T25" fmla="*/ 277 h 334"/>
                <a:gd name="T26" fmla="*/ 56 w 253"/>
                <a:gd name="T27" fmla="*/ 297 h 334"/>
                <a:gd name="T28" fmla="*/ 48 w 253"/>
                <a:gd name="T29" fmla="*/ 307 h 334"/>
                <a:gd name="T30" fmla="*/ 30 w 253"/>
                <a:gd name="T31" fmla="*/ 310 h 334"/>
                <a:gd name="T32" fmla="*/ 0 w 253"/>
                <a:gd name="T33" fmla="*/ 311 h 334"/>
                <a:gd name="T34" fmla="*/ 0 w 253"/>
                <a:gd name="T35" fmla="*/ 334 h 334"/>
                <a:gd name="T36" fmla="*/ 46 w 253"/>
                <a:gd name="T37" fmla="*/ 333 h 334"/>
                <a:gd name="T38" fmla="*/ 85 w 253"/>
                <a:gd name="T39" fmla="*/ 332 h 334"/>
                <a:gd name="T40" fmla="*/ 133 w 253"/>
                <a:gd name="T41" fmla="*/ 333 h 334"/>
                <a:gd name="T42" fmla="*/ 181 w 253"/>
                <a:gd name="T43" fmla="*/ 334 h 334"/>
                <a:gd name="T44" fmla="*/ 181 w 253"/>
                <a:gd name="T45" fmla="*/ 311 h 334"/>
                <a:gd name="T46" fmla="*/ 165 w 253"/>
                <a:gd name="T47" fmla="*/ 311 h 334"/>
                <a:gd name="T48" fmla="*/ 133 w 253"/>
                <a:gd name="T49" fmla="*/ 309 h 334"/>
                <a:gd name="T50" fmla="*/ 116 w 253"/>
                <a:gd name="T51" fmla="*/ 304 h 334"/>
                <a:gd name="T52" fmla="*/ 109 w 253"/>
                <a:gd name="T53" fmla="*/ 292 h 334"/>
                <a:gd name="T54" fmla="*/ 108 w 253"/>
                <a:gd name="T55" fmla="*/ 275 h 334"/>
                <a:gd name="T56" fmla="*/ 108 w 253"/>
                <a:gd name="T57" fmla="*/ 159 h 334"/>
                <a:gd name="T58" fmla="*/ 114 w 253"/>
                <a:gd name="T59" fmla="*/ 105 h 334"/>
                <a:gd name="T60" fmla="*/ 131 w 253"/>
                <a:gd name="T61" fmla="*/ 60 h 334"/>
                <a:gd name="T62" fmla="*/ 159 w 253"/>
                <a:gd name="T63" fmla="*/ 28 h 334"/>
                <a:gd name="T64" fmla="*/ 197 w 253"/>
                <a:gd name="T65" fmla="*/ 16 h 334"/>
                <a:gd name="T66" fmla="*/ 205 w 253"/>
                <a:gd name="T67" fmla="*/ 17 h 334"/>
                <a:gd name="T68" fmla="*/ 202 w 253"/>
                <a:gd name="T69" fmla="*/ 19 h 334"/>
                <a:gd name="T70" fmla="*/ 196 w 253"/>
                <a:gd name="T71" fmla="*/ 25 h 334"/>
                <a:gd name="T72" fmla="*/ 190 w 253"/>
                <a:gd name="T73" fmla="*/ 34 h 334"/>
                <a:gd name="T74" fmla="*/ 188 w 253"/>
                <a:gd name="T75" fmla="*/ 47 h 334"/>
                <a:gd name="T76" fmla="*/ 191 w 253"/>
                <a:gd name="T77" fmla="*/ 61 h 334"/>
                <a:gd name="T78" fmla="*/ 198 w 253"/>
                <a:gd name="T79" fmla="*/ 71 h 334"/>
                <a:gd name="T80" fmla="*/ 208 w 253"/>
                <a:gd name="T81" fmla="*/ 77 h 334"/>
                <a:gd name="T82" fmla="*/ 221 w 253"/>
                <a:gd name="T83" fmla="*/ 79 h 334"/>
                <a:gd name="T84" fmla="*/ 231 w 253"/>
                <a:gd name="T85" fmla="*/ 78 h 334"/>
                <a:gd name="T86" fmla="*/ 242 w 253"/>
                <a:gd name="T87" fmla="*/ 72 h 334"/>
                <a:gd name="T88" fmla="*/ 250 w 253"/>
                <a:gd name="T89" fmla="*/ 61 h 334"/>
                <a:gd name="T90" fmla="*/ 253 w 253"/>
                <a:gd name="T91" fmla="*/ 46 h 334"/>
                <a:gd name="T92" fmla="*/ 249 w 253"/>
                <a:gd name="T93" fmla="*/ 29 h 334"/>
                <a:gd name="T94" fmla="*/ 237 w 253"/>
                <a:gd name="T95" fmla="*/ 14 h 334"/>
                <a:gd name="T96" fmla="*/ 219 w 253"/>
                <a:gd name="T97" fmla="*/ 4 h 334"/>
                <a:gd name="T98" fmla="*/ 197 w 253"/>
                <a:gd name="T99" fmla="*/ 0 h 334"/>
                <a:gd name="T100" fmla="*/ 178 w 253"/>
                <a:gd name="T101" fmla="*/ 2 h 334"/>
                <a:gd name="T102" fmla="*/ 161 w 253"/>
                <a:gd name="T103" fmla="*/ 9 h 334"/>
                <a:gd name="T104" fmla="*/ 146 w 253"/>
                <a:gd name="T105" fmla="*/ 18 h 334"/>
                <a:gd name="T106" fmla="*/ 134 w 253"/>
                <a:gd name="T107" fmla="*/ 29 h 334"/>
                <a:gd name="T108" fmla="*/ 124 w 253"/>
                <a:gd name="T109" fmla="*/ 43 h 334"/>
                <a:gd name="T110" fmla="*/ 116 w 253"/>
                <a:gd name="T111" fmla="*/ 56 h 334"/>
                <a:gd name="T112" fmla="*/ 109 w 253"/>
                <a:gd name="T113" fmla="*/ 70 h 334"/>
                <a:gd name="T114" fmla="*/ 104 w 253"/>
                <a:gd name="T115" fmla="*/ 83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3" h="334">
                  <a:moveTo>
                    <a:pt x="104" y="83"/>
                  </a:moveTo>
                  <a:lnTo>
                    <a:pt x="104" y="0"/>
                  </a:lnTo>
                  <a:lnTo>
                    <a:pt x="0" y="8"/>
                  </a:lnTo>
                  <a:lnTo>
                    <a:pt x="0" y="32"/>
                  </a:lnTo>
                  <a:lnTo>
                    <a:pt x="17" y="32"/>
                  </a:lnTo>
                  <a:lnTo>
                    <a:pt x="31" y="33"/>
                  </a:lnTo>
                  <a:lnTo>
                    <a:pt x="41" y="35"/>
                  </a:lnTo>
                  <a:lnTo>
                    <a:pt x="49" y="39"/>
                  </a:lnTo>
                  <a:lnTo>
                    <a:pt x="54" y="44"/>
                  </a:lnTo>
                  <a:lnTo>
                    <a:pt x="57" y="52"/>
                  </a:lnTo>
                  <a:lnTo>
                    <a:pt x="58" y="62"/>
                  </a:lnTo>
                  <a:lnTo>
                    <a:pt x="58" y="74"/>
                  </a:lnTo>
                  <a:lnTo>
                    <a:pt x="58" y="277"/>
                  </a:lnTo>
                  <a:lnTo>
                    <a:pt x="56" y="297"/>
                  </a:lnTo>
                  <a:lnTo>
                    <a:pt x="48" y="307"/>
                  </a:lnTo>
                  <a:lnTo>
                    <a:pt x="30" y="310"/>
                  </a:lnTo>
                  <a:lnTo>
                    <a:pt x="0" y="311"/>
                  </a:lnTo>
                  <a:lnTo>
                    <a:pt x="0" y="334"/>
                  </a:lnTo>
                  <a:lnTo>
                    <a:pt x="46" y="333"/>
                  </a:lnTo>
                  <a:lnTo>
                    <a:pt x="85" y="332"/>
                  </a:lnTo>
                  <a:lnTo>
                    <a:pt x="133" y="333"/>
                  </a:lnTo>
                  <a:lnTo>
                    <a:pt x="181" y="334"/>
                  </a:lnTo>
                  <a:lnTo>
                    <a:pt x="181" y="311"/>
                  </a:lnTo>
                  <a:lnTo>
                    <a:pt x="165" y="311"/>
                  </a:lnTo>
                  <a:lnTo>
                    <a:pt x="133" y="309"/>
                  </a:lnTo>
                  <a:lnTo>
                    <a:pt x="116" y="304"/>
                  </a:lnTo>
                  <a:lnTo>
                    <a:pt x="109" y="292"/>
                  </a:lnTo>
                  <a:lnTo>
                    <a:pt x="108" y="275"/>
                  </a:lnTo>
                  <a:lnTo>
                    <a:pt x="108" y="159"/>
                  </a:lnTo>
                  <a:lnTo>
                    <a:pt x="114" y="105"/>
                  </a:lnTo>
                  <a:lnTo>
                    <a:pt x="131" y="60"/>
                  </a:lnTo>
                  <a:lnTo>
                    <a:pt x="159" y="28"/>
                  </a:lnTo>
                  <a:lnTo>
                    <a:pt x="197" y="16"/>
                  </a:lnTo>
                  <a:lnTo>
                    <a:pt x="205" y="17"/>
                  </a:lnTo>
                  <a:lnTo>
                    <a:pt x="202" y="19"/>
                  </a:lnTo>
                  <a:lnTo>
                    <a:pt x="196" y="25"/>
                  </a:lnTo>
                  <a:lnTo>
                    <a:pt x="190" y="34"/>
                  </a:lnTo>
                  <a:lnTo>
                    <a:pt x="188" y="47"/>
                  </a:lnTo>
                  <a:lnTo>
                    <a:pt x="191" y="61"/>
                  </a:lnTo>
                  <a:lnTo>
                    <a:pt x="198" y="71"/>
                  </a:lnTo>
                  <a:lnTo>
                    <a:pt x="208" y="77"/>
                  </a:lnTo>
                  <a:lnTo>
                    <a:pt x="221" y="79"/>
                  </a:lnTo>
                  <a:lnTo>
                    <a:pt x="231" y="78"/>
                  </a:lnTo>
                  <a:lnTo>
                    <a:pt x="242" y="72"/>
                  </a:lnTo>
                  <a:lnTo>
                    <a:pt x="250" y="61"/>
                  </a:lnTo>
                  <a:lnTo>
                    <a:pt x="253" y="46"/>
                  </a:lnTo>
                  <a:lnTo>
                    <a:pt x="249" y="29"/>
                  </a:lnTo>
                  <a:lnTo>
                    <a:pt x="237" y="14"/>
                  </a:lnTo>
                  <a:lnTo>
                    <a:pt x="219" y="4"/>
                  </a:lnTo>
                  <a:lnTo>
                    <a:pt x="197" y="0"/>
                  </a:lnTo>
                  <a:lnTo>
                    <a:pt x="178" y="2"/>
                  </a:lnTo>
                  <a:lnTo>
                    <a:pt x="161" y="9"/>
                  </a:lnTo>
                  <a:lnTo>
                    <a:pt x="146" y="18"/>
                  </a:lnTo>
                  <a:lnTo>
                    <a:pt x="134" y="29"/>
                  </a:lnTo>
                  <a:lnTo>
                    <a:pt x="124" y="43"/>
                  </a:lnTo>
                  <a:lnTo>
                    <a:pt x="116" y="56"/>
                  </a:lnTo>
                  <a:lnTo>
                    <a:pt x="109" y="70"/>
                  </a:lnTo>
                  <a:lnTo>
                    <a:pt x="104" y="8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 noChangeAspect="1" noEditPoints="1"/>
            </p:cNvSpPr>
            <p:nvPr/>
          </p:nvSpPr>
          <p:spPr bwMode="auto">
            <a:xfrm>
              <a:off x="3198" y="226"/>
              <a:ext cx="344" cy="498"/>
            </a:xfrm>
            <a:custGeom>
              <a:avLst/>
              <a:gdLst>
                <a:gd name="T0" fmla="*/ 108 w 344"/>
                <a:gd name="T1" fmla="*/ 200 h 498"/>
                <a:gd name="T2" fmla="*/ 84 w 344"/>
                <a:gd name="T3" fmla="*/ 156 h 498"/>
                <a:gd name="T4" fmla="*/ 81 w 344"/>
                <a:gd name="T5" fmla="*/ 119 h 498"/>
                <a:gd name="T6" fmla="*/ 100 w 344"/>
                <a:gd name="T7" fmla="*/ 47 h 498"/>
                <a:gd name="T8" fmla="*/ 146 w 344"/>
                <a:gd name="T9" fmla="*/ 25 h 498"/>
                <a:gd name="T10" fmla="*/ 196 w 344"/>
                <a:gd name="T11" fmla="*/ 50 h 498"/>
                <a:gd name="T12" fmla="*/ 211 w 344"/>
                <a:gd name="T13" fmla="*/ 97 h 498"/>
                <a:gd name="T14" fmla="*/ 210 w 344"/>
                <a:gd name="T15" fmla="*/ 151 h 498"/>
                <a:gd name="T16" fmla="*/ 182 w 344"/>
                <a:gd name="T17" fmla="*/ 200 h 498"/>
                <a:gd name="T18" fmla="*/ 59 w 344"/>
                <a:gd name="T19" fmla="*/ 242 h 498"/>
                <a:gd name="T20" fmla="*/ 64 w 344"/>
                <a:gd name="T21" fmla="*/ 218 h 498"/>
                <a:gd name="T22" fmla="*/ 115 w 344"/>
                <a:gd name="T23" fmla="*/ 226 h 498"/>
                <a:gd name="T24" fmla="*/ 195 w 344"/>
                <a:gd name="T25" fmla="*/ 221 h 498"/>
                <a:gd name="T26" fmla="*/ 268 w 344"/>
                <a:gd name="T27" fmla="*/ 119 h 498"/>
                <a:gd name="T28" fmla="*/ 250 w 344"/>
                <a:gd name="T29" fmla="*/ 61 h 498"/>
                <a:gd name="T30" fmla="*/ 277 w 344"/>
                <a:gd name="T31" fmla="*/ 21 h 498"/>
                <a:gd name="T32" fmla="*/ 313 w 344"/>
                <a:gd name="T33" fmla="*/ 17 h 498"/>
                <a:gd name="T34" fmla="*/ 307 w 344"/>
                <a:gd name="T35" fmla="*/ 53 h 498"/>
                <a:gd name="T36" fmla="*/ 336 w 344"/>
                <a:gd name="T37" fmla="*/ 55 h 498"/>
                <a:gd name="T38" fmla="*/ 343 w 344"/>
                <a:gd name="T39" fmla="*/ 26 h 498"/>
                <a:gd name="T40" fmla="*/ 306 w 344"/>
                <a:gd name="T41" fmla="*/ 0 h 498"/>
                <a:gd name="T42" fmla="*/ 250 w 344"/>
                <a:gd name="T43" fmla="*/ 17 h 498"/>
                <a:gd name="T44" fmla="*/ 181 w 344"/>
                <a:gd name="T45" fmla="*/ 12 h 498"/>
                <a:gd name="T46" fmla="*/ 97 w 344"/>
                <a:gd name="T47" fmla="*/ 17 h 498"/>
                <a:gd name="T48" fmla="*/ 24 w 344"/>
                <a:gd name="T49" fmla="*/ 119 h 498"/>
                <a:gd name="T50" fmla="*/ 46 w 344"/>
                <a:gd name="T51" fmla="*/ 182 h 498"/>
                <a:gd name="T52" fmla="*/ 44 w 344"/>
                <a:gd name="T53" fmla="*/ 222 h 498"/>
                <a:gd name="T54" fmla="*/ 38 w 344"/>
                <a:gd name="T55" fmla="*/ 278 h 498"/>
                <a:gd name="T56" fmla="*/ 69 w 344"/>
                <a:gd name="T57" fmla="*/ 327 h 498"/>
                <a:gd name="T58" fmla="*/ 4 w 344"/>
                <a:gd name="T59" fmla="*/ 380 h 498"/>
                <a:gd name="T60" fmla="*/ 49 w 344"/>
                <a:gd name="T61" fmla="*/ 471 h 498"/>
                <a:gd name="T62" fmla="*/ 231 w 344"/>
                <a:gd name="T63" fmla="*/ 491 h 498"/>
                <a:gd name="T64" fmla="*/ 334 w 344"/>
                <a:gd name="T65" fmla="*/ 401 h 498"/>
                <a:gd name="T66" fmla="*/ 309 w 344"/>
                <a:gd name="T67" fmla="*/ 333 h 498"/>
                <a:gd name="T68" fmla="*/ 155 w 344"/>
                <a:gd name="T69" fmla="*/ 293 h 498"/>
                <a:gd name="T70" fmla="*/ 107 w 344"/>
                <a:gd name="T71" fmla="*/ 293 h 498"/>
                <a:gd name="T72" fmla="*/ 70 w 344"/>
                <a:gd name="T73" fmla="*/ 275 h 498"/>
                <a:gd name="T74" fmla="*/ 167 w 344"/>
                <a:gd name="T75" fmla="*/ 481 h 498"/>
                <a:gd name="T76" fmla="*/ 48 w 344"/>
                <a:gd name="T77" fmla="*/ 431 h 498"/>
                <a:gd name="T78" fmla="*/ 58 w 344"/>
                <a:gd name="T79" fmla="*/ 358 h 498"/>
                <a:gd name="T80" fmla="*/ 146 w 344"/>
                <a:gd name="T81" fmla="*/ 337 h 498"/>
                <a:gd name="T82" fmla="*/ 281 w 344"/>
                <a:gd name="T83" fmla="*/ 365 h 498"/>
                <a:gd name="T84" fmla="*/ 259 w 344"/>
                <a:gd name="T85" fmla="*/ 457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4" h="498">
                  <a:moveTo>
                    <a:pt x="146" y="212"/>
                  </a:moveTo>
                  <a:lnTo>
                    <a:pt x="125" y="209"/>
                  </a:lnTo>
                  <a:lnTo>
                    <a:pt x="108" y="200"/>
                  </a:lnTo>
                  <a:lnTo>
                    <a:pt x="97" y="187"/>
                  </a:lnTo>
                  <a:lnTo>
                    <a:pt x="89" y="172"/>
                  </a:lnTo>
                  <a:lnTo>
                    <a:pt x="84" y="156"/>
                  </a:lnTo>
                  <a:lnTo>
                    <a:pt x="82" y="141"/>
                  </a:lnTo>
                  <a:lnTo>
                    <a:pt x="81" y="128"/>
                  </a:lnTo>
                  <a:lnTo>
                    <a:pt x="81" y="119"/>
                  </a:lnTo>
                  <a:lnTo>
                    <a:pt x="83" y="87"/>
                  </a:lnTo>
                  <a:lnTo>
                    <a:pt x="93" y="56"/>
                  </a:lnTo>
                  <a:lnTo>
                    <a:pt x="100" y="47"/>
                  </a:lnTo>
                  <a:lnTo>
                    <a:pt x="110" y="37"/>
                  </a:lnTo>
                  <a:lnTo>
                    <a:pt x="126" y="29"/>
                  </a:lnTo>
                  <a:lnTo>
                    <a:pt x="146" y="25"/>
                  </a:lnTo>
                  <a:lnTo>
                    <a:pt x="168" y="28"/>
                  </a:lnTo>
                  <a:lnTo>
                    <a:pt x="184" y="38"/>
                  </a:lnTo>
                  <a:lnTo>
                    <a:pt x="196" y="50"/>
                  </a:lnTo>
                  <a:lnTo>
                    <a:pt x="203" y="65"/>
                  </a:lnTo>
                  <a:lnTo>
                    <a:pt x="209" y="81"/>
                  </a:lnTo>
                  <a:lnTo>
                    <a:pt x="211" y="97"/>
                  </a:lnTo>
                  <a:lnTo>
                    <a:pt x="212" y="110"/>
                  </a:lnTo>
                  <a:lnTo>
                    <a:pt x="212" y="119"/>
                  </a:lnTo>
                  <a:lnTo>
                    <a:pt x="210" y="151"/>
                  </a:lnTo>
                  <a:lnTo>
                    <a:pt x="200" y="182"/>
                  </a:lnTo>
                  <a:lnTo>
                    <a:pt x="193" y="191"/>
                  </a:lnTo>
                  <a:lnTo>
                    <a:pt x="182" y="200"/>
                  </a:lnTo>
                  <a:lnTo>
                    <a:pt x="166" y="209"/>
                  </a:lnTo>
                  <a:lnTo>
                    <a:pt x="146" y="212"/>
                  </a:lnTo>
                  <a:close/>
                  <a:moveTo>
                    <a:pt x="59" y="242"/>
                  </a:moveTo>
                  <a:lnTo>
                    <a:pt x="59" y="237"/>
                  </a:lnTo>
                  <a:lnTo>
                    <a:pt x="60" y="229"/>
                  </a:lnTo>
                  <a:lnTo>
                    <a:pt x="64" y="218"/>
                  </a:lnTo>
                  <a:lnTo>
                    <a:pt x="72" y="206"/>
                  </a:lnTo>
                  <a:lnTo>
                    <a:pt x="94" y="219"/>
                  </a:lnTo>
                  <a:lnTo>
                    <a:pt x="115" y="226"/>
                  </a:lnTo>
                  <a:lnTo>
                    <a:pt x="133" y="229"/>
                  </a:lnTo>
                  <a:lnTo>
                    <a:pt x="146" y="230"/>
                  </a:lnTo>
                  <a:lnTo>
                    <a:pt x="195" y="221"/>
                  </a:lnTo>
                  <a:lnTo>
                    <a:pt x="234" y="196"/>
                  </a:lnTo>
                  <a:lnTo>
                    <a:pt x="259" y="161"/>
                  </a:lnTo>
                  <a:lnTo>
                    <a:pt x="268" y="119"/>
                  </a:lnTo>
                  <a:lnTo>
                    <a:pt x="266" y="98"/>
                  </a:lnTo>
                  <a:lnTo>
                    <a:pt x="260" y="78"/>
                  </a:lnTo>
                  <a:lnTo>
                    <a:pt x="250" y="61"/>
                  </a:lnTo>
                  <a:lnTo>
                    <a:pt x="238" y="46"/>
                  </a:lnTo>
                  <a:lnTo>
                    <a:pt x="258" y="30"/>
                  </a:lnTo>
                  <a:lnTo>
                    <a:pt x="277" y="21"/>
                  </a:lnTo>
                  <a:lnTo>
                    <a:pt x="293" y="17"/>
                  </a:lnTo>
                  <a:lnTo>
                    <a:pt x="305" y="16"/>
                  </a:lnTo>
                  <a:lnTo>
                    <a:pt x="313" y="17"/>
                  </a:lnTo>
                  <a:lnTo>
                    <a:pt x="304" y="25"/>
                  </a:lnTo>
                  <a:lnTo>
                    <a:pt x="301" y="38"/>
                  </a:lnTo>
                  <a:lnTo>
                    <a:pt x="307" y="53"/>
                  </a:lnTo>
                  <a:lnTo>
                    <a:pt x="323" y="59"/>
                  </a:lnTo>
                  <a:lnTo>
                    <a:pt x="329" y="58"/>
                  </a:lnTo>
                  <a:lnTo>
                    <a:pt x="336" y="55"/>
                  </a:lnTo>
                  <a:lnTo>
                    <a:pt x="342" y="48"/>
                  </a:lnTo>
                  <a:lnTo>
                    <a:pt x="344" y="37"/>
                  </a:lnTo>
                  <a:lnTo>
                    <a:pt x="343" y="26"/>
                  </a:lnTo>
                  <a:lnTo>
                    <a:pt x="336" y="13"/>
                  </a:lnTo>
                  <a:lnTo>
                    <a:pt x="325" y="3"/>
                  </a:lnTo>
                  <a:lnTo>
                    <a:pt x="306" y="0"/>
                  </a:lnTo>
                  <a:lnTo>
                    <a:pt x="292" y="1"/>
                  </a:lnTo>
                  <a:lnTo>
                    <a:pt x="272" y="6"/>
                  </a:lnTo>
                  <a:lnTo>
                    <a:pt x="250" y="17"/>
                  </a:lnTo>
                  <a:lnTo>
                    <a:pt x="226" y="35"/>
                  </a:lnTo>
                  <a:lnTo>
                    <a:pt x="203" y="21"/>
                  </a:lnTo>
                  <a:lnTo>
                    <a:pt x="181" y="12"/>
                  </a:lnTo>
                  <a:lnTo>
                    <a:pt x="161" y="9"/>
                  </a:lnTo>
                  <a:lnTo>
                    <a:pt x="146" y="8"/>
                  </a:lnTo>
                  <a:lnTo>
                    <a:pt x="97" y="17"/>
                  </a:lnTo>
                  <a:lnTo>
                    <a:pt x="59" y="41"/>
                  </a:lnTo>
                  <a:lnTo>
                    <a:pt x="33" y="77"/>
                  </a:lnTo>
                  <a:lnTo>
                    <a:pt x="24" y="119"/>
                  </a:lnTo>
                  <a:lnTo>
                    <a:pt x="27" y="142"/>
                  </a:lnTo>
                  <a:lnTo>
                    <a:pt x="35" y="164"/>
                  </a:lnTo>
                  <a:lnTo>
                    <a:pt x="46" y="182"/>
                  </a:lnTo>
                  <a:lnTo>
                    <a:pt x="60" y="196"/>
                  </a:lnTo>
                  <a:lnTo>
                    <a:pt x="52" y="207"/>
                  </a:lnTo>
                  <a:lnTo>
                    <a:pt x="44" y="222"/>
                  </a:lnTo>
                  <a:lnTo>
                    <a:pt x="38" y="240"/>
                  </a:lnTo>
                  <a:lnTo>
                    <a:pt x="36" y="259"/>
                  </a:lnTo>
                  <a:lnTo>
                    <a:pt x="38" y="278"/>
                  </a:lnTo>
                  <a:lnTo>
                    <a:pt x="44" y="296"/>
                  </a:lnTo>
                  <a:lnTo>
                    <a:pt x="54" y="313"/>
                  </a:lnTo>
                  <a:lnTo>
                    <a:pt x="69" y="327"/>
                  </a:lnTo>
                  <a:lnTo>
                    <a:pt x="39" y="339"/>
                  </a:lnTo>
                  <a:lnTo>
                    <a:pt x="18" y="358"/>
                  </a:lnTo>
                  <a:lnTo>
                    <a:pt x="4" y="380"/>
                  </a:lnTo>
                  <a:lnTo>
                    <a:pt x="0" y="402"/>
                  </a:lnTo>
                  <a:lnTo>
                    <a:pt x="13" y="440"/>
                  </a:lnTo>
                  <a:lnTo>
                    <a:pt x="49" y="471"/>
                  </a:lnTo>
                  <a:lnTo>
                    <a:pt x="102" y="491"/>
                  </a:lnTo>
                  <a:lnTo>
                    <a:pt x="167" y="498"/>
                  </a:lnTo>
                  <a:lnTo>
                    <a:pt x="231" y="491"/>
                  </a:lnTo>
                  <a:lnTo>
                    <a:pt x="283" y="472"/>
                  </a:lnTo>
                  <a:lnTo>
                    <a:pt x="320" y="441"/>
                  </a:lnTo>
                  <a:lnTo>
                    <a:pt x="334" y="401"/>
                  </a:lnTo>
                  <a:lnTo>
                    <a:pt x="332" y="379"/>
                  </a:lnTo>
                  <a:lnTo>
                    <a:pt x="324" y="356"/>
                  </a:lnTo>
                  <a:lnTo>
                    <a:pt x="309" y="333"/>
                  </a:lnTo>
                  <a:lnTo>
                    <a:pt x="285" y="314"/>
                  </a:lnTo>
                  <a:lnTo>
                    <a:pt x="223" y="296"/>
                  </a:lnTo>
                  <a:lnTo>
                    <a:pt x="155" y="293"/>
                  </a:lnTo>
                  <a:lnTo>
                    <a:pt x="139" y="293"/>
                  </a:lnTo>
                  <a:lnTo>
                    <a:pt x="122" y="293"/>
                  </a:lnTo>
                  <a:lnTo>
                    <a:pt x="107" y="293"/>
                  </a:lnTo>
                  <a:lnTo>
                    <a:pt x="99" y="292"/>
                  </a:lnTo>
                  <a:lnTo>
                    <a:pt x="82" y="287"/>
                  </a:lnTo>
                  <a:lnTo>
                    <a:pt x="70" y="275"/>
                  </a:lnTo>
                  <a:lnTo>
                    <a:pt x="62" y="259"/>
                  </a:lnTo>
                  <a:lnTo>
                    <a:pt x="59" y="242"/>
                  </a:lnTo>
                  <a:close/>
                  <a:moveTo>
                    <a:pt x="167" y="481"/>
                  </a:moveTo>
                  <a:lnTo>
                    <a:pt x="115" y="474"/>
                  </a:lnTo>
                  <a:lnTo>
                    <a:pt x="75" y="457"/>
                  </a:lnTo>
                  <a:lnTo>
                    <a:pt x="48" y="431"/>
                  </a:lnTo>
                  <a:lnTo>
                    <a:pt x="39" y="402"/>
                  </a:lnTo>
                  <a:lnTo>
                    <a:pt x="44" y="378"/>
                  </a:lnTo>
                  <a:lnTo>
                    <a:pt x="58" y="358"/>
                  </a:lnTo>
                  <a:lnTo>
                    <a:pt x="77" y="343"/>
                  </a:lnTo>
                  <a:lnTo>
                    <a:pt x="101" y="337"/>
                  </a:lnTo>
                  <a:lnTo>
                    <a:pt x="146" y="337"/>
                  </a:lnTo>
                  <a:lnTo>
                    <a:pt x="196" y="338"/>
                  </a:lnTo>
                  <a:lnTo>
                    <a:pt x="245" y="345"/>
                  </a:lnTo>
                  <a:lnTo>
                    <a:pt x="281" y="365"/>
                  </a:lnTo>
                  <a:lnTo>
                    <a:pt x="295" y="402"/>
                  </a:lnTo>
                  <a:lnTo>
                    <a:pt x="285" y="432"/>
                  </a:lnTo>
                  <a:lnTo>
                    <a:pt x="259" y="457"/>
                  </a:lnTo>
                  <a:lnTo>
                    <a:pt x="219" y="474"/>
                  </a:lnTo>
                  <a:lnTo>
                    <a:pt x="167" y="48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 noChangeAspect="1"/>
            </p:cNvSpPr>
            <p:nvPr/>
          </p:nvSpPr>
          <p:spPr bwMode="auto">
            <a:xfrm>
              <a:off x="3578" y="234"/>
              <a:ext cx="589" cy="334"/>
            </a:xfrm>
            <a:custGeom>
              <a:avLst/>
              <a:gdLst>
                <a:gd name="T0" fmla="*/ 59 w 589"/>
                <a:gd name="T1" fmla="*/ 277 h 334"/>
                <a:gd name="T2" fmla="*/ 49 w 589"/>
                <a:gd name="T3" fmla="*/ 307 h 334"/>
                <a:gd name="T4" fmla="*/ 0 w 589"/>
                <a:gd name="T5" fmla="*/ 311 h 334"/>
                <a:gd name="T6" fmla="*/ 22 w 589"/>
                <a:gd name="T7" fmla="*/ 334 h 334"/>
                <a:gd name="T8" fmla="*/ 67 w 589"/>
                <a:gd name="T9" fmla="*/ 333 h 334"/>
                <a:gd name="T10" fmla="*/ 103 w 589"/>
                <a:gd name="T11" fmla="*/ 333 h 334"/>
                <a:gd name="T12" fmla="*/ 149 w 589"/>
                <a:gd name="T13" fmla="*/ 334 h 334"/>
                <a:gd name="T14" fmla="*/ 170 w 589"/>
                <a:gd name="T15" fmla="*/ 311 h 334"/>
                <a:gd name="T16" fmla="*/ 122 w 589"/>
                <a:gd name="T17" fmla="*/ 307 h 334"/>
                <a:gd name="T18" fmla="*/ 111 w 589"/>
                <a:gd name="T19" fmla="*/ 277 h 334"/>
                <a:gd name="T20" fmla="*/ 120 w 589"/>
                <a:gd name="T21" fmla="*/ 86 h 334"/>
                <a:gd name="T22" fmla="*/ 177 w 589"/>
                <a:gd name="T23" fmla="*/ 24 h 334"/>
                <a:gd name="T24" fmla="*/ 229 w 589"/>
                <a:gd name="T25" fmla="*/ 18 h 334"/>
                <a:gd name="T26" fmla="*/ 251 w 589"/>
                <a:gd name="T27" fmla="*/ 32 h 334"/>
                <a:gd name="T28" fmla="*/ 263 w 589"/>
                <a:gd name="T29" fmla="*/ 55 h 334"/>
                <a:gd name="T30" fmla="*/ 268 w 589"/>
                <a:gd name="T31" fmla="*/ 85 h 334"/>
                <a:gd name="T32" fmla="*/ 269 w 589"/>
                <a:gd name="T33" fmla="*/ 277 h 334"/>
                <a:gd name="T34" fmla="*/ 258 w 589"/>
                <a:gd name="T35" fmla="*/ 307 h 334"/>
                <a:gd name="T36" fmla="*/ 210 w 589"/>
                <a:gd name="T37" fmla="*/ 311 h 334"/>
                <a:gd name="T38" fmla="*/ 231 w 589"/>
                <a:gd name="T39" fmla="*/ 334 h 334"/>
                <a:gd name="T40" fmla="*/ 277 w 589"/>
                <a:gd name="T41" fmla="*/ 333 h 334"/>
                <a:gd name="T42" fmla="*/ 313 w 589"/>
                <a:gd name="T43" fmla="*/ 333 h 334"/>
                <a:gd name="T44" fmla="*/ 358 w 589"/>
                <a:gd name="T45" fmla="*/ 334 h 334"/>
                <a:gd name="T46" fmla="*/ 379 w 589"/>
                <a:gd name="T47" fmla="*/ 311 h 334"/>
                <a:gd name="T48" fmla="*/ 331 w 589"/>
                <a:gd name="T49" fmla="*/ 307 h 334"/>
                <a:gd name="T50" fmla="*/ 321 w 589"/>
                <a:gd name="T51" fmla="*/ 277 h 334"/>
                <a:gd name="T52" fmla="*/ 330 w 589"/>
                <a:gd name="T53" fmla="*/ 86 h 334"/>
                <a:gd name="T54" fmla="*/ 386 w 589"/>
                <a:gd name="T55" fmla="*/ 24 h 334"/>
                <a:gd name="T56" fmla="*/ 438 w 589"/>
                <a:gd name="T57" fmla="*/ 18 h 334"/>
                <a:gd name="T58" fmla="*/ 461 w 589"/>
                <a:gd name="T59" fmla="*/ 32 h 334"/>
                <a:gd name="T60" fmla="*/ 473 w 589"/>
                <a:gd name="T61" fmla="*/ 55 h 334"/>
                <a:gd name="T62" fmla="*/ 478 w 589"/>
                <a:gd name="T63" fmla="*/ 85 h 334"/>
                <a:gd name="T64" fmla="*/ 478 w 589"/>
                <a:gd name="T65" fmla="*/ 277 h 334"/>
                <a:gd name="T66" fmla="*/ 468 w 589"/>
                <a:gd name="T67" fmla="*/ 307 h 334"/>
                <a:gd name="T68" fmla="*/ 419 w 589"/>
                <a:gd name="T69" fmla="*/ 311 h 334"/>
                <a:gd name="T70" fmla="*/ 441 w 589"/>
                <a:gd name="T71" fmla="*/ 334 h 334"/>
                <a:gd name="T72" fmla="*/ 486 w 589"/>
                <a:gd name="T73" fmla="*/ 333 h 334"/>
                <a:gd name="T74" fmla="*/ 522 w 589"/>
                <a:gd name="T75" fmla="*/ 333 h 334"/>
                <a:gd name="T76" fmla="*/ 567 w 589"/>
                <a:gd name="T77" fmla="*/ 334 h 334"/>
                <a:gd name="T78" fmla="*/ 589 w 589"/>
                <a:gd name="T79" fmla="*/ 311 h 334"/>
                <a:gd name="T80" fmla="*/ 545 w 589"/>
                <a:gd name="T81" fmla="*/ 308 h 334"/>
                <a:gd name="T82" fmla="*/ 530 w 589"/>
                <a:gd name="T83" fmla="*/ 288 h 334"/>
                <a:gd name="T84" fmla="*/ 530 w 589"/>
                <a:gd name="T85" fmla="*/ 102 h 334"/>
                <a:gd name="T86" fmla="*/ 520 w 589"/>
                <a:gd name="T87" fmla="*/ 48 h 334"/>
                <a:gd name="T88" fmla="*/ 496 w 589"/>
                <a:gd name="T89" fmla="*/ 18 h 334"/>
                <a:gd name="T90" fmla="*/ 457 w 589"/>
                <a:gd name="T91" fmla="*/ 2 h 334"/>
                <a:gd name="T92" fmla="*/ 385 w 589"/>
                <a:gd name="T93" fmla="*/ 7 h 334"/>
                <a:gd name="T94" fmla="*/ 332 w 589"/>
                <a:gd name="T95" fmla="*/ 51 h 334"/>
                <a:gd name="T96" fmla="*/ 312 w 589"/>
                <a:gd name="T97" fmla="*/ 52 h 334"/>
                <a:gd name="T98" fmla="*/ 291 w 589"/>
                <a:gd name="T99" fmla="*/ 22 h 334"/>
                <a:gd name="T100" fmla="*/ 262 w 589"/>
                <a:gd name="T101" fmla="*/ 6 h 334"/>
                <a:gd name="T102" fmla="*/ 232 w 589"/>
                <a:gd name="T103" fmla="*/ 1 h 334"/>
                <a:gd name="T104" fmla="*/ 180 w 589"/>
                <a:gd name="T105" fmla="*/ 6 h 334"/>
                <a:gd name="T106" fmla="*/ 125 w 589"/>
                <a:gd name="T107" fmla="*/ 47 h 334"/>
                <a:gd name="T108" fmla="*/ 106 w 589"/>
                <a:gd name="T109" fmla="*/ 0 h 334"/>
                <a:gd name="T110" fmla="*/ 0 w 589"/>
                <a:gd name="T111" fmla="*/ 32 h 334"/>
                <a:gd name="T112" fmla="*/ 31 w 589"/>
                <a:gd name="T113" fmla="*/ 33 h 334"/>
                <a:gd name="T114" fmla="*/ 49 w 589"/>
                <a:gd name="T115" fmla="*/ 39 h 334"/>
                <a:gd name="T116" fmla="*/ 57 w 589"/>
                <a:gd name="T117" fmla="*/ 52 h 334"/>
                <a:gd name="T118" fmla="*/ 59 w 589"/>
                <a:gd name="T119" fmla="*/ 7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89" h="334">
                  <a:moveTo>
                    <a:pt x="59" y="74"/>
                  </a:moveTo>
                  <a:lnTo>
                    <a:pt x="59" y="277"/>
                  </a:lnTo>
                  <a:lnTo>
                    <a:pt x="57" y="297"/>
                  </a:lnTo>
                  <a:lnTo>
                    <a:pt x="49" y="307"/>
                  </a:lnTo>
                  <a:lnTo>
                    <a:pt x="31" y="310"/>
                  </a:lnTo>
                  <a:lnTo>
                    <a:pt x="0" y="311"/>
                  </a:lnTo>
                  <a:lnTo>
                    <a:pt x="0" y="334"/>
                  </a:lnTo>
                  <a:lnTo>
                    <a:pt x="22" y="334"/>
                  </a:lnTo>
                  <a:lnTo>
                    <a:pt x="45" y="333"/>
                  </a:lnTo>
                  <a:lnTo>
                    <a:pt x="67" y="333"/>
                  </a:lnTo>
                  <a:lnTo>
                    <a:pt x="86" y="332"/>
                  </a:lnTo>
                  <a:lnTo>
                    <a:pt x="103" y="333"/>
                  </a:lnTo>
                  <a:lnTo>
                    <a:pt x="125" y="333"/>
                  </a:lnTo>
                  <a:lnTo>
                    <a:pt x="149" y="334"/>
                  </a:lnTo>
                  <a:lnTo>
                    <a:pt x="170" y="334"/>
                  </a:lnTo>
                  <a:lnTo>
                    <a:pt x="170" y="311"/>
                  </a:lnTo>
                  <a:lnTo>
                    <a:pt x="139" y="310"/>
                  </a:lnTo>
                  <a:lnTo>
                    <a:pt x="122" y="307"/>
                  </a:lnTo>
                  <a:lnTo>
                    <a:pt x="113" y="297"/>
                  </a:lnTo>
                  <a:lnTo>
                    <a:pt x="111" y="277"/>
                  </a:lnTo>
                  <a:lnTo>
                    <a:pt x="111" y="138"/>
                  </a:lnTo>
                  <a:lnTo>
                    <a:pt x="120" y="86"/>
                  </a:lnTo>
                  <a:lnTo>
                    <a:pt x="144" y="48"/>
                  </a:lnTo>
                  <a:lnTo>
                    <a:pt x="177" y="24"/>
                  </a:lnTo>
                  <a:lnTo>
                    <a:pt x="213" y="16"/>
                  </a:lnTo>
                  <a:lnTo>
                    <a:pt x="229" y="18"/>
                  </a:lnTo>
                  <a:lnTo>
                    <a:pt x="242" y="24"/>
                  </a:lnTo>
                  <a:lnTo>
                    <a:pt x="251" y="32"/>
                  </a:lnTo>
                  <a:lnTo>
                    <a:pt x="259" y="42"/>
                  </a:lnTo>
                  <a:lnTo>
                    <a:pt x="263" y="55"/>
                  </a:lnTo>
                  <a:lnTo>
                    <a:pt x="266" y="69"/>
                  </a:lnTo>
                  <a:lnTo>
                    <a:pt x="268" y="85"/>
                  </a:lnTo>
                  <a:lnTo>
                    <a:pt x="269" y="100"/>
                  </a:lnTo>
                  <a:lnTo>
                    <a:pt x="269" y="277"/>
                  </a:lnTo>
                  <a:lnTo>
                    <a:pt x="266" y="297"/>
                  </a:lnTo>
                  <a:lnTo>
                    <a:pt x="258" y="307"/>
                  </a:lnTo>
                  <a:lnTo>
                    <a:pt x="240" y="310"/>
                  </a:lnTo>
                  <a:lnTo>
                    <a:pt x="210" y="311"/>
                  </a:lnTo>
                  <a:lnTo>
                    <a:pt x="210" y="334"/>
                  </a:lnTo>
                  <a:lnTo>
                    <a:pt x="231" y="334"/>
                  </a:lnTo>
                  <a:lnTo>
                    <a:pt x="255" y="333"/>
                  </a:lnTo>
                  <a:lnTo>
                    <a:pt x="277" y="333"/>
                  </a:lnTo>
                  <a:lnTo>
                    <a:pt x="295" y="332"/>
                  </a:lnTo>
                  <a:lnTo>
                    <a:pt x="313" y="333"/>
                  </a:lnTo>
                  <a:lnTo>
                    <a:pt x="335" y="333"/>
                  </a:lnTo>
                  <a:lnTo>
                    <a:pt x="358" y="334"/>
                  </a:lnTo>
                  <a:lnTo>
                    <a:pt x="379" y="334"/>
                  </a:lnTo>
                  <a:lnTo>
                    <a:pt x="379" y="311"/>
                  </a:lnTo>
                  <a:lnTo>
                    <a:pt x="349" y="310"/>
                  </a:lnTo>
                  <a:lnTo>
                    <a:pt x="331" y="307"/>
                  </a:lnTo>
                  <a:lnTo>
                    <a:pt x="323" y="297"/>
                  </a:lnTo>
                  <a:lnTo>
                    <a:pt x="321" y="277"/>
                  </a:lnTo>
                  <a:lnTo>
                    <a:pt x="321" y="138"/>
                  </a:lnTo>
                  <a:lnTo>
                    <a:pt x="330" y="86"/>
                  </a:lnTo>
                  <a:lnTo>
                    <a:pt x="353" y="48"/>
                  </a:lnTo>
                  <a:lnTo>
                    <a:pt x="386" y="24"/>
                  </a:lnTo>
                  <a:lnTo>
                    <a:pt x="422" y="16"/>
                  </a:lnTo>
                  <a:lnTo>
                    <a:pt x="438" y="18"/>
                  </a:lnTo>
                  <a:lnTo>
                    <a:pt x="451" y="24"/>
                  </a:lnTo>
                  <a:lnTo>
                    <a:pt x="461" y="32"/>
                  </a:lnTo>
                  <a:lnTo>
                    <a:pt x="468" y="42"/>
                  </a:lnTo>
                  <a:lnTo>
                    <a:pt x="473" y="55"/>
                  </a:lnTo>
                  <a:lnTo>
                    <a:pt x="476" y="69"/>
                  </a:lnTo>
                  <a:lnTo>
                    <a:pt x="478" y="85"/>
                  </a:lnTo>
                  <a:lnTo>
                    <a:pt x="478" y="100"/>
                  </a:lnTo>
                  <a:lnTo>
                    <a:pt x="478" y="277"/>
                  </a:lnTo>
                  <a:lnTo>
                    <a:pt x="476" y="297"/>
                  </a:lnTo>
                  <a:lnTo>
                    <a:pt x="468" y="307"/>
                  </a:lnTo>
                  <a:lnTo>
                    <a:pt x="450" y="310"/>
                  </a:lnTo>
                  <a:lnTo>
                    <a:pt x="419" y="311"/>
                  </a:lnTo>
                  <a:lnTo>
                    <a:pt x="419" y="334"/>
                  </a:lnTo>
                  <a:lnTo>
                    <a:pt x="441" y="334"/>
                  </a:lnTo>
                  <a:lnTo>
                    <a:pt x="464" y="333"/>
                  </a:lnTo>
                  <a:lnTo>
                    <a:pt x="486" y="333"/>
                  </a:lnTo>
                  <a:lnTo>
                    <a:pt x="504" y="332"/>
                  </a:lnTo>
                  <a:lnTo>
                    <a:pt x="522" y="333"/>
                  </a:lnTo>
                  <a:lnTo>
                    <a:pt x="544" y="333"/>
                  </a:lnTo>
                  <a:lnTo>
                    <a:pt x="567" y="334"/>
                  </a:lnTo>
                  <a:lnTo>
                    <a:pt x="589" y="334"/>
                  </a:lnTo>
                  <a:lnTo>
                    <a:pt x="589" y="311"/>
                  </a:lnTo>
                  <a:lnTo>
                    <a:pt x="563" y="311"/>
                  </a:lnTo>
                  <a:lnTo>
                    <a:pt x="545" y="308"/>
                  </a:lnTo>
                  <a:lnTo>
                    <a:pt x="534" y="301"/>
                  </a:lnTo>
                  <a:lnTo>
                    <a:pt x="530" y="288"/>
                  </a:lnTo>
                  <a:lnTo>
                    <a:pt x="530" y="144"/>
                  </a:lnTo>
                  <a:lnTo>
                    <a:pt x="530" y="102"/>
                  </a:lnTo>
                  <a:lnTo>
                    <a:pt x="527" y="72"/>
                  </a:lnTo>
                  <a:lnTo>
                    <a:pt x="520" y="48"/>
                  </a:lnTo>
                  <a:lnTo>
                    <a:pt x="507" y="28"/>
                  </a:lnTo>
                  <a:lnTo>
                    <a:pt x="496" y="18"/>
                  </a:lnTo>
                  <a:lnTo>
                    <a:pt x="480" y="9"/>
                  </a:lnTo>
                  <a:lnTo>
                    <a:pt x="457" y="2"/>
                  </a:lnTo>
                  <a:lnTo>
                    <a:pt x="428" y="0"/>
                  </a:lnTo>
                  <a:lnTo>
                    <a:pt x="385" y="7"/>
                  </a:lnTo>
                  <a:lnTo>
                    <a:pt x="354" y="26"/>
                  </a:lnTo>
                  <a:lnTo>
                    <a:pt x="332" y="51"/>
                  </a:lnTo>
                  <a:lnTo>
                    <a:pt x="318" y="74"/>
                  </a:lnTo>
                  <a:lnTo>
                    <a:pt x="312" y="52"/>
                  </a:lnTo>
                  <a:lnTo>
                    <a:pt x="303" y="35"/>
                  </a:lnTo>
                  <a:lnTo>
                    <a:pt x="291" y="22"/>
                  </a:lnTo>
                  <a:lnTo>
                    <a:pt x="277" y="13"/>
                  </a:lnTo>
                  <a:lnTo>
                    <a:pt x="262" y="6"/>
                  </a:lnTo>
                  <a:lnTo>
                    <a:pt x="247" y="2"/>
                  </a:lnTo>
                  <a:lnTo>
                    <a:pt x="232" y="1"/>
                  </a:lnTo>
                  <a:lnTo>
                    <a:pt x="218" y="0"/>
                  </a:lnTo>
                  <a:lnTo>
                    <a:pt x="180" y="6"/>
                  </a:lnTo>
                  <a:lnTo>
                    <a:pt x="150" y="22"/>
                  </a:lnTo>
                  <a:lnTo>
                    <a:pt x="125" y="47"/>
                  </a:lnTo>
                  <a:lnTo>
                    <a:pt x="106" y="79"/>
                  </a:lnTo>
                  <a:lnTo>
                    <a:pt x="106" y="0"/>
                  </a:lnTo>
                  <a:lnTo>
                    <a:pt x="0" y="8"/>
                  </a:lnTo>
                  <a:lnTo>
                    <a:pt x="0" y="32"/>
                  </a:lnTo>
                  <a:lnTo>
                    <a:pt x="18" y="32"/>
                  </a:lnTo>
                  <a:lnTo>
                    <a:pt x="31" y="33"/>
                  </a:lnTo>
                  <a:lnTo>
                    <a:pt x="42" y="35"/>
                  </a:lnTo>
                  <a:lnTo>
                    <a:pt x="49" y="39"/>
                  </a:lnTo>
                  <a:lnTo>
                    <a:pt x="54" y="44"/>
                  </a:lnTo>
                  <a:lnTo>
                    <a:pt x="57" y="52"/>
                  </a:lnTo>
                  <a:lnTo>
                    <a:pt x="58" y="62"/>
                  </a:lnTo>
                  <a:lnTo>
                    <a:pt x="59" y="7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 noChangeAspect="1" noEditPoints="1"/>
            </p:cNvSpPr>
            <p:nvPr/>
          </p:nvSpPr>
          <p:spPr bwMode="auto">
            <a:xfrm>
              <a:off x="4214" y="229"/>
              <a:ext cx="340" cy="348"/>
            </a:xfrm>
            <a:custGeom>
              <a:avLst/>
              <a:gdLst>
                <a:gd name="T0" fmla="*/ 225 w 340"/>
                <a:gd name="T1" fmla="*/ 304 h 348"/>
                <a:gd name="T2" fmla="*/ 255 w 340"/>
                <a:gd name="T3" fmla="*/ 339 h 348"/>
                <a:gd name="T4" fmla="*/ 286 w 340"/>
                <a:gd name="T5" fmla="*/ 343 h 348"/>
                <a:gd name="T6" fmla="*/ 305 w 340"/>
                <a:gd name="T7" fmla="*/ 338 h 348"/>
                <a:gd name="T8" fmla="*/ 325 w 340"/>
                <a:gd name="T9" fmla="*/ 322 h 348"/>
                <a:gd name="T10" fmla="*/ 338 w 340"/>
                <a:gd name="T11" fmla="*/ 293 h 348"/>
                <a:gd name="T12" fmla="*/ 340 w 340"/>
                <a:gd name="T13" fmla="*/ 230 h 348"/>
                <a:gd name="T14" fmla="*/ 322 w 340"/>
                <a:gd name="T15" fmla="*/ 272 h 348"/>
                <a:gd name="T16" fmla="*/ 311 w 340"/>
                <a:gd name="T17" fmla="*/ 313 h 348"/>
                <a:gd name="T18" fmla="*/ 294 w 340"/>
                <a:gd name="T19" fmla="*/ 320 h 348"/>
                <a:gd name="T20" fmla="*/ 271 w 340"/>
                <a:gd name="T21" fmla="*/ 303 h 348"/>
                <a:gd name="T22" fmla="*/ 266 w 340"/>
                <a:gd name="T23" fmla="*/ 282 h 348"/>
                <a:gd name="T24" fmla="*/ 266 w 340"/>
                <a:gd name="T25" fmla="*/ 108 h 348"/>
                <a:gd name="T26" fmla="*/ 255 w 340"/>
                <a:gd name="T27" fmla="*/ 63 h 348"/>
                <a:gd name="T28" fmla="*/ 216 w 340"/>
                <a:gd name="T29" fmla="*/ 23 h 348"/>
                <a:gd name="T30" fmla="*/ 163 w 340"/>
                <a:gd name="T31" fmla="*/ 3 h 348"/>
                <a:gd name="T32" fmla="*/ 114 w 340"/>
                <a:gd name="T33" fmla="*/ 2 h 348"/>
                <a:gd name="T34" fmla="*/ 73 w 340"/>
                <a:gd name="T35" fmla="*/ 14 h 348"/>
                <a:gd name="T36" fmla="*/ 42 w 340"/>
                <a:gd name="T37" fmla="*/ 37 h 348"/>
                <a:gd name="T38" fmla="*/ 24 w 340"/>
                <a:gd name="T39" fmla="*/ 68 h 348"/>
                <a:gd name="T40" fmla="*/ 25 w 340"/>
                <a:gd name="T41" fmla="*/ 101 h 348"/>
                <a:gd name="T42" fmla="*/ 43 w 340"/>
                <a:gd name="T43" fmla="*/ 119 h 348"/>
                <a:gd name="T44" fmla="*/ 71 w 340"/>
                <a:gd name="T45" fmla="*/ 119 h 348"/>
                <a:gd name="T46" fmla="*/ 89 w 340"/>
                <a:gd name="T47" fmla="*/ 100 h 348"/>
                <a:gd name="T48" fmla="*/ 90 w 340"/>
                <a:gd name="T49" fmla="*/ 78 h 348"/>
                <a:gd name="T50" fmla="*/ 74 w 340"/>
                <a:gd name="T51" fmla="*/ 56 h 348"/>
                <a:gd name="T52" fmla="*/ 71 w 340"/>
                <a:gd name="T53" fmla="*/ 35 h 348"/>
                <a:gd name="T54" fmla="*/ 115 w 340"/>
                <a:gd name="T55" fmla="*/ 19 h 348"/>
                <a:gd name="T56" fmla="*/ 148 w 340"/>
                <a:gd name="T57" fmla="*/ 18 h 348"/>
                <a:gd name="T58" fmla="*/ 176 w 340"/>
                <a:gd name="T59" fmla="*/ 30 h 348"/>
                <a:gd name="T60" fmla="*/ 199 w 340"/>
                <a:gd name="T61" fmla="*/ 54 h 348"/>
                <a:gd name="T62" fmla="*/ 213 w 340"/>
                <a:gd name="T63" fmla="*/ 90 h 348"/>
                <a:gd name="T64" fmla="*/ 214 w 340"/>
                <a:gd name="T65" fmla="*/ 142 h 348"/>
                <a:gd name="T66" fmla="*/ 76 w 340"/>
                <a:gd name="T67" fmla="*/ 169 h 348"/>
                <a:gd name="T68" fmla="*/ 17 w 340"/>
                <a:gd name="T69" fmla="*/ 216 h 348"/>
                <a:gd name="T70" fmla="*/ 0 w 340"/>
                <a:gd name="T71" fmla="*/ 268 h 348"/>
                <a:gd name="T72" fmla="*/ 43 w 340"/>
                <a:gd name="T73" fmla="*/ 331 h 348"/>
                <a:gd name="T74" fmla="*/ 121 w 340"/>
                <a:gd name="T75" fmla="*/ 348 h 348"/>
                <a:gd name="T76" fmla="*/ 183 w 340"/>
                <a:gd name="T77" fmla="*/ 328 h 348"/>
                <a:gd name="T78" fmla="*/ 220 w 340"/>
                <a:gd name="T79" fmla="*/ 282 h 348"/>
                <a:gd name="T80" fmla="*/ 214 w 340"/>
                <a:gd name="T81" fmla="*/ 233 h 348"/>
                <a:gd name="T82" fmla="*/ 205 w 340"/>
                <a:gd name="T83" fmla="*/ 279 h 348"/>
                <a:gd name="T84" fmla="*/ 183 w 340"/>
                <a:gd name="T85" fmla="*/ 309 h 348"/>
                <a:gd name="T86" fmla="*/ 154 w 340"/>
                <a:gd name="T87" fmla="*/ 326 h 348"/>
                <a:gd name="T88" fmla="*/ 126 w 340"/>
                <a:gd name="T89" fmla="*/ 331 h 348"/>
                <a:gd name="T90" fmla="*/ 79 w 340"/>
                <a:gd name="T91" fmla="*/ 313 h 348"/>
                <a:gd name="T92" fmla="*/ 58 w 340"/>
                <a:gd name="T93" fmla="*/ 267 h 348"/>
                <a:gd name="T94" fmla="*/ 90 w 340"/>
                <a:gd name="T95" fmla="*/ 199 h 348"/>
                <a:gd name="T96" fmla="*/ 214 w 340"/>
                <a:gd name="T97" fmla="*/ 15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0" h="348">
                  <a:moveTo>
                    <a:pt x="220" y="282"/>
                  </a:moveTo>
                  <a:lnTo>
                    <a:pt x="225" y="304"/>
                  </a:lnTo>
                  <a:lnTo>
                    <a:pt x="237" y="324"/>
                  </a:lnTo>
                  <a:lnTo>
                    <a:pt x="255" y="339"/>
                  </a:lnTo>
                  <a:lnTo>
                    <a:pt x="279" y="344"/>
                  </a:lnTo>
                  <a:lnTo>
                    <a:pt x="286" y="343"/>
                  </a:lnTo>
                  <a:lnTo>
                    <a:pt x="295" y="341"/>
                  </a:lnTo>
                  <a:lnTo>
                    <a:pt x="305" y="338"/>
                  </a:lnTo>
                  <a:lnTo>
                    <a:pt x="315" y="331"/>
                  </a:lnTo>
                  <a:lnTo>
                    <a:pt x="325" y="322"/>
                  </a:lnTo>
                  <a:lnTo>
                    <a:pt x="333" y="309"/>
                  </a:lnTo>
                  <a:lnTo>
                    <a:pt x="338" y="293"/>
                  </a:lnTo>
                  <a:lnTo>
                    <a:pt x="340" y="272"/>
                  </a:lnTo>
                  <a:lnTo>
                    <a:pt x="340" y="230"/>
                  </a:lnTo>
                  <a:lnTo>
                    <a:pt x="322" y="230"/>
                  </a:lnTo>
                  <a:lnTo>
                    <a:pt x="322" y="272"/>
                  </a:lnTo>
                  <a:lnTo>
                    <a:pt x="318" y="298"/>
                  </a:lnTo>
                  <a:lnTo>
                    <a:pt x="311" y="313"/>
                  </a:lnTo>
                  <a:lnTo>
                    <a:pt x="302" y="319"/>
                  </a:lnTo>
                  <a:lnTo>
                    <a:pt x="294" y="320"/>
                  </a:lnTo>
                  <a:lnTo>
                    <a:pt x="279" y="315"/>
                  </a:lnTo>
                  <a:lnTo>
                    <a:pt x="271" y="303"/>
                  </a:lnTo>
                  <a:lnTo>
                    <a:pt x="267" y="290"/>
                  </a:lnTo>
                  <a:lnTo>
                    <a:pt x="266" y="282"/>
                  </a:lnTo>
                  <a:lnTo>
                    <a:pt x="266" y="131"/>
                  </a:lnTo>
                  <a:lnTo>
                    <a:pt x="266" y="108"/>
                  </a:lnTo>
                  <a:lnTo>
                    <a:pt x="263" y="85"/>
                  </a:lnTo>
                  <a:lnTo>
                    <a:pt x="255" y="63"/>
                  </a:lnTo>
                  <a:lnTo>
                    <a:pt x="239" y="42"/>
                  </a:lnTo>
                  <a:lnTo>
                    <a:pt x="216" y="23"/>
                  </a:lnTo>
                  <a:lnTo>
                    <a:pt x="190" y="10"/>
                  </a:lnTo>
                  <a:lnTo>
                    <a:pt x="163" y="3"/>
                  </a:lnTo>
                  <a:lnTo>
                    <a:pt x="136" y="0"/>
                  </a:lnTo>
                  <a:lnTo>
                    <a:pt x="114" y="2"/>
                  </a:lnTo>
                  <a:lnTo>
                    <a:pt x="92" y="7"/>
                  </a:lnTo>
                  <a:lnTo>
                    <a:pt x="73" y="14"/>
                  </a:lnTo>
                  <a:lnTo>
                    <a:pt x="56" y="24"/>
                  </a:lnTo>
                  <a:lnTo>
                    <a:pt x="42" y="37"/>
                  </a:lnTo>
                  <a:lnTo>
                    <a:pt x="31" y="52"/>
                  </a:lnTo>
                  <a:lnTo>
                    <a:pt x="24" y="68"/>
                  </a:lnTo>
                  <a:lnTo>
                    <a:pt x="22" y="86"/>
                  </a:lnTo>
                  <a:lnTo>
                    <a:pt x="25" y="101"/>
                  </a:lnTo>
                  <a:lnTo>
                    <a:pt x="32" y="112"/>
                  </a:lnTo>
                  <a:lnTo>
                    <a:pt x="43" y="119"/>
                  </a:lnTo>
                  <a:lnTo>
                    <a:pt x="57" y="121"/>
                  </a:lnTo>
                  <a:lnTo>
                    <a:pt x="71" y="119"/>
                  </a:lnTo>
                  <a:lnTo>
                    <a:pt x="82" y="111"/>
                  </a:lnTo>
                  <a:lnTo>
                    <a:pt x="89" y="100"/>
                  </a:lnTo>
                  <a:lnTo>
                    <a:pt x="92" y="87"/>
                  </a:lnTo>
                  <a:lnTo>
                    <a:pt x="90" y="78"/>
                  </a:lnTo>
                  <a:lnTo>
                    <a:pt x="85" y="66"/>
                  </a:lnTo>
                  <a:lnTo>
                    <a:pt x="74" y="56"/>
                  </a:lnTo>
                  <a:lnTo>
                    <a:pt x="53" y="52"/>
                  </a:lnTo>
                  <a:lnTo>
                    <a:pt x="71" y="35"/>
                  </a:lnTo>
                  <a:lnTo>
                    <a:pt x="92" y="24"/>
                  </a:lnTo>
                  <a:lnTo>
                    <a:pt x="115" y="19"/>
                  </a:lnTo>
                  <a:lnTo>
                    <a:pt x="134" y="17"/>
                  </a:lnTo>
                  <a:lnTo>
                    <a:pt x="148" y="18"/>
                  </a:lnTo>
                  <a:lnTo>
                    <a:pt x="163" y="23"/>
                  </a:lnTo>
                  <a:lnTo>
                    <a:pt x="176" y="30"/>
                  </a:lnTo>
                  <a:lnTo>
                    <a:pt x="189" y="40"/>
                  </a:lnTo>
                  <a:lnTo>
                    <a:pt x="199" y="54"/>
                  </a:lnTo>
                  <a:lnTo>
                    <a:pt x="207" y="70"/>
                  </a:lnTo>
                  <a:lnTo>
                    <a:pt x="213" y="90"/>
                  </a:lnTo>
                  <a:lnTo>
                    <a:pt x="214" y="114"/>
                  </a:lnTo>
                  <a:lnTo>
                    <a:pt x="214" y="142"/>
                  </a:lnTo>
                  <a:lnTo>
                    <a:pt x="148" y="148"/>
                  </a:lnTo>
                  <a:lnTo>
                    <a:pt x="76" y="169"/>
                  </a:lnTo>
                  <a:lnTo>
                    <a:pt x="40" y="191"/>
                  </a:lnTo>
                  <a:lnTo>
                    <a:pt x="17" y="216"/>
                  </a:lnTo>
                  <a:lnTo>
                    <a:pt x="4" y="242"/>
                  </a:lnTo>
                  <a:lnTo>
                    <a:pt x="0" y="268"/>
                  </a:lnTo>
                  <a:lnTo>
                    <a:pt x="13" y="306"/>
                  </a:lnTo>
                  <a:lnTo>
                    <a:pt x="43" y="331"/>
                  </a:lnTo>
                  <a:lnTo>
                    <a:pt x="82" y="344"/>
                  </a:lnTo>
                  <a:lnTo>
                    <a:pt x="121" y="348"/>
                  </a:lnTo>
                  <a:lnTo>
                    <a:pt x="155" y="343"/>
                  </a:lnTo>
                  <a:lnTo>
                    <a:pt x="183" y="328"/>
                  </a:lnTo>
                  <a:lnTo>
                    <a:pt x="205" y="307"/>
                  </a:lnTo>
                  <a:lnTo>
                    <a:pt x="220" y="282"/>
                  </a:lnTo>
                  <a:close/>
                  <a:moveTo>
                    <a:pt x="214" y="158"/>
                  </a:moveTo>
                  <a:lnTo>
                    <a:pt x="214" y="233"/>
                  </a:lnTo>
                  <a:lnTo>
                    <a:pt x="212" y="258"/>
                  </a:lnTo>
                  <a:lnTo>
                    <a:pt x="205" y="279"/>
                  </a:lnTo>
                  <a:lnTo>
                    <a:pt x="195" y="296"/>
                  </a:lnTo>
                  <a:lnTo>
                    <a:pt x="183" y="309"/>
                  </a:lnTo>
                  <a:lnTo>
                    <a:pt x="169" y="319"/>
                  </a:lnTo>
                  <a:lnTo>
                    <a:pt x="154" y="326"/>
                  </a:lnTo>
                  <a:lnTo>
                    <a:pt x="140" y="330"/>
                  </a:lnTo>
                  <a:lnTo>
                    <a:pt x="126" y="331"/>
                  </a:lnTo>
                  <a:lnTo>
                    <a:pt x="100" y="326"/>
                  </a:lnTo>
                  <a:lnTo>
                    <a:pt x="79" y="313"/>
                  </a:lnTo>
                  <a:lnTo>
                    <a:pt x="64" y="293"/>
                  </a:lnTo>
                  <a:lnTo>
                    <a:pt x="58" y="267"/>
                  </a:lnTo>
                  <a:lnTo>
                    <a:pt x="65" y="233"/>
                  </a:lnTo>
                  <a:lnTo>
                    <a:pt x="90" y="199"/>
                  </a:lnTo>
                  <a:lnTo>
                    <a:pt x="138" y="171"/>
                  </a:lnTo>
                  <a:lnTo>
                    <a:pt x="214" y="15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 noChangeAspect="1"/>
            </p:cNvSpPr>
            <p:nvPr/>
          </p:nvSpPr>
          <p:spPr bwMode="auto">
            <a:xfrm>
              <a:off x="4569" y="242"/>
              <a:ext cx="380" cy="326"/>
            </a:xfrm>
            <a:custGeom>
              <a:avLst/>
              <a:gdLst>
                <a:gd name="T0" fmla="*/ 225 w 380"/>
                <a:gd name="T1" fmla="*/ 126 h 326"/>
                <a:gd name="T2" fmla="*/ 261 w 380"/>
                <a:gd name="T3" fmla="*/ 81 h 326"/>
                <a:gd name="T4" fmla="*/ 295 w 380"/>
                <a:gd name="T5" fmla="*/ 45 h 326"/>
                <a:gd name="T6" fmla="*/ 340 w 380"/>
                <a:gd name="T7" fmla="*/ 26 h 326"/>
                <a:gd name="T8" fmla="*/ 366 w 380"/>
                <a:gd name="T9" fmla="*/ 0 h 326"/>
                <a:gd name="T10" fmla="*/ 285 w 380"/>
                <a:gd name="T11" fmla="*/ 2 h 326"/>
                <a:gd name="T12" fmla="*/ 244 w 380"/>
                <a:gd name="T13" fmla="*/ 1 h 326"/>
                <a:gd name="T14" fmla="*/ 232 w 380"/>
                <a:gd name="T15" fmla="*/ 24 h 326"/>
                <a:gd name="T16" fmla="*/ 254 w 380"/>
                <a:gd name="T17" fmla="*/ 47 h 326"/>
                <a:gd name="T18" fmla="*/ 243 w 380"/>
                <a:gd name="T19" fmla="*/ 74 h 326"/>
                <a:gd name="T20" fmla="*/ 137 w 380"/>
                <a:gd name="T21" fmla="*/ 56 h 326"/>
                <a:gd name="T22" fmla="*/ 130 w 380"/>
                <a:gd name="T23" fmla="*/ 43 h 326"/>
                <a:gd name="T24" fmla="*/ 157 w 380"/>
                <a:gd name="T25" fmla="*/ 24 h 326"/>
                <a:gd name="T26" fmla="*/ 137 w 380"/>
                <a:gd name="T27" fmla="*/ 1 h 326"/>
                <a:gd name="T28" fmla="*/ 90 w 380"/>
                <a:gd name="T29" fmla="*/ 2 h 326"/>
                <a:gd name="T30" fmla="*/ 60 w 380"/>
                <a:gd name="T31" fmla="*/ 2 h 326"/>
                <a:gd name="T32" fmla="*/ 21 w 380"/>
                <a:gd name="T33" fmla="*/ 1 h 326"/>
                <a:gd name="T34" fmla="*/ 4 w 380"/>
                <a:gd name="T35" fmla="*/ 24 h 326"/>
                <a:gd name="T36" fmla="*/ 35 w 380"/>
                <a:gd name="T37" fmla="*/ 24 h 326"/>
                <a:gd name="T38" fmla="*/ 54 w 380"/>
                <a:gd name="T39" fmla="*/ 30 h 326"/>
                <a:gd name="T40" fmla="*/ 71 w 380"/>
                <a:gd name="T41" fmla="*/ 44 h 326"/>
                <a:gd name="T42" fmla="*/ 93 w 380"/>
                <a:gd name="T43" fmla="*/ 70 h 326"/>
                <a:gd name="T44" fmla="*/ 96 w 380"/>
                <a:gd name="T45" fmla="*/ 258 h 326"/>
                <a:gd name="T46" fmla="*/ 40 w 380"/>
                <a:gd name="T47" fmla="*/ 297 h 326"/>
                <a:gd name="T48" fmla="*/ 0 w 380"/>
                <a:gd name="T49" fmla="*/ 303 h 326"/>
                <a:gd name="T50" fmla="*/ 62 w 380"/>
                <a:gd name="T51" fmla="*/ 324 h 326"/>
                <a:gd name="T52" fmla="*/ 134 w 380"/>
                <a:gd name="T53" fmla="*/ 326 h 326"/>
                <a:gd name="T54" fmla="*/ 117 w 380"/>
                <a:gd name="T55" fmla="*/ 295 h 326"/>
                <a:gd name="T56" fmla="*/ 116 w 380"/>
                <a:gd name="T57" fmla="*/ 265 h 326"/>
                <a:gd name="T58" fmla="*/ 150 w 380"/>
                <a:gd name="T59" fmla="*/ 219 h 326"/>
                <a:gd name="T60" fmla="*/ 237 w 380"/>
                <a:gd name="T61" fmla="*/ 259 h 326"/>
                <a:gd name="T62" fmla="*/ 253 w 380"/>
                <a:gd name="T63" fmla="*/ 284 h 326"/>
                <a:gd name="T64" fmla="*/ 247 w 380"/>
                <a:gd name="T65" fmla="*/ 296 h 326"/>
                <a:gd name="T66" fmla="*/ 226 w 380"/>
                <a:gd name="T67" fmla="*/ 303 h 326"/>
                <a:gd name="T68" fmla="*/ 246 w 380"/>
                <a:gd name="T69" fmla="*/ 326 h 326"/>
                <a:gd name="T70" fmla="*/ 291 w 380"/>
                <a:gd name="T71" fmla="*/ 325 h 326"/>
                <a:gd name="T72" fmla="*/ 342 w 380"/>
                <a:gd name="T73" fmla="*/ 325 h 326"/>
                <a:gd name="T74" fmla="*/ 380 w 380"/>
                <a:gd name="T75" fmla="*/ 303 h 326"/>
                <a:gd name="T76" fmla="*/ 335 w 380"/>
                <a:gd name="T77" fmla="*/ 300 h 326"/>
                <a:gd name="T78" fmla="*/ 308 w 380"/>
                <a:gd name="T79" fmla="*/ 28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0" h="326">
                  <a:moveTo>
                    <a:pt x="207" y="149"/>
                  </a:moveTo>
                  <a:lnTo>
                    <a:pt x="225" y="126"/>
                  </a:lnTo>
                  <a:lnTo>
                    <a:pt x="243" y="103"/>
                  </a:lnTo>
                  <a:lnTo>
                    <a:pt x="261" y="81"/>
                  </a:lnTo>
                  <a:lnTo>
                    <a:pt x="277" y="63"/>
                  </a:lnTo>
                  <a:lnTo>
                    <a:pt x="295" y="45"/>
                  </a:lnTo>
                  <a:lnTo>
                    <a:pt x="317" y="33"/>
                  </a:lnTo>
                  <a:lnTo>
                    <a:pt x="340" y="26"/>
                  </a:lnTo>
                  <a:lnTo>
                    <a:pt x="366" y="24"/>
                  </a:lnTo>
                  <a:lnTo>
                    <a:pt x="366" y="0"/>
                  </a:lnTo>
                  <a:lnTo>
                    <a:pt x="304" y="3"/>
                  </a:lnTo>
                  <a:lnTo>
                    <a:pt x="285" y="2"/>
                  </a:lnTo>
                  <a:lnTo>
                    <a:pt x="264" y="2"/>
                  </a:lnTo>
                  <a:lnTo>
                    <a:pt x="244" y="1"/>
                  </a:lnTo>
                  <a:lnTo>
                    <a:pt x="232" y="0"/>
                  </a:lnTo>
                  <a:lnTo>
                    <a:pt x="232" y="24"/>
                  </a:lnTo>
                  <a:lnTo>
                    <a:pt x="249" y="31"/>
                  </a:lnTo>
                  <a:lnTo>
                    <a:pt x="254" y="47"/>
                  </a:lnTo>
                  <a:lnTo>
                    <a:pt x="249" y="63"/>
                  </a:lnTo>
                  <a:lnTo>
                    <a:pt x="243" y="74"/>
                  </a:lnTo>
                  <a:lnTo>
                    <a:pt x="196" y="133"/>
                  </a:lnTo>
                  <a:lnTo>
                    <a:pt x="137" y="56"/>
                  </a:lnTo>
                  <a:lnTo>
                    <a:pt x="131" y="48"/>
                  </a:lnTo>
                  <a:lnTo>
                    <a:pt x="130" y="43"/>
                  </a:lnTo>
                  <a:lnTo>
                    <a:pt x="138" y="29"/>
                  </a:lnTo>
                  <a:lnTo>
                    <a:pt x="157" y="24"/>
                  </a:lnTo>
                  <a:lnTo>
                    <a:pt x="157" y="0"/>
                  </a:lnTo>
                  <a:lnTo>
                    <a:pt x="137" y="1"/>
                  </a:lnTo>
                  <a:lnTo>
                    <a:pt x="113" y="2"/>
                  </a:lnTo>
                  <a:lnTo>
                    <a:pt x="90" y="2"/>
                  </a:lnTo>
                  <a:lnTo>
                    <a:pt x="75" y="3"/>
                  </a:lnTo>
                  <a:lnTo>
                    <a:pt x="60" y="2"/>
                  </a:lnTo>
                  <a:lnTo>
                    <a:pt x="41" y="2"/>
                  </a:lnTo>
                  <a:lnTo>
                    <a:pt x="21" y="1"/>
                  </a:lnTo>
                  <a:lnTo>
                    <a:pt x="4" y="0"/>
                  </a:lnTo>
                  <a:lnTo>
                    <a:pt x="4" y="24"/>
                  </a:lnTo>
                  <a:lnTo>
                    <a:pt x="21" y="24"/>
                  </a:lnTo>
                  <a:lnTo>
                    <a:pt x="35" y="24"/>
                  </a:lnTo>
                  <a:lnTo>
                    <a:pt x="45" y="26"/>
                  </a:lnTo>
                  <a:lnTo>
                    <a:pt x="54" y="30"/>
                  </a:lnTo>
                  <a:lnTo>
                    <a:pt x="63" y="35"/>
                  </a:lnTo>
                  <a:lnTo>
                    <a:pt x="71" y="44"/>
                  </a:lnTo>
                  <a:lnTo>
                    <a:pt x="81" y="55"/>
                  </a:lnTo>
                  <a:lnTo>
                    <a:pt x="93" y="70"/>
                  </a:lnTo>
                  <a:lnTo>
                    <a:pt x="167" y="167"/>
                  </a:lnTo>
                  <a:lnTo>
                    <a:pt x="96" y="258"/>
                  </a:lnTo>
                  <a:lnTo>
                    <a:pt x="68" y="283"/>
                  </a:lnTo>
                  <a:lnTo>
                    <a:pt x="40" y="297"/>
                  </a:lnTo>
                  <a:lnTo>
                    <a:pt x="17" y="302"/>
                  </a:lnTo>
                  <a:lnTo>
                    <a:pt x="0" y="303"/>
                  </a:lnTo>
                  <a:lnTo>
                    <a:pt x="0" y="326"/>
                  </a:lnTo>
                  <a:lnTo>
                    <a:pt x="62" y="324"/>
                  </a:lnTo>
                  <a:lnTo>
                    <a:pt x="100" y="325"/>
                  </a:lnTo>
                  <a:lnTo>
                    <a:pt x="134" y="326"/>
                  </a:lnTo>
                  <a:lnTo>
                    <a:pt x="134" y="303"/>
                  </a:lnTo>
                  <a:lnTo>
                    <a:pt x="117" y="295"/>
                  </a:lnTo>
                  <a:lnTo>
                    <a:pt x="112" y="280"/>
                  </a:lnTo>
                  <a:lnTo>
                    <a:pt x="116" y="265"/>
                  </a:lnTo>
                  <a:lnTo>
                    <a:pt x="129" y="246"/>
                  </a:lnTo>
                  <a:lnTo>
                    <a:pt x="150" y="219"/>
                  </a:lnTo>
                  <a:lnTo>
                    <a:pt x="180" y="183"/>
                  </a:lnTo>
                  <a:lnTo>
                    <a:pt x="237" y="259"/>
                  </a:lnTo>
                  <a:lnTo>
                    <a:pt x="247" y="273"/>
                  </a:lnTo>
                  <a:lnTo>
                    <a:pt x="253" y="284"/>
                  </a:lnTo>
                  <a:lnTo>
                    <a:pt x="252" y="290"/>
                  </a:lnTo>
                  <a:lnTo>
                    <a:pt x="247" y="296"/>
                  </a:lnTo>
                  <a:lnTo>
                    <a:pt x="239" y="301"/>
                  </a:lnTo>
                  <a:lnTo>
                    <a:pt x="226" y="303"/>
                  </a:lnTo>
                  <a:lnTo>
                    <a:pt x="226" y="326"/>
                  </a:lnTo>
                  <a:lnTo>
                    <a:pt x="246" y="326"/>
                  </a:lnTo>
                  <a:lnTo>
                    <a:pt x="269" y="325"/>
                  </a:lnTo>
                  <a:lnTo>
                    <a:pt x="291" y="325"/>
                  </a:lnTo>
                  <a:lnTo>
                    <a:pt x="308" y="324"/>
                  </a:lnTo>
                  <a:lnTo>
                    <a:pt x="342" y="325"/>
                  </a:lnTo>
                  <a:lnTo>
                    <a:pt x="380" y="326"/>
                  </a:lnTo>
                  <a:lnTo>
                    <a:pt x="380" y="303"/>
                  </a:lnTo>
                  <a:lnTo>
                    <a:pt x="354" y="302"/>
                  </a:lnTo>
                  <a:lnTo>
                    <a:pt x="335" y="300"/>
                  </a:lnTo>
                  <a:lnTo>
                    <a:pt x="321" y="292"/>
                  </a:lnTo>
                  <a:lnTo>
                    <a:pt x="308" y="280"/>
                  </a:lnTo>
                  <a:lnTo>
                    <a:pt x="207" y="1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 noChangeAspect="1"/>
            </p:cNvSpPr>
            <p:nvPr/>
          </p:nvSpPr>
          <p:spPr bwMode="auto">
            <a:xfrm>
              <a:off x="3180" y="1074"/>
              <a:ext cx="269" cy="176"/>
            </a:xfrm>
            <a:custGeom>
              <a:avLst/>
              <a:gdLst>
                <a:gd name="T0" fmla="*/ 214 w 269"/>
                <a:gd name="T1" fmla="*/ 37 h 176"/>
                <a:gd name="T2" fmla="*/ 206 w 269"/>
                <a:gd name="T3" fmla="*/ 54 h 176"/>
                <a:gd name="T4" fmla="*/ 212 w 269"/>
                <a:gd name="T5" fmla="*/ 75 h 176"/>
                <a:gd name="T6" fmla="*/ 240 w 269"/>
                <a:gd name="T7" fmla="*/ 79 h 176"/>
                <a:gd name="T8" fmla="*/ 259 w 269"/>
                <a:gd name="T9" fmla="*/ 61 h 176"/>
                <a:gd name="T10" fmla="*/ 258 w 269"/>
                <a:gd name="T11" fmla="*/ 26 h 176"/>
                <a:gd name="T12" fmla="*/ 227 w 269"/>
                <a:gd name="T13" fmla="*/ 3 h 176"/>
                <a:gd name="T14" fmla="*/ 176 w 269"/>
                <a:gd name="T15" fmla="*/ 5 h 176"/>
                <a:gd name="T16" fmla="*/ 139 w 269"/>
                <a:gd name="T17" fmla="*/ 9 h 176"/>
                <a:gd name="T18" fmla="*/ 106 w 269"/>
                <a:gd name="T19" fmla="*/ 1 h 176"/>
                <a:gd name="T20" fmla="*/ 70 w 269"/>
                <a:gd name="T21" fmla="*/ 2 h 176"/>
                <a:gd name="T22" fmla="*/ 35 w 269"/>
                <a:gd name="T23" fmla="*/ 15 h 176"/>
                <a:gd name="T24" fmla="*/ 12 w 269"/>
                <a:gd name="T25" fmla="*/ 34 h 176"/>
                <a:gd name="T26" fmla="*/ 1 w 269"/>
                <a:gd name="T27" fmla="*/ 53 h 176"/>
                <a:gd name="T28" fmla="*/ 4 w 269"/>
                <a:gd name="T29" fmla="*/ 67 h 176"/>
                <a:gd name="T30" fmla="*/ 23 w 269"/>
                <a:gd name="T31" fmla="*/ 68 h 176"/>
                <a:gd name="T32" fmla="*/ 30 w 269"/>
                <a:gd name="T33" fmla="*/ 64 h 176"/>
                <a:gd name="T34" fmla="*/ 41 w 269"/>
                <a:gd name="T35" fmla="*/ 44 h 176"/>
                <a:gd name="T36" fmla="*/ 72 w 269"/>
                <a:gd name="T37" fmla="*/ 24 h 176"/>
                <a:gd name="T38" fmla="*/ 113 w 269"/>
                <a:gd name="T39" fmla="*/ 26 h 176"/>
                <a:gd name="T40" fmla="*/ 117 w 269"/>
                <a:gd name="T41" fmla="*/ 56 h 176"/>
                <a:gd name="T42" fmla="*/ 106 w 269"/>
                <a:gd name="T43" fmla="*/ 102 h 176"/>
                <a:gd name="T44" fmla="*/ 101 w 269"/>
                <a:gd name="T45" fmla="*/ 121 h 176"/>
                <a:gd name="T46" fmla="*/ 97 w 269"/>
                <a:gd name="T47" fmla="*/ 135 h 176"/>
                <a:gd name="T48" fmla="*/ 78 w 269"/>
                <a:gd name="T49" fmla="*/ 152 h 176"/>
                <a:gd name="T50" fmla="*/ 55 w 269"/>
                <a:gd name="T51" fmla="*/ 153 h 176"/>
                <a:gd name="T52" fmla="*/ 55 w 269"/>
                <a:gd name="T53" fmla="*/ 139 h 176"/>
                <a:gd name="T54" fmla="*/ 62 w 269"/>
                <a:gd name="T55" fmla="*/ 122 h 176"/>
                <a:gd name="T56" fmla="*/ 56 w 269"/>
                <a:gd name="T57" fmla="*/ 101 h 176"/>
                <a:gd name="T58" fmla="*/ 29 w 269"/>
                <a:gd name="T59" fmla="*/ 97 h 176"/>
                <a:gd name="T60" fmla="*/ 10 w 269"/>
                <a:gd name="T61" fmla="*/ 115 h 176"/>
                <a:gd name="T62" fmla="*/ 11 w 269"/>
                <a:gd name="T63" fmla="*/ 150 h 176"/>
                <a:gd name="T64" fmla="*/ 42 w 269"/>
                <a:gd name="T65" fmla="*/ 173 h 176"/>
                <a:gd name="T66" fmla="*/ 91 w 269"/>
                <a:gd name="T67" fmla="*/ 171 h 176"/>
                <a:gd name="T68" fmla="*/ 141 w 269"/>
                <a:gd name="T69" fmla="*/ 171 h 176"/>
                <a:gd name="T70" fmla="*/ 199 w 269"/>
                <a:gd name="T71" fmla="*/ 174 h 176"/>
                <a:gd name="T72" fmla="*/ 234 w 269"/>
                <a:gd name="T73" fmla="*/ 161 h 176"/>
                <a:gd name="T74" fmla="*/ 256 w 269"/>
                <a:gd name="T75" fmla="*/ 142 h 176"/>
                <a:gd name="T76" fmla="*/ 267 w 269"/>
                <a:gd name="T77" fmla="*/ 123 h 176"/>
                <a:gd name="T78" fmla="*/ 264 w 269"/>
                <a:gd name="T79" fmla="*/ 109 h 176"/>
                <a:gd name="T80" fmla="*/ 246 w 269"/>
                <a:gd name="T81" fmla="*/ 108 h 176"/>
                <a:gd name="T82" fmla="*/ 238 w 269"/>
                <a:gd name="T83" fmla="*/ 112 h 176"/>
                <a:gd name="T84" fmla="*/ 228 w 269"/>
                <a:gd name="T85" fmla="*/ 132 h 176"/>
                <a:gd name="T86" fmla="*/ 196 w 269"/>
                <a:gd name="T87" fmla="*/ 152 h 176"/>
                <a:gd name="T88" fmla="*/ 166 w 269"/>
                <a:gd name="T89" fmla="*/ 154 h 176"/>
                <a:gd name="T90" fmla="*/ 150 w 269"/>
                <a:gd name="T91" fmla="*/ 145 h 176"/>
                <a:gd name="T92" fmla="*/ 151 w 269"/>
                <a:gd name="T93" fmla="*/ 119 h 176"/>
                <a:gd name="T94" fmla="*/ 167 w 269"/>
                <a:gd name="T95" fmla="*/ 53 h 176"/>
                <a:gd name="T96" fmla="*/ 178 w 269"/>
                <a:gd name="T97" fmla="*/ 32 h 176"/>
                <a:gd name="T98" fmla="*/ 204 w 269"/>
                <a:gd name="T99" fmla="*/ 21 h 176"/>
                <a:gd name="T100" fmla="*/ 225 w 269"/>
                <a:gd name="T101" fmla="*/ 2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9" h="176">
                  <a:moveTo>
                    <a:pt x="225" y="29"/>
                  </a:moveTo>
                  <a:lnTo>
                    <a:pt x="214" y="37"/>
                  </a:lnTo>
                  <a:lnTo>
                    <a:pt x="208" y="46"/>
                  </a:lnTo>
                  <a:lnTo>
                    <a:pt x="206" y="54"/>
                  </a:lnTo>
                  <a:lnTo>
                    <a:pt x="206" y="59"/>
                  </a:lnTo>
                  <a:lnTo>
                    <a:pt x="212" y="75"/>
                  </a:lnTo>
                  <a:lnTo>
                    <a:pt x="229" y="81"/>
                  </a:lnTo>
                  <a:lnTo>
                    <a:pt x="240" y="79"/>
                  </a:lnTo>
                  <a:lnTo>
                    <a:pt x="251" y="72"/>
                  </a:lnTo>
                  <a:lnTo>
                    <a:pt x="259" y="61"/>
                  </a:lnTo>
                  <a:lnTo>
                    <a:pt x="262" y="45"/>
                  </a:lnTo>
                  <a:lnTo>
                    <a:pt x="258" y="26"/>
                  </a:lnTo>
                  <a:lnTo>
                    <a:pt x="245" y="12"/>
                  </a:lnTo>
                  <a:lnTo>
                    <a:pt x="227" y="3"/>
                  </a:lnTo>
                  <a:lnTo>
                    <a:pt x="205" y="0"/>
                  </a:lnTo>
                  <a:lnTo>
                    <a:pt x="176" y="5"/>
                  </a:lnTo>
                  <a:lnTo>
                    <a:pt x="153" y="19"/>
                  </a:lnTo>
                  <a:lnTo>
                    <a:pt x="139" y="9"/>
                  </a:lnTo>
                  <a:lnTo>
                    <a:pt x="122" y="4"/>
                  </a:lnTo>
                  <a:lnTo>
                    <a:pt x="106" y="1"/>
                  </a:lnTo>
                  <a:lnTo>
                    <a:pt x="92" y="0"/>
                  </a:lnTo>
                  <a:lnTo>
                    <a:pt x="70" y="2"/>
                  </a:lnTo>
                  <a:lnTo>
                    <a:pt x="51" y="7"/>
                  </a:lnTo>
                  <a:lnTo>
                    <a:pt x="35" y="15"/>
                  </a:lnTo>
                  <a:lnTo>
                    <a:pt x="22" y="24"/>
                  </a:lnTo>
                  <a:lnTo>
                    <a:pt x="12" y="34"/>
                  </a:lnTo>
                  <a:lnTo>
                    <a:pt x="5" y="44"/>
                  </a:lnTo>
                  <a:lnTo>
                    <a:pt x="1" y="53"/>
                  </a:lnTo>
                  <a:lnTo>
                    <a:pt x="0" y="60"/>
                  </a:lnTo>
                  <a:lnTo>
                    <a:pt x="4" y="67"/>
                  </a:lnTo>
                  <a:lnTo>
                    <a:pt x="16" y="68"/>
                  </a:lnTo>
                  <a:lnTo>
                    <a:pt x="23" y="68"/>
                  </a:lnTo>
                  <a:lnTo>
                    <a:pt x="28" y="67"/>
                  </a:lnTo>
                  <a:lnTo>
                    <a:pt x="30" y="64"/>
                  </a:lnTo>
                  <a:lnTo>
                    <a:pt x="32" y="59"/>
                  </a:lnTo>
                  <a:lnTo>
                    <a:pt x="41" y="44"/>
                  </a:lnTo>
                  <a:lnTo>
                    <a:pt x="55" y="32"/>
                  </a:lnTo>
                  <a:lnTo>
                    <a:pt x="72" y="24"/>
                  </a:lnTo>
                  <a:lnTo>
                    <a:pt x="91" y="21"/>
                  </a:lnTo>
                  <a:lnTo>
                    <a:pt x="113" y="26"/>
                  </a:lnTo>
                  <a:lnTo>
                    <a:pt x="120" y="41"/>
                  </a:lnTo>
                  <a:lnTo>
                    <a:pt x="117" y="56"/>
                  </a:lnTo>
                  <a:lnTo>
                    <a:pt x="112" y="77"/>
                  </a:lnTo>
                  <a:lnTo>
                    <a:pt x="106" y="102"/>
                  </a:lnTo>
                  <a:lnTo>
                    <a:pt x="103" y="115"/>
                  </a:lnTo>
                  <a:lnTo>
                    <a:pt x="101" y="121"/>
                  </a:lnTo>
                  <a:lnTo>
                    <a:pt x="101" y="123"/>
                  </a:lnTo>
                  <a:lnTo>
                    <a:pt x="97" y="135"/>
                  </a:lnTo>
                  <a:lnTo>
                    <a:pt x="87" y="147"/>
                  </a:lnTo>
                  <a:lnTo>
                    <a:pt x="78" y="152"/>
                  </a:lnTo>
                  <a:lnTo>
                    <a:pt x="64" y="155"/>
                  </a:lnTo>
                  <a:lnTo>
                    <a:pt x="55" y="153"/>
                  </a:lnTo>
                  <a:lnTo>
                    <a:pt x="44" y="147"/>
                  </a:lnTo>
                  <a:lnTo>
                    <a:pt x="55" y="139"/>
                  </a:lnTo>
                  <a:lnTo>
                    <a:pt x="60" y="130"/>
                  </a:lnTo>
                  <a:lnTo>
                    <a:pt x="62" y="122"/>
                  </a:lnTo>
                  <a:lnTo>
                    <a:pt x="63" y="117"/>
                  </a:lnTo>
                  <a:lnTo>
                    <a:pt x="56" y="101"/>
                  </a:lnTo>
                  <a:lnTo>
                    <a:pt x="40" y="95"/>
                  </a:lnTo>
                  <a:lnTo>
                    <a:pt x="29" y="97"/>
                  </a:lnTo>
                  <a:lnTo>
                    <a:pt x="18" y="104"/>
                  </a:lnTo>
                  <a:lnTo>
                    <a:pt x="10" y="115"/>
                  </a:lnTo>
                  <a:lnTo>
                    <a:pt x="7" y="131"/>
                  </a:lnTo>
                  <a:lnTo>
                    <a:pt x="11" y="150"/>
                  </a:lnTo>
                  <a:lnTo>
                    <a:pt x="24" y="164"/>
                  </a:lnTo>
                  <a:lnTo>
                    <a:pt x="42" y="173"/>
                  </a:lnTo>
                  <a:lnTo>
                    <a:pt x="63" y="176"/>
                  </a:lnTo>
                  <a:lnTo>
                    <a:pt x="91" y="171"/>
                  </a:lnTo>
                  <a:lnTo>
                    <a:pt x="115" y="157"/>
                  </a:lnTo>
                  <a:lnTo>
                    <a:pt x="141" y="171"/>
                  </a:lnTo>
                  <a:lnTo>
                    <a:pt x="176" y="176"/>
                  </a:lnTo>
                  <a:lnTo>
                    <a:pt x="199" y="174"/>
                  </a:lnTo>
                  <a:lnTo>
                    <a:pt x="218" y="169"/>
                  </a:lnTo>
                  <a:lnTo>
                    <a:pt x="234" y="161"/>
                  </a:lnTo>
                  <a:lnTo>
                    <a:pt x="247" y="152"/>
                  </a:lnTo>
                  <a:lnTo>
                    <a:pt x="256" y="142"/>
                  </a:lnTo>
                  <a:lnTo>
                    <a:pt x="263" y="132"/>
                  </a:lnTo>
                  <a:lnTo>
                    <a:pt x="267" y="123"/>
                  </a:lnTo>
                  <a:lnTo>
                    <a:pt x="269" y="116"/>
                  </a:lnTo>
                  <a:lnTo>
                    <a:pt x="264" y="109"/>
                  </a:lnTo>
                  <a:lnTo>
                    <a:pt x="253" y="108"/>
                  </a:lnTo>
                  <a:lnTo>
                    <a:pt x="246" y="108"/>
                  </a:lnTo>
                  <a:lnTo>
                    <a:pt x="241" y="109"/>
                  </a:lnTo>
                  <a:lnTo>
                    <a:pt x="238" y="112"/>
                  </a:lnTo>
                  <a:lnTo>
                    <a:pt x="236" y="117"/>
                  </a:lnTo>
                  <a:lnTo>
                    <a:pt x="228" y="132"/>
                  </a:lnTo>
                  <a:lnTo>
                    <a:pt x="214" y="144"/>
                  </a:lnTo>
                  <a:lnTo>
                    <a:pt x="196" y="152"/>
                  </a:lnTo>
                  <a:lnTo>
                    <a:pt x="178" y="155"/>
                  </a:lnTo>
                  <a:lnTo>
                    <a:pt x="166" y="154"/>
                  </a:lnTo>
                  <a:lnTo>
                    <a:pt x="157" y="151"/>
                  </a:lnTo>
                  <a:lnTo>
                    <a:pt x="150" y="145"/>
                  </a:lnTo>
                  <a:lnTo>
                    <a:pt x="148" y="135"/>
                  </a:lnTo>
                  <a:lnTo>
                    <a:pt x="151" y="119"/>
                  </a:lnTo>
                  <a:lnTo>
                    <a:pt x="155" y="99"/>
                  </a:lnTo>
                  <a:lnTo>
                    <a:pt x="167" y="53"/>
                  </a:lnTo>
                  <a:lnTo>
                    <a:pt x="171" y="42"/>
                  </a:lnTo>
                  <a:lnTo>
                    <a:pt x="178" y="32"/>
                  </a:lnTo>
                  <a:lnTo>
                    <a:pt x="190" y="24"/>
                  </a:lnTo>
                  <a:lnTo>
                    <a:pt x="204" y="21"/>
                  </a:lnTo>
                  <a:lnTo>
                    <a:pt x="214" y="23"/>
                  </a:lnTo>
                  <a:lnTo>
                    <a:pt x="225" y="2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/>
            <p:cNvSpPr>
              <a:spLocks noChangeAspect="1"/>
            </p:cNvSpPr>
            <p:nvPr/>
          </p:nvSpPr>
          <p:spPr bwMode="auto">
            <a:xfrm>
              <a:off x="3542" y="1019"/>
              <a:ext cx="235" cy="265"/>
            </a:xfrm>
            <a:custGeom>
              <a:avLst/>
              <a:gdLst>
                <a:gd name="T0" fmla="*/ 219 w 235"/>
                <a:gd name="T1" fmla="*/ 143 h 265"/>
                <a:gd name="T2" fmla="*/ 224 w 235"/>
                <a:gd name="T3" fmla="*/ 143 h 265"/>
                <a:gd name="T4" fmla="*/ 229 w 235"/>
                <a:gd name="T5" fmla="*/ 142 h 265"/>
                <a:gd name="T6" fmla="*/ 233 w 235"/>
                <a:gd name="T7" fmla="*/ 139 h 265"/>
                <a:gd name="T8" fmla="*/ 235 w 235"/>
                <a:gd name="T9" fmla="*/ 132 h 265"/>
                <a:gd name="T10" fmla="*/ 233 w 235"/>
                <a:gd name="T11" fmla="*/ 126 h 265"/>
                <a:gd name="T12" fmla="*/ 229 w 235"/>
                <a:gd name="T13" fmla="*/ 123 h 265"/>
                <a:gd name="T14" fmla="*/ 224 w 235"/>
                <a:gd name="T15" fmla="*/ 122 h 265"/>
                <a:gd name="T16" fmla="*/ 219 w 235"/>
                <a:gd name="T17" fmla="*/ 122 h 265"/>
                <a:gd name="T18" fmla="*/ 22 w 235"/>
                <a:gd name="T19" fmla="*/ 122 h 265"/>
                <a:gd name="T20" fmla="*/ 33 w 235"/>
                <a:gd name="T21" fmla="*/ 83 h 265"/>
                <a:gd name="T22" fmla="*/ 60 w 235"/>
                <a:gd name="T23" fmla="*/ 51 h 265"/>
                <a:gd name="T24" fmla="*/ 97 w 235"/>
                <a:gd name="T25" fmla="*/ 29 h 265"/>
                <a:gd name="T26" fmla="*/ 145 w 235"/>
                <a:gd name="T27" fmla="*/ 21 h 265"/>
                <a:gd name="T28" fmla="*/ 219 w 235"/>
                <a:gd name="T29" fmla="*/ 21 h 265"/>
                <a:gd name="T30" fmla="*/ 224 w 235"/>
                <a:gd name="T31" fmla="*/ 21 h 265"/>
                <a:gd name="T32" fmla="*/ 229 w 235"/>
                <a:gd name="T33" fmla="*/ 20 h 265"/>
                <a:gd name="T34" fmla="*/ 233 w 235"/>
                <a:gd name="T35" fmla="*/ 16 h 265"/>
                <a:gd name="T36" fmla="*/ 235 w 235"/>
                <a:gd name="T37" fmla="*/ 10 h 265"/>
                <a:gd name="T38" fmla="*/ 233 w 235"/>
                <a:gd name="T39" fmla="*/ 4 h 265"/>
                <a:gd name="T40" fmla="*/ 229 w 235"/>
                <a:gd name="T41" fmla="*/ 1 h 265"/>
                <a:gd name="T42" fmla="*/ 224 w 235"/>
                <a:gd name="T43" fmla="*/ 0 h 265"/>
                <a:gd name="T44" fmla="*/ 219 w 235"/>
                <a:gd name="T45" fmla="*/ 0 h 265"/>
                <a:gd name="T46" fmla="*/ 143 w 235"/>
                <a:gd name="T47" fmla="*/ 0 h 265"/>
                <a:gd name="T48" fmla="*/ 89 w 235"/>
                <a:gd name="T49" fmla="*/ 9 h 265"/>
                <a:gd name="T50" fmla="*/ 43 w 235"/>
                <a:gd name="T51" fmla="*/ 37 h 265"/>
                <a:gd name="T52" fmla="*/ 12 w 235"/>
                <a:gd name="T53" fmla="*/ 79 h 265"/>
                <a:gd name="T54" fmla="*/ 0 w 235"/>
                <a:gd name="T55" fmla="*/ 132 h 265"/>
                <a:gd name="T56" fmla="*/ 12 w 235"/>
                <a:gd name="T57" fmla="*/ 185 h 265"/>
                <a:gd name="T58" fmla="*/ 43 w 235"/>
                <a:gd name="T59" fmla="*/ 227 h 265"/>
                <a:gd name="T60" fmla="*/ 89 w 235"/>
                <a:gd name="T61" fmla="*/ 255 h 265"/>
                <a:gd name="T62" fmla="*/ 143 w 235"/>
                <a:gd name="T63" fmla="*/ 265 h 265"/>
                <a:gd name="T64" fmla="*/ 219 w 235"/>
                <a:gd name="T65" fmla="*/ 265 h 265"/>
                <a:gd name="T66" fmla="*/ 224 w 235"/>
                <a:gd name="T67" fmla="*/ 265 h 265"/>
                <a:gd name="T68" fmla="*/ 229 w 235"/>
                <a:gd name="T69" fmla="*/ 264 h 265"/>
                <a:gd name="T70" fmla="*/ 233 w 235"/>
                <a:gd name="T71" fmla="*/ 261 h 265"/>
                <a:gd name="T72" fmla="*/ 235 w 235"/>
                <a:gd name="T73" fmla="*/ 254 h 265"/>
                <a:gd name="T74" fmla="*/ 233 w 235"/>
                <a:gd name="T75" fmla="*/ 248 h 265"/>
                <a:gd name="T76" fmla="*/ 229 w 235"/>
                <a:gd name="T77" fmla="*/ 245 h 265"/>
                <a:gd name="T78" fmla="*/ 224 w 235"/>
                <a:gd name="T79" fmla="*/ 244 h 265"/>
                <a:gd name="T80" fmla="*/ 219 w 235"/>
                <a:gd name="T81" fmla="*/ 244 h 265"/>
                <a:gd name="T82" fmla="*/ 145 w 235"/>
                <a:gd name="T83" fmla="*/ 244 h 265"/>
                <a:gd name="T84" fmla="*/ 97 w 235"/>
                <a:gd name="T85" fmla="*/ 236 h 265"/>
                <a:gd name="T86" fmla="*/ 60 w 235"/>
                <a:gd name="T87" fmla="*/ 214 h 265"/>
                <a:gd name="T88" fmla="*/ 33 w 235"/>
                <a:gd name="T89" fmla="*/ 182 h 265"/>
                <a:gd name="T90" fmla="*/ 22 w 235"/>
                <a:gd name="T91" fmla="*/ 143 h 265"/>
                <a:gd name="T92" fmla="*/ 219 w 235"/>
                <a:gd name="T93" fmla="*/ 14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5" h="265">
                  <a:moveTo>
                    <a:pt x="219" y="143"/>
                  </a:moveTo>
                  <a:lnTo>
                    <a:pt x="224" y="143"/>
                  </a:lnTo>
                  <a:lnTo>
                    <a:pt x="229" y="142"/>
                  </a:lnTo>
                  <a:lnTo>
                    <a:pt x="233" y="139"/>
                  </a:lnTo>
                  <a:lnTo>
                    <a:pt x="235" y="132"/>
                  </a:lnTo>
                  <a:lnTo>
                    <a:pt x="233" y="126"/>
                  </a:lnTo>
                  <a:lnTo>
                    <a:pt x="229" y="123"/>
                  </a:lnTo>
                  <a:lnTo>
                    <a:pt x="224" y="122"/>
                  </a:lnTo>
                  <a:lnTo>
                    <a:pt x="219" y="122"/>
                  </a:lnTo>
                  <a:lnTo>
                    <a:pt x="22" y="122"/>
                  </a:lnTo>
                  <a:lnTo>
                    <a:pt x="33" y="83"/>
                  </a:lnTo>
                  <a:lnTo>
                    <a:pt x="60" y="51"/>
                  </a:lnTo>
                  <a:lnTo>
                    <a:pt x="97" y="29"/>
                  </a:lnTo>
                  <a:lnTo>
                    <a:pt x="145" y="21"/>
                  </a:lnTo>
                  <a:lnTo>
                    <a:pt x="219" y="21"/>
                  </a:lnTo>
                  <a:lnTo>
                    <a:pt x="224" y="21"/>
                  </a:lnTo>
                  <a:lnTo>
                    <a:pt x="229" y="20"/>
                  </a:lnTo>
                  <a:lnTo>
                    <a:pt x="233" y="16"/>
                  </a:lnTo>
                  <a:lnTo>
                    <a:pt x="235" y="10"/>
                  </a:lnTo>
                  <a:lnTo>
                    <a:pt x="233" y="4"/>
                  </a:lnTo>
                  <a:lnTo>
                    <a:pt x="229" y="1"/>
                  </a:lnTo>
                  <a:lnTo>
                    <a:pt x="224" y="0"/>
                  </a:lnTo>
                  <a:lnTo>
                    <a:pt x="219" y="0"/>
                  </a:lnTo>
                  <a:lnTo>
                    <a:pt x="143" y="0"/>
                  </a:lnTo>
                  <a:lnTo>
                    <a:pt x="89" y="9"/>
                  </a:lnTo>
                  <a:lnTo>
                    <a:pt x="43" y="37"/>
                  </a:lnTo>
                  <a:lnTo>
                    <a:pt x="12" y="79"/>
                  </a:lnTo>
                  <a:lnTo>
                    <a:pt x="0" y="132"/>
                  </a:lnTo>
                  <a:lnTo>
                    <a:pt x="12" y="185"/>
                  </a:lnTo>
                  <a:lnTo>
                    <a:pt x="43" y="227"/>
                  </a:lnTo>
                  <a:lnTo>
                    <a:pt x="89" y="255"/>
                  </a:lnTo>
                  <a:lnTo>
                    <a:pt x="143" y="265"/>
                  </a:lnTo>
                  <a:lnTo>
                    <a:pt x="219" y="265"/>
                  </a:lnTo>
                  <a:lnTo>
                    <a:pt x="224" y="265"/>
                  </a:lnTo>
                  <a:lnTo>
                    <a:pt x="229" y="264"/>
                  </a:lnTo>
                  <a:lnTo>
                    <a:pt x="233" y="261"/>
                  </a:lnTo>
                  <a:lnTo>
                    <a:pt x="235" y="254"/>
                  </a:lnTo>
                  <a:lnTo>
                    <a:pt x="233" y="248"/>
                  </a:lnTo>
                  <a:lnTo>
                    <a:pt x="229" y="245"/>
                  </a:lnTo>
                  <a:lnTo>
                    <a:pt x="224" y="244"/>
                  </a:lnTo>
                  <a:lnTo>
                    <a:pt x="219" y="244"/>
                  </a:lnTo>
                  <a:lnTo>
                    <a:pt x="145" y="244"/>
                  </a:lnTo>
                  <a:lnTo>
                    <a:pt x="97" y="236"/>
                  </a:lnTo>
                  <a:lnTo>
                    <a:pt x="60" y="214"/>
                  </a:lnTo>
                  <a:lnTo>
                    <a:pt x="33" y="182"/>
                  </a:lnTo>
                  <a:lnTo>
                    <a:pt x="22" y="143"/>
                  </a:lnTo>
                  <a:lnTo>
                    <a:pt x="219" y="1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 noChangeAspect="1"/>
            </p:cNvSpPr>
            <p:nvPr/>
          </p:nvSpPr>
          <p:spPr bwMode="auto">
            <a:xfrm>
              <a:off x="3881" y="988"/>
              <a:ext cx="345" cy="258"/>
            </a:xfrm>
            <a:custGeom>
              <a:avLst/>
              <a:gdLst>
                <a:gd name="T0" fmla="*/ 249 w 345"/>
                <a:gd name="T1" fmla="*/ 232 h 258"/>
                <a:gd name="T2" fmla="*/ 230 w 345"/>
                <a:gd name="T3" fmla="*/ 220 h 258"/>
                <a:gd name="T4" fmla="*/ 218 w 345"/>
                <a:gd name="T5" fmla="*/ 192 h 258"/>
                <a:gd name="T6" fmla="*/ 210 w 345"/>
                <a:gd name="T7" fmla="*/ 150 h 258"/>
                <a:gd name="T8" fmla="*/ 213 w 345"/>
                <a:gd name="T9" fmla="*/ 120 h 258"/>
                <a:gd name="T10" fmla="*/ 261 w 345"/>
                <a:gd name="T11" fmla="*/ 96 h 258"/>
                <a:gd name="T12" fmla="*/ 314 w 345"/>
                <a:gd name="T13" fmla="*/ 64 h 258"/>
                <a:gd name="T14" fmla="*/ 342 w 345"/>
                <a:gd name="T15" fmla="*/ 36 h 258"/>
                <a:gd name="T16" fmla="*/ 343 w 345"/>
                <a:gd name="T17" fmla="*/ 13 h 258"/>
                <a:gd name="T18" fmla="*/ 329 w 345"/>
                <a:gd name="T19" fmla="*/ 1 h 258"/>
                <a:gd name="T20" fmla="*/ 308 w 345"/>
                <a:gd name="T21" fmla="*/ 2 h 258"/>
                <a:gd name="T22" fmla="*/ 290 w 345"/>
                <a:gd name="T23" fmla="*/ 14 h 258"/>
                <a:gd name="T24" fmla="*/ 288 w 345"/>
                <a:gd name="T25" fmla="*/ 24 h 258"/>
                <a:gd name="T26" fmla="*/ 296 w 345"/>
                <a:gd name="T27" fmla="*/ 26 h 258"/>
                <a:gd name="T28" fmla="*/ 305 w 345"/>
                <a:gd name="T29" fmla="*/ 33 h 258"/>
                <a:gd name="T30" fmla="*/ 304 w 345"/>
                <a:gd name="T31" fmla="*/ 49 h 258"/>
                <a:gd name="T32" fmla="*/ 274 w 345"/>
                <a:gd name="T33" fmla="*/ 69 h 258"/>
                <a:gd name="T34" fmla="*/ 222 w 345"/>
                <a:gd name="T35" fmla="*/ 96 h 258"/>
                <a:gd name="T36" fmla="*/ 194 w 345"/>
                <a:gd name="T37" fmla="*/ 73 h 258"/>
                <a:gd name="T38" fmla="*/ 179 w 345"/>
                <a:gd name="T39" fmla="*/ 20 h 258"/>
                <a:gd name="T40" fmla="*/ 153 w 345"/>
                <a:gd name="T41" fmla="*/ 0 h 258"/>
                <a:gd name="T42" fmla="*/ 106 w 345"/>
                <a:gd name="T43" fmla="*/ 5 h 258"/>
                <a:gd name="T44" fmla="*/ 75 w 345"/>
                <a:gd name="T45" fmla="*/ 29 h 258"/>
                <a:gd name="T46" fmla="*/ 75 w 345"/>
                <a:gd name="T47" fmla="*/ 40 h 258"/>
                <a:gd name="T48" fmla="*/ 92 w 345"/>
                <a:gd name="T49" fmla="*/ 38 h 258"/>
                <a:gd name="T50" fmla="*/ 121 w 345"/>
                <a:gd name="T51" fmla="*/ 26 h 258"/>
                <a:gd name="T52" fmla="*/ 143 w 345"/>
                <a:gd name="T53" fmla="*/ 43 h 258"/>
                <a:gd name="T54" fmla="*/ 162 w 345"/>
                <a:gd name="T55" fmla="*/ 124 h 258"/>
                <a:gd name="T56" fmla="*/ 76 w 345"/>
                <a:gd name="T57" fmla="*/ 166 h 258"/>
                <a:gd name="T58" fmla="*/ 29 w 345"/>
                <a:gd name="T59" fmla="*/ 194 h 258"/>
                <a:gd name="T60" fmla="*/ 0 w 345"/>
                <a:gd name="T61" fmla="*/ 234 h 258"/>
                <a:gd name="T62" fmla="*/ 8 w 345"/>
                <a:gd name="T63" fmla="*/ 252 h 258"/>
                <a:gd name="T64" fmla="*/ 25 w 345"/>
                <a:gd name="T65" fmla="*/ 258 h 258"/>
                <a:gd name="T66" fmla="*/ 48 w 345"/>
                <a:gd name="T67" fmla="*/ 250 h 258"/>
                <a:gd name="T68" fmla="*/ 59 w 345"/>
                <a:gd name="T69" fmla="*/ 236 h 258"/>
                <a:gd name="T70" fmla="*/ 50 w 345"/>
                <a:gd name="T71" fmla="*/ 231 h 258"/>
                <a:gd name="T72" fmla="*/ 40 w 345"/>
                <a:gd name="T73" fmla="*/ 224 h 258"/>
                <a:gd name="T74" fmla="*/ 39 w 345"/>
                <a:gd name="T75" fmla="*/ 212 h 258"/>
                <a:gd name="T76" fmla="*/ 48 w 345"/>
                <a:gd name="T77" fmla="*/ 202 h 258"/>
                <a:gd name="T78" fmla="*/ 86 w 345"/>
                <a:gd name="T79" fmla="*/ 180 h 258"/>
                <a:gd name="T80" fmla="*/ 166 w 345"/>
                <a:gd name="T81" fmla="*/ 141 h 258"/>
                <a:gd name="T82" fmla="*/ 177 w 345"/>
                <a:gd name="T83" fmla="*/ 197 h 258"/>
                <a:gd name="T84" fmla="*/ 184 w 345"/>
                <a:gd name="T85" fmla="*/ 227 h 258"/>
                <a:gd name="T86" fmla="*/ 206 w 345"/>
                <a:gd name="T87" fmla="*/ 254 h 258"/>
                <a:gd name="T88" fmla="*/ 229 w 345"/>
                <a:gd name="T89" fmla="*/ 258 h 258"/>
                <a:gd name="T90" fmla="*/ 284 w 345"/>
                <a:gd name="T91" fmla="*/ 241 h 258"/>
                <a:gd name="T92" fmla="*/ 297 w 345"/>
                <a:gd name="T93" fmla="*/ 221 h 258"/>
                <a:gd name="T94" fmla="*/ 290 w 345"/>
                <a:gd name="T95" fmla="*/ 216 h 258"/>
                <a:gd name="T96" fmla="*/ 262 w 345"/>
                <a:gd name="T97" fmla="*/ 232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258">
                  <a:moveTo>
                    <a:pt x="262" y="232"/>
                  </a:moveTo>
                  <a:lnTo>
                    <a:pt x="249" y="232"/>
                  </a:lnTo>
                  <a:lnTo>
                    <a:pt x="239" y="228"/>
                  </a:lnTo>
                  <a:lnTo>
                    <a:pt x="230" y="220"/>
                  </a:lnTo>
                  <a:lnTo>
                    <a:pt x="222" y="205"/>
                  </a:lnTo>
                  <a:lnTo>
                    <a:pt x="218" y="192"/>
                  </a:lnTo>
                  <a:lnTo>
                    <a:pt x="214" y="173"/>
                  </a:lnTo>
                  <a:lnTo>
                    <a:pt x="210" y="150"/>
                  </a:lnTo>
                  <a:lnTo>
                    <a:pt x="204" y="124"/>
                  </a:lnTo>
                  <a:lnTo>
                    <a:pt x="213" y="120"/>
                  </a:lnTo>
                  <a:lnTo>
                    <a:pt x="234" y="110"/>
                  </a:lnTo>
                  <a:lnTo>
                    <a:pt x="261" y="96"/>
                  </a:lnTo>
                  <a:lnTo>
                    <a:pt x="288" y="82"/>
                  </a:lnTo>
                  <a:lnTo>
                    <a:pt x="314" y="64"/>
                  </a:lnTo>
                  <a:lnTo>
                    <a:pt x="332" y="49"/>
                  </a:lnTo>
                  <a:lnTo>
                    <a:pt x="342" y="36"/>
                  </a:lnTo>
                  <a:lnTo>
                    <a:pt x="345" y="23"/>
                  </a:lnTo>
                  <a:lnTo>
                    <a:pt x="343" y="13"/>
                  </a:lnTo>
                  <a:lnTo>
                    <a:pt x="337" y="6"/>
                  </a:lnTo>
                  <a:lnTo>
                    <a:pt x="329" y="1"/>
                  </a:lnTo>
                  <a:lnTo>
                    <a:pt x="320" y="0"/>
                  </a:lnTo>
                  <a:lnTo>
                    <a:pt x="308" y="2"/>
                  </a:lnTo>
                  <a:lnTo>
                    <a:pt x="297" y="7"/>
                  </a:lnTo>
                  <a:lnTo>
                    <a:pt x="290" y="14"/>
                  </a:lnTo>
                  <a:lnTo>
                    <a:pt x="286" y="21"/>
                  </a:lnTo>
                  <a:lnTo>
                    <a:pt x="288" y="24"/>
                  </a:lnTo>
                  <a:lnTo>
                    <a:pt x="292" y="26"/>
                  </a:lnTo>
                  <a:lnTo>
                    <a:pt x="296" y="26"/>
                  </a:lnTo>
                  <a:lnTo>
                    <a:pt x="301" y="28"/>
                  </a:lnTo>
                  <a:lnTo>
                    <a:pt x="305" y="33"/>
                  </a:lnTo>
                  <a:lnTo>
                    <a:pt x="307" y="41"/>
                  </a:lnTo>
                  <a:lnTo>
                    <a:pt x="304" y="49"/>
                  </a:lnTo>
                  <a:lnTo>
                    <a:pt x="294" y="57"/>
                  </a:lnTo>
                  <a:lnTo>
                    <a:pt x="274" y="69"/>
                  </a:lnTo>
                  <a:lnTo>
                    <a:pt x="248" y="83"/>
                  </a:lnTo>
                  <a:lnTo>
                    <a:pt x="222" y="96"/>
                  </a:lnTo>
                  <a:lnTo>
                    <a:pt x="201" y="106"/>
                  </a:lnTo>
                  <a:lnTo>
                    <a:pt x="194" y="73"/>
                  </a:lnTo>
                  <a:lnTo>
                    <a:pt x="190" y="49"/>
                  </a:lnTo>
                  <a:lnTo>
                    <a:pt x="179" y="20"/>
                  </a:lnTo>
                  <a:lnTo>
                    <a:pt x="167" y="6"/>
                  </a:lnTo>
                  <a:lnTo>
                    <a:pt x="153" y="0"/>
                  </a:lnTo>
                  <a:lnTo>
                    <a:pt x="140" y="0"/>
                  </a:lnTo>
                  <a:lnTo>
                    <a:pt x="106" y="5"/>
                  </a:lnTo>
                  <a:lnTo>
                    <a:pt x="85" y="17"/>
                  </a:lnTo>
                  <a:lnTo>
                    <a:pt x="75" y="29"/>
                  </a:lnTo>
                  <a:lnTo>
                    <a:pt x="72" y="37"/>
                  </a:lnTo>
                  <a:lnTo>
                    <a:pt x="75" y="40"/>
                  </a:lnTo>
                  <a:lnTo>
                    <a:pt x="79" y="41"/>
                  </a:lnTo>
                  <a:lnTo>
                    <a:pt x="92" y="38"/>
                  </a:lnTo>
                  <a:lnTo>
                    <a:pt x="107" y="26"/>
                  </a:lnTo>
                  <a:lnTo>
                    <a:pt x="121" y="26"/>
                  </a:lnTo>
                  <a:lnTo>
                    <a:pt x="133" y="31"/>
                  </a:lnTo>
                  <a:lnTo>
                    <a:pt x="143" y="43"/>
                  </a:lnTo>
                  <a:lnTo>
                    <a:pt x="151" y="66"/>
                  </a:lnTo>
                  <a:lnTo>
                    <a:pt x="162" y="124"/>
                  </a:lnTo>
                  <a:lnTo>
                    <a:pt x="125" y="142"/>
                  </a:lnTo>
                  <a:lnTo>
                    <a:pt x="76" y="166"/>
                  </a:lnTo>
                  <a:lnTo>
                    <a:pt x="54" y="178"/>
                  </a:lnTo>
                  <a:lnTo>
                    <a:pt x="29" y="194"/>
                  </a:lnTo>
                  <a:lnTo>
                    <a:pt x="9" y="213"/>
                  </a:lnTo>
                  <a:lnTo>
                    <a:pt x="0" y="234"/>
                  </a:lnTo>
                  <a:lnTo>
                    <a:pt x="2" y="245"/>
                  </a:lnTo>
                  <a:lnTo>
                    <a:pt x="8" y="252"/>
                  </a:lnTo>
                  <a:lnTo>
                    <a:pt x="16" y="257"/>
                  </a:lnTo>
                  <a:lnTo>
                    <a:pt x="25" y="258"/>
                  </a:lnTo>
                  <a:lnTo>
                    <a:pt x="37" y="256"/>
                  </a:lnTo>
                  <a:lnTo>
                    <a:pt x="48" y="250"/>
                  </a:lnTo>
                  <a:lnTo>
                    <a:pt x="56" y="243"/>
                  </a:lnTo>
                  <a:lnTo>
                    <a:pt x="59" y="236"/>
                  </a:lnTo>
                  <a:lnTo>
                    <a:pt x="54" y="232"/>
                  </a:lnTo>
                  <a:lnTo>
                    <a:pt x="50" y="231"/>
                  </a:lnTo>
                  <a:lnTo>
                    <a:pt x="45" y="229"/>
                  </a:lnTo>
                  <a:lnTo>
                    <a:pt x="40" y="224"/>
                  </a:lnTo>
                  <a:lnTo>
                    <a:pt x="38" y="216"/>
                  </a:lnTo>
                  <a:lnTo>
                    <a:pt x="39" y="212"/>
                  </a:lnTo>
                  <a:lnTo>
                    <a:pt x="42" y="208"/>
                  </a:lnTo>
                  <a:lnTo>
                    <a:pt x="48" y="202"/>
                  </a:lnTo>
                  <a:lnTo>
                    <a:pt x="60" y="194"/>
                  </a:lnTo>
                  <a:lnTo>
                    <a:pt x="86" y="180"/>
                  </a:lnTo>
                  <a:lnTo>
                    <a:pt x="117" y="165"/>
                  </a:lnTo>
                  <a:lnTo>
                    <a:pt x="166" y="141"/>
                  </a:lnTo>
                  <a:lnTo>
                    <a:pt x="173" y="174"/>
                  </a:lnTo>
                  <a:lnTo>
                    <a:pt x="177" y="197"/>
                  </a:lnTo>
                  <a:lnTo>
                    <a:pt x="181" y="214"/>
                  </a:lnTo>
                  <a:lnTo>
                    <a:pt x="184" y="227"/>
                  </a:lnTo>
                  <a:lnTo>
                    <a:pt x="195" y="245"/>
                  </a:lnTo>
                  <a:lnTo>
                    <a:pt x="206" y="254"/>
                  </a:lnTo>
                  <a:lnTo>
                    <a:pt x="218" y="258"/>
                  </a:lnTo>
                  <a:lnTo>
                    <a:pt x="229" y="258"/>
                  </a:lnTo>
                  <a:lnTo>
                    <a:pt x="263" y="253"/>
                  </a:lnTo>
                  <a:lnTo>
                    <a:pt x="284" y="241"/>
                  </a:lnTo>
                  <a:lnTo>
                    <a:pt x="294" y="228"/>
                  </a:lnTo>
                  <a:lnTo>
                    <a:pt x="297" y="221"/>
                  </a:lnTo>
                  <a:lnTo>
                    <a:pt x="294" y="217"/>
                  </a:lnTo>
                  <a:lnTo>
                    <a:pt x="290" y="216"/>
                  </a:lnTo>
                  <a:lnTo>
                    <a:pt x="277" y="220"/>
                  </a:lnTo>
                  <a:lnTo>
                    <a:pt x="262" y="23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/>
            <p:cNvSpPr>
              <a:spLocks noChangeAspect="1" noEditPoints="1"/>
            </p:cNvSpPr>
            <p:nvPr/>
          </p:nvSpPr>
          <p:spPr bwMode="auto">
            <a:xfrm>
              <a:off x="4988" y="234"/>
              <a:ext cx="423" cy="343"/>
            </a:xfrm>
            <a:custGeom>
              <a:avLst/>
              <a:gdLst>
                <a:gd name="T0" fmla="*/ 317 w 423"/>
                <a:gd name="T1" fmla="*/ 81 h 343"/>
                <a:gd name="T2" fmla="*/ 246 w 423"/>
                <a:gd name="T3" fmla="*/ 7 h 343"/>
                <a:gd name="T4" fmla="*/ 165 w 423"/>
                <a:gd name="T5" fmla="*/ 5 h 343"/>
                <a:gd name="T6" fmla="*/ 93 w 423"/>
                <a:gd name="T7" fmla="*/ 40 h 343"/>
                <a:gd name="T8" fmla="*/ 37 w 423"/>
                <a:gd name="T9" fmla="*/ 100 h 343"/>
                <a:gd name="T10" fmla="*/ 5 w 423"/>
                <a:gd name="T11" fmla="*/ 175 h 343"/>
                <a:gd name="T12" fmla="*/ 9 w 423"/>
                <a:gd name="T13" fmla="*/ 264 h 343"/>
                <a:gd name="T14" fmla="*/ 71 w 423"/>
                <a:gd name="T15" fmla="*/ 333 h 343"/>
                <a:gd name="T16" fmla="*/ 198 w 423"/>
                <a:gd name="T17" fmla="*/ 328 h 343"/>
                <a:gd name="T18" fmla="*/ 292 w 423"/>
                <a:gd name="T19" fmla="*/ 306 h 343"/>
                <a:gd name="T20" fmla="*/ 326 w 423"/>
                <a:gd name="T21" fmla="*/ 338 h 343"/>
                <a:gd name="T22" fmla="*/ 377 w 423"/>
                <a:gd name="T23" fmla="*/ 336 h 343"/>
                <a:gd name="T24" fmla="*/ 409 w 423"/>
                <a:gd name="T25" fmla="*/ 302 h 343"/>
                <a:gd name="T26" fmla="*/ 411 w 423"/>
                <a:gd name="T27" fmla="*/ 283 h 343"/>
                <a:gd name="T28" fmla="*/ 398 w 423"/>
                <a:gd name="T29" fmla="*/ 283 h 343"/>
                <a:gd name="T30" fmla="*/ 382 w 423"/>
                <a:gd name="T31" fmla="*/ 310 h 343"/>
                <a:gd name="T32" fmla="*/ 358 w 423"/>
                <a:gd name="T33" fmla="*/ 326 h 343"/>
                <a:gd name="T34" fmla="*/ 345 w 423"/>
                <a:gd name="T35" fmla="*/ 323 h 343"/>
                <a:gd name="T36" fmla="*/ 334 w 423"/>
                <a:gd name="T37" fmla="*/ 306 h 343"/>
                <a:gd name="T38" fmla="*/ 330 w 423"/>
                <a:gd name="T39" fmla="*/ 281 h 343"/>
                <a:gd name="T40" fmla="*/ 329 w 423"/>
                <a:gd name="T41" fmla="*/ 258 h 343"/>
                <a:gd name="T42" fmla="*/ 329 w 423"/>
                <a:gd name="T43" fmla="*/ 239 h 343"/>
                <a:gd name="T44" fmla="*/ 332 w 423"/>
                <a:gd name="T45" fmla="*/ 228 h 343"/>
                <a:gd name="T46" fmla="*/ 380 w 423"/>
                <a:gd name="T47" fmla="*/ 157 h 343"/>
                <a:gd name="T48" fmla="*/ 420 w 423"/>
                <a:gd name="T49" fmla="*/ 60 h 343"/>
                <a:gd name="T50" fmla="*/ 422 w 423"/>
                <a:gd name="T51" fmla="*/ 40 h 343"/>
                <a:gd name="T52" fmla="*/ 407 w 423"/>
                <a:gd name="T53" fmla="*/ 40 h 343"/>
                <a:gd name="T54" fmla="*/ 374 w 423"/>
                <a:gd name="T55" fmla="*/ 129 h 343"/>
                <a:gd name="T56" fmla="*/ 329 w 423"/>
                <a:gd name="T57" fmla="*/ 156 h 343"/>
                <a:gd name="T58" fmla="*/ 230 w 423"/>
                <a:gd name="T59" fmla="*/ 294 h 343"/>
                <a:gd name="T60" fmla="*/ 151 w 423"/>
                <a:gd name="T61" fmla="*/ 324 h 343"/>
                <a:gd name="T62" fmla="*/ 94 w 423"/>
                <a:gd name="T63" fmla="*/ 320 h 343"/>
                <a:gd name="T64" fmla="*/ 60 w 423"/>
                <a:gd name="T65" fmla="*/ 277 h 343"/>
                <a:gd name="T66" fmla="*/ 59 w 423"/>
                <a:gd name="T67" fmla="*/ 209 h 343"/>
                <a:gd name="T68" fmla="*/ 82 w 423"/>
                <a:gd name="T69" fmla="*/ 122 h 343"/>
                <a:gd name="T70" fmla="*/ 127 w 423"/>
                <a:gd name="T71" fmla="*/ 52 h 343"/>
                <a:gd name="T72" fmla="*/ 180 w 423"/>
                <a:gd name="T73" fmla="*/ 20 h 343"/>
                <a:gd name="T74" fmla="*/ 227 w 423"/>
                <a:gd name="T75" fmla="*/ 21 h 343"/>
                <a:gd name="T76" fmla="*/ 259 w 423"/>
                <a:gd name="T77" fmla="*/ 51 h 343"/>
                <a:gd name="T78" fmla="*/ 273 w 423"/>
                <a:gd name="T79" fmla="*/ 99 h 343"/>
                <a:gd name="T80" fmla="*/ 277 w 423"/>
                <a:gd name="T81" fmla="*/ 151 h 343"/>
                <a:gd name="T82" fmla="*/ 277 w 423"/>
                <a:gd name="T83" fmla="*/ 198 h 343"/>
                <a:gd name="T84" fmla="*/ 277 w 423"/>
                <a:gd name="T85" fmla="*/ 245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3" h="343">
                  <a:moveTo>
                    <a:pt x="329" y="156"/>
                  </a:moveTo>
                  <a:lnTo>
                    <a:pt x="317" y="81"/>
                  </a:lnTo>
                  <a:lnTo>
                    <a:pt x="287" y="33"/>
                  </a:lnTo>
                  <a:lnTo>
                    <a:pt x="246" y="7"/>
                  </a:lnTo>
                  <a:lnTo>
                    <a:pt x="203" y="0"/>
                  </a:lnTo>
                  <a:lnTo>
                    <a:pt x="165" y="5"/>
                  </a:lnTo>
                  <a:lnTo>
                    <a:pt x="128" y="19"/>
                  </a:lnTo>
                  <a:lnTo>
                    <a:pt x="93" y="40"/>
                  </a:lnTo>
                  <a:lnTo>
                    <a:pt x="63" y="68"/>
                  </a:lnTo>
                  <a:lnTo>
                    <a:pt x="37" y="100"/>
                  </a:lnTo>
                  <a:lnTo>
                    <a:pt x="17" y="136"/>
                  </a:lnTo>
                  <a:lnTo>
                    <a:pt x="5" y="175"/>
                  </a:lnTo>
                  <a:lnTo>
                    <a:pt x="0" y="215"/>
                  </a:lnTo>
                  <a:lnTo>
                    <a:pt x="9" y="264"/>
                  </a:lnTo>
                  <a:lnTo>
                    <a:pt x="32" y="305"/>
                  </a:lnTo>
                  <a:lnTo>
                    <a:pt x="71" y="333"/>
                  </a:lnTo>
                  <a:lnTo>
                    <a:pt x="122" y="343"/>
                  </a:lnTo>
                  <a:lnTo>
                    <a:pt x="198" y="328"/>
                  </a:lnTo>
                  <a:lnTo>
                    <a:pt x="281" y="279"/>
                  </a:lnTo>
                  <a:lnTo>
                    <a:pt x="292" y="306"/>
                  </a:lnTo>
                  <a:lnTo>
                    <a:pt x="307" y="326"/>
                  </a:lnTo>
                  <a:lnTo>
                    <a:pt x="326" y="338"/>
                  </a:lnTo>
                  <a:lnTo>
                    <a:pt x="350" y="343"/>
                  </a:lnTo>
                  <a:lnTo>
                    <a:pt x="377" y="336"/>
                  </a:lnTo>
                  <a:lnTo>
                    <a:pt x="396" y="321"/>
                  </a:lnTo>
                  <a:lnTo>
                    <a:pt x="409" y="302"/>
                  </a:lnTo>
                  <a:lnTo>
                    <a:pt x="413" y="289"/>
                  </a:lnTo>
                  <a:lnTo>
                    <a:pt x="411" y="283"/>
                  </a:lnTo>
                  <a:lnTo>
                    <a:pt x="404" y="281"/>
                  </a:lnTo>
                  <a:lnTo>
                    <a:pt x="398" y="283"/>
                  </a:lnTo>
                  <a:lnTo>
                    <a:pt x="394" y="289"/>
                  </a:lnTo>
                  <a:lnTo>
                    <a:pt x="382" y="310"/>
                  </a:lnTo>
                  <a:lnTo>
                    <a:pt x="369" y="321"/>
                  </a:lnTo>
                  <a:lnTo>
                    <a:pt x="358" y="326"/>
                  </a:lnTo>
                  <a:lnTo>
                    <a:pt x="352" y="326"/>
                  </a:lnTo>
                  <a:lnTo>
                    <a:pt x="345" y="323"/>
                  </a:lnTo>
                  <a:lnTo>
                    <a:pt x="339" y="317"/>
                  </a:lnTo>
                  <a:lnTo>
                    <a:pt x="334" y="306"/>
                  </a:lnTo>
                  <a:lnTo>
                    <a:pt x="332" y="294"/>
                  </a:lnTo>
                  <a:lnTo>
                    <a:pt x="330" y="281"/>
                  </a:lnTo>
                  <a:lnTo>
                    <a:pt x="329" y="268"/>
                  </a:lnTo>
                  <a:lnTo>
                    <a:pt x="329" y="258"/>
                  </a:lnTo>
                  <a:lnTo>
                    <a:pt x="329" y="249"/>
                  </a:lnTo>
                  <a:lnTo>
                    <a:pt x="329" y="239"/>
                  </a:lnTo>
                  <a:lnTo>
                    <a:pt x="330" y="233"/>
                  </a:lnTo>
                  <a:lnTo>
                    <a:pt x="332" y="228"/>
                  </a:lnTo>
                  <a:lnTo>
                    <a:pt x="336" y="222"/>
                  </a:lnTo>
                  <a:lnTo>
                    <a:pt x="380" y="157"/>
                  </a:lnTo>
                  <a:lnTo>
                    <a:pt x="406" y="100"/>
                  </a:lnTo>
                  <a:lnTo>
                    <a:pt x="420" y="60"/>
                  </a:lnTo>
                  <a:lnTo>
                    <a:pt x="423" y="45"/>
                  </a:lnTo>
                  <a:lnTo>
                    <a:pt x="422" y="40"/>
                  </a:lnTo>
                  <a:lnTo>
                    <a:pt x="414" y="37"/>
                  </a:lnTo>
                  <a:lnTo>
                    <a:pt x="407" y="40"/>
                  </a:lnTo>
                  <a:lnTo>
                    <a:pt x="403" y="53"/>
                  </a:lnTo>
                  <a:lnTo>
                    <a:pt x="374" y="129"/>
                  </a:lnTo>
                  <a:lnTo>
                    <a:pt x="329" y="203"/>
                  </a:lnTo>
                  <a:lnTo>
                    <a:pt x="329" y="156"/>
                  </a:lnTo>
                  <a:close/>
                  <a:moveTo>
                    <a:pt x="278" y="259"/>
                  </a:moveTo>
                  <a:lnTo>
                    <a:pt x="230" y="294"/>
                  </a:lnTo>
                  <a:lnTo>
                    <a:pt x="187" y="315"/>
                  </a:lnTo>
                  <a:lnTo>
                    <a:pt x="151" y="324"/>
                  </a:lnTo>
                  <a:lnTo>
                    <a:pt x="124" y="326"/>
                  </a:lnTo>
                  <a:lnTo>
                    <a:pt x="94" y="320"/>
                  </a:lnTo>
                  <a:lnTo>
                    <a:pt x="73" y="303"/>
                  </a:lnTo>
                  <a:lnTo>
                    <a:pt x="60" y="277"/>
                  </a:lnTo>
                  <a:lnTo>
                    <a:pt x="56" y="243"/>
                  </a:lnTo>
                  <a:lnTo>
                    <a:pt x="59" y="209"/>
                  </a:lnTo>
                  <a:lnTo>
                    <a:pt x="69" y="165"/>
                  </a:lnTo>
                  <a:lnTo>
                    <a:pt x="82" y="122"/>
                  </a:lnTo>
                  <a:lnTo>
                    <a:pt x="100" y="86"/>
                  </a:lnTo>
                  <a:lnTo>
                    <a:pt x="127" y="52"/>
                  </a:lnTo>
                  <a:lnTo>
                    <a:pt x="154" y="31"/>
                  </a:lnTo>
                  <a:lnTo>
                    <a:pt x="180" y="20"/>
                  </a:lnTo>
                  <a:lnTo>
                    <a:pt x="202" y="16"/>
                  </a:lnTo>
                  <a:lnTo>
                    <a:pt x="227" y="21"/>
                  </a:lnTo>
                  <a:lnTo>
                    <a:pt x="245" y="33"/>
                  </a:lnTo>
                  <a:lnTo>
                    <a:pt x="259" y="51"/>
                  </a:lnTo>
                  <a:lnTo>
                    <a:pt x="267" y="74"/>
                  </a:lnTo>
                  <a:lnTo>
                    <a:pt x="273" y="99"/>
                  </a:lnTo>
                  <a:lnTo>
                    <a:pt x="276" y="125"/>
                  </a:lnTo>
                  <a:lnTo>
                    <a:pt x="277" y="151"/>
                  </a:lnTo>
                  <a:lnTo>
                    <a:pt x="277" y="175"/>
                  </a:lnTo>
                  <a:lnTo>
                    <a:pt x="277" y="198"/>
                  </a:lnTo>
                  <a:lnTo>
                    <a:pt x="277" y="223"/>
                  </a:lnTo>
                  <a:lnTo>
                    <a:pt x="277" y="245"/>
                  </a:lnTo>
                  <a:lnTo>
                    <a:pt x="278" y="2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/>
            <p:cNvSpPr>
              <a:spLocks noChangeAspect="1"/>
            </p:cNvSpPr>
            <p:nvPr/>
          </p:nvSpPr>
          <p:spPr bwMode="auto">
            <a:xfrm>
              <a:off x="5462" y="351"/>
              <a:ext cx="178" cy="336"/>
            </a:xfrm>
            <a:custGeom>
              <a:avLst/>
              <a:gdLst>
                <a:gd name="T0" fmla="*/ 108 w 178"/>
                <a:gd name="T1" fmla="*/ 121 h 336"/>
                <a:gd name="T2" fmla="*/ 161 w 178"/>
                <a:gd name="T3" fmla="*/ 121 h 336"/>
                <a:gd name="T4" fmla="*/ 174 w 178"/>
                <a:gd name="T5" fmla="*/ 120 h 336"/>
                <a:gd name="T6" fmla="*/ 178 w 178"/>
                <a:gd name="T7" fmla="*/ 110 h 336"/>
                <a:gd name="T8" fmla="*/ 174 w 178"/>
                <a:gd name="T9" fmla="*/ 103 h 336"/>
                <a:gd name="T10" fmla="*/ 163 w 178"/>
                <a:gd name="T11" fmla="*/ 103 h 336"/>
                <a:gd name="T12" fmla="*/ 112 w 178"/>
                <a:gd name="T13" fmla="*/ 103 h 336"/>
                <a:gd name="T14" fmla="*/ 132 w 178"/>
                <a:gd name="T15" fmla="*/ 24 h 336"/>
                <a:gd name="T16" fmla="*/ 134 w 178"/>
                <a:gd name="T17" fmla="*/ 17 h 336"/>
                <a:gd name="T18" fmla="*/ 129 w 178"/>
                <a:gd name="T19" fmla="*/ 4 h 336"/>
                <a:gd name="T20" fmla="*/ 116 w 178"/>
                <a:gd name="T21" fmla="*/ 0 h 336"/>
                <a:gd name="T22" fmla="*/ 100 w 178"/>
                <a:gd name="T23" fmla="*/ 6 h 336"/>
                <a:gd name="T24" fmla="*/ 91 w 178"/>
                <a:gd name="T25" fmla="*/ 23 h 336"/>
                <a:gd name="T26" fmla="*/ 90 w 178"/>
                <a:gd name="T27" fmla="*/ 26 h 336"/>
                <a:gd name="T28" fmla="*/ 89 w 178"/>
                <a:gd name="T29" fmla="*/ 28 h 336"/>
                <a:gd name="T30" fmla="*/ 89 w 178"/>
                <a:gd name="T31" fmla="*/ 29 h 336"/>
                <a:gd name="T32" fmla="*/ 88 w 178"/>
                <a:gd name="T33" fmla="*/ 33 h 336"/>
                <a:gd name="T34" fmla="*/ 86 w 178"/>
                <a:gd name="T35" fmla="*/ 40 h 336"/>
                <a:gd name="T36" fmla="*/ 83 w 178"/>
                <a:gd name="T37" fmla="*/ 53 h 336"/>
                <a:gd name="T38" fmla="*/ 78 w 178"/>
                <a:gd name="T39" fmla="*/ 73 h 336"/>
                <a:gd name="T40" fmla="*/ 71 w 178"/>
                <a:gd name="T41" fmla="*/ 103 h 336"/>
                <a:gd name="T42" fmla="*/ 17 w 178"/>
                <a:gd name="T43" fmla="*/ 103 h 336"/>
                <a:gd name="T44" fmla="*/ 5 w 178"/>
                <a:gd name="T45" fmla="*/ 104 h 336"/>
                <a:gd name="T46" fmla="*/ 0 w 178"/>
                <a:gd name="T47" fmla="*/ 114 h 336"/>
                <a:gd name="T48" fmla="*/ 5 w 178"/>
                <a:gd name="T49" fmla="*/ 121 h 336"/>
                <a:gd name="T50" fmla="*/ 16 w 178"/>
                <a:gd name="T51" fmla="*/ 121 h 336"/>
                <a:gd name="T52" fmla="*/ 66 w 178"/>
                <a:gd name="T53" fmla="*/ 121 h 336"/>
                <a:gd name="T54" fmla="*/ 35 w 178"/>
                <a:gd name="T55" fmla="*/ 247 h 336"/>
                <a:gd name="T56" fmla="*/ 30 w 178"/>
                <a:gd name="T57" fmla="*/ 269 h 336"/>
                <a:gd name="T58" fmla="*/ 27 w 178"/>
                <a:gd name="T59" fmla="*/ 286 h 336"/>
                <a:gd name="T60" fmla="*/ 32 w 178"/>
                <a:gd name="T61" fmla="*/ 307 h 336"/>
                <a:gd name="T62" fmla="*/ 44 w 178"/>
                <a:gd name="T63" fmla="*/ 323 h 336"/>
                <a:gd name="T64" fmla="*/ 62 w 178"/>
                <a:gd name="T65" fmla="*/ 333 h 336"/>
                <a:gd name="T66" fmla="*/ 84 w 178"/>
                <a:gd name="T67" fmla="*/ 336 h 336"/>
                <a:gd name="T68" fmla="*/ 104 w 178"/>
                <a:gd name="T69" fmla="*/ 333 h 336"/>
                <a:gd name="T70" fmla="*/ 123 w 178"/>
                <a:gd name="T71" fmla="*/ 324 h 336"/>
                <a:gd name="T72" fmla="*/ 138 w 178"/>
                <a:gd name="T73" fmla="*/ 313 h 336"/>
                <a:gd name="T74" fmla="*/ 151 w 178"/>
                <a:gd name="T75" fmla="*/ 298 h 336"/>
                <a:gd name="T76" fmla="*/ 162 w 178"/>
                <a:gd name="T77" fmla="*/ 284 h 336"/>
                <a:gd name="T78" fmla="*/ 169 w 178"/>
                <a:gd name="T79" fmla="*/ 271 h 336"/>
                <a:gd name="T80" fmla="*/ 174 w 178"/>
                <a:gd name="T81" fmla="*/ 261 h 336"/>
                <a:gd name="T82" fmla="*/ 175 w 178"/>
                <a:gd name="T83" fmla="*/ 255 h 336"/>
                <a:gd name="T84" fmla="*/ 172 w 178"/>
                <a:gd name="T85" fmla="*/ 249 h 336"/>
                <a:gd name="T86" fmla="*/ 167 w 178"/>
                <a:gd name="T87" fmla="*/ 248 h 336"/>
                <a:gd name="T88" fmla="*/ 160 w 178"/>
                <a:gd name="T89" fmla="*/ 250 h 336"/>
                <a:gd name="T90" fmla="*/ 156 w 178"/>
                <a:gd name="T91" fmla="*/ 258 h 336"/>
                <a:gd name="T92" fmla="*/ 143 w 178"/>
                <a:gd name="T93" fmla="*/ 282 h 336"/>
                <a:gd name="T94" fmla="*/ 126 w 178"/>
                <a:gd name="T95" fmla="*/ 302 h 336"/>
                <a:gd name="T96" fmla="*/ 106 w 178"/>
                <a:gd name="T97" fmla="*/ 316 h 336"/>
                <a:gd name="T98" fmla="*/ 85 w 178"/>
                <a:gd name="T99" fmla="*/ 322 h 336"/>
                <a:gd name="T100" fmla="*/ 77 w 178"/>
                <a:gd name="T101" fmla="*/ 320 h 336"/>
                <a:gd name="T102" fmla="*/ 72 w 178"/>
                <a:gd name="T103" fmla="*/ 315 h 336"/>
                <a:gd name="T104" fmla="*/ 68 w 178"/>
                <a:gd name="T105" fmla="*/ 307 h 336"/>
                <a:gd name="T106" fmla="*/ 67 w 178"/>
                <a:gd name="T107" fmla="*/ 296 h 336"/>
                <a:gd name="T108" fmla="*/ 68 w 178"/>
                <a:gd name="T109" fmla="*/ 285 h 336"/>
                <a:gd name="T110" fmla="*/ 70 w 178"/>
                <a:gd name="T111" fmla="*/ 274 h 336"/>
                <a:gd name="T112" fmla="*/ 108 w 178"/>
                <a:gd name="T113" fmla="*/ 121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8" h="336">
                  <a:moveTo>
                    <a:pt x="108" y="121"/>
                  </a:moveTo>
                  <a:lnTo>
                    <a:pt x="161" y="121"/>
                  </a:lnTo>
                  <a:lnTo>
                    <a:pt x="174" y="120"/>
                  </a:lnTo>
                  <a:lnTo>
                    <a:pt x="178" y="110"/>
                  </a:lnTo>
                  <a:lnTo>
                    <a:pt x="174" y="103"/>
                  </a:lnTo>
                  <a:lnTo>
                    <a:pt x="163" y="103"/>
                  </a:lnTo>
                  <a:lnTo>
                    <a:pt x="112" y="103"/>
                  </a:lnTo>
                  <a:lnTo>
                    <a:pt x="132" y="24"/>
                  </a:lnTo>
                  <a:lnTo>
                    <a:pt x="134" y="17"/>
                  </a:lnTo>
                  <a:lnTo>
                    <a:pt x="129" y="4"/>
                  </a:lnTo>
                  <a:lnTo>
                    <a:pt x="116" y="0"/>
                  </a:lnTo>
                  <a:lnTo>
                    <a:pt x="100" y="6"/>
                  </a:lnTo>
                  <a:lnTo>
                    <a:pt x="91" y="23"/>
                  </a:lnTo>
                  <a:lnTo>
                    <a:pt x="90" y="26"/>
                  </a:lnTo>
                  <a:lnTo>
                    <a:pt x="89" y="28"/>
                  </a:lnTo>
                  <a:lnTo>
                    <a:pt x="89" y="29"/>
                  </a:lnTo>
                  <a:lnTo>
                    <a:pt x="88" y="33"/>
                  </a:lnTo>
                  <a:lnTo>
                    <a:pt x="86" y="40"/>
                  </a:lnTo>
                  <a:lnTo>
                    <a:pt x="83" y="53"/>
                  </a:lnTo>
                  <a:lnTo>
                    <a:pt x="78" y="73"/>
                  </a:lnTo>
                  <a:lnTo>
                    <a:pt x="71" y="103"/>
                  </a:lnTo>
                  <a:lnTo>
                    <a:pt x="17" y="103"/>
                  </a:lnTo>
                  <a:lnTo>
                    <a:pt x="5" y="104"/>
                  </a:lnTo>
                  <a:lnTo>
                    <a:pt x="0" y="114"/>
                  </a:lnTo>
                  <a:lnTo>
                    <a:pt x="5" y="121"/>
                  </a:lnTo>
                  <a:lnTo>
                    <a:pt x="16" y="121"/>
                  </a:lnTo>
                  <a:lnTo>
                    <a:pt x="66" y="121"/>
                  </a:lnTo>
                  <a:lnTo>
                    <a:pt x="35" y="247"/>
                  </a:lnTo>
                  <a:lnTo>
                    <a:pt x="30" y="269"/>
                  </a:lnTo>
                  <a:lnTo>
                    <a:pt x="27" y="286"/>
                  </a:lnTo>
                  <a:lnTo>
                    <a:pt x="32" y="307"/>
                  </a:lnTo>
                  <a:lnTo>
                    <a:pt x="44" y="323"/>
                  </a:lnTo>
                  <a:lnTo>
                    <a:pt x="62" y="333"/>
                  </a:lnTo>
                  <a:lnTo>
                    <a:pt x="84" y="336"/>
                  </a:lnTo>
                  <a:lnTo>
                    <a:pt x="104" y="333"/>
                  </a:lnTo>
                  <a:lnTo>
                    <a:pt x="123" y="324"/>
                  </a:lnTo>
                  <a:lnTo>
                    <a:pt x="138" y="313"/>
                  </a:lnTo>
                  <a:lnTo>
                    <a:pt x="151" y="298"/>
                  </a:lnTo>
                  <a:lnTo>
                    <a:pt x="162" y="284"/>
                  </a:lnTo>
                  <a:lnTo>
                    <a:pt x="169" y="271"/>
                  </a:lnTo>
                  <a:lnTo>
                    <a:pt x="174" y="261"/>
                  </a:lnTo>
                  <a:lnTo>
                    <a:pt x="175" y="255"/>
                  </a:lnTo>
                  <a:lnTo>
                    <a:pt x="172" y="249"/>
                  </a:lnTo>
                  <a:lnTo>
                    <a:pt x="167" y="248"/>
                  </a:lnTo>
                  <a:lnTo>
                    <a:pt x="160" y="250"/>
                  </a:lnTo>
                  <a:lnTo>
                    <a:pt x="156" y="258"/>
                  </a:lnTo>
                  <a:lnTo>
                    <a:pt x="143" y="282"/>
                  </a:lnTo>
                  <a:lnTo>
                    <a:pt x="126" y="302"/>
                  </a:lnTo>
                  <a:lnTo>
                    <a:pt x="106" y="316"/>
                  </a:lnTo>
                  <a:lnTo>
                    <a:pt x="85" y="322"/>
                  </a:lnTo>
                  <a:lnTo>
                    <a:pt x="77" y="320"/>
                  </a:lnTo>
                  <a:lnTo>
                    <a:pt x="72" y="315"/>
                  </a:lnTo>
                  <a:lnTo>
                    <a:pt x="68" y="307"/>
                  </a:lnTo>
                  <a:lnTo>
                    <a:pt x="67" y="296"/>
                  </a:lnTo>
                  <a:lnTo>
                    <a:pt x="68" y="285"/>
                  </a:lnTo>
                  <a:lnTo>
                    <a:pt x="70" y="274"/>
                  </a:lnTo>
                  <a:lnTo>
                    <a:pt x="108" y="12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/>
            <p:cNvSpPr>
              <a:spLocks noChangeAspect="1"/>
            </p:cNvSpPr>
            <p:nvPr/>
          </p:nvSpPr>
          <p:spPr bwMode="auto">
            <a:xfrm>
              <a:off x="5906" y="1"/>
              <a:ext cx="175" cy="757"/>
            </a:xfrm>
            <a:custGeom>
              <a:avLst/>
              <a:gdLst>
                <a:gd name="T0" fmla="*/ 175 w 175"/>
                <a:gd name="T1" fmla="*/ 749 h 757"/>
                <a:gd name="T2" fmla="*/ 175 w 175"/>
                <a:gd name="T3" fmla="*/ 747 h 757"/>
                <a:gd name="T4" fmla="*/ 173 w 175"/>
                <a:gd name="T5" fmla="*/ 745 h 757"/>
                <a:gd name="T6" fmla="*/ 169 w 175"/>
                <a:gd name="T7" fmla="*/ 740 h 757"/>
                <a:gd name="T8" fmla="*/ 162 w 175"/>
                <a:gd name="T9" fmla="*/ 732 h 757"/>
                <a:gd name="T10" fmla="*/ 104 w 175"/>
                <a:gd name="T11" fmla="*/ 653 h 757"/>
                <a:gd name="T12" fmla="*/ 67 w 175"/>
                <a:gd name="T13" fmla="*/ 563 h 757"/>
                <a:gd name="T14" fmla="*/ 49 w 175"/>
                <a:gd name="T15" fmla="*/ 469 h 757"/>
                <a:gd name="T16" fmla="*/ 44 w 175"/>
                <a:gd name="T17" fmla="*/ 378 h 757"/>
                <a:gd name="T18" fmla="*/ 49 w 175"/>
                <a:gd name="T19" fmla="*/ 280 h 757"/>
                <a:gd name="T20" fmla="*/ 70 w 175"/>
                <a:gd name="T21" fmla="*/ 185 h 757"/>
                <a:gd name="T22" fmla="*/ 107 w 175"/>
                <a:gd name="T23" fmla="*/ 97 h 757"/>
                <a:gd name="T24" fmla="*/ 165 w 175"/>
                <a:gd name="T25" fmla="*/ 20 h 757"/>
                <a:gd name="T26" fmla="*/ 173 w 175"/>
                <a:gd name="T27" fmla="*/ 11 h 757"/>
                <a:gd name="T28" fmla="*/ 175 w 175"/>
                <a:gd name="T29" fmla="*/ 7 h 757"/>
                <a:gd name="T30" fmla="*/ 173 w 175"/>
                <a:gd name="T31" fmla="*/ 2 h 757"/>
                <a:gd name="T32" fmla="*/ 167 w 175"/>
                <a:gd name="T33" fmla="*/ 0 h 757"/>
                <a:gd name="T34" fmla="*/ 151 w 175"/>
                <a:gd name="T35" fmla="*/ 9 h 757"/>
                <a:gd name="T36" fmla="*/ 121 w 175"/>
                <a:gd name="T37" fmla="*/ 37 h 757"/>
                <a:gd name="T38" fmla="*/ 84 w 175"/>
                <a:gd name="T39" fmla="*/ 84 h 757"/>
                <a:gd name="T40" fmla="*/ 47 w 175"/>
                <a:gd name="T41" fmla="*/ 147 h 757"/>
                <a:gd name="T42" fmla="*/ 24 w 175"/>
                <a:gd name="T43" fmla="*/ 210 h 757"/>
                <a:gd name="T44" fmla="*/ 9 w 175"/>
                <a:gd name="T45" fmla="*/ 270 h 757"/>
                <a:gd name="T46" fmla="*/ 2 w 175"/>
                <a:gd name="T47" fmla="*/ 327 h 757"/>
                <a:gd name="T48" fmla="*/ 0 w 175"/>
                <a:gd name="T49" fmla="*/ 378 h 757"/>
                <a:gd name="T50" fmla="*/ 2 w 175"/>
                <a:gd name="T51" fmla="*/ 428 h 757"/>
                <a:gd name="T52" fmla="*/ 9 w 175"/>
                <a:gd name="T53" fmla="*/ 486 h 757"/>
                <a:gd name="T54" fmla="*/ 24 w 175"/>
                <a:gd name="T55" fmla="*/ 550 h 757"/>
                <a:gd name="T56" fmla="*/ 49 w 175"/>
                <a:gd name="T57" fmla="*/ 614 h 757"/>
                <a:gd name="T58" fmla="*/ 86 w 175"/>
                <a:gd name="T59" fmla="*/ 676 h 757"/>
                <a:gd name="T60" fmla="*/ 123 w 175"/>
                <a:gd name="T61" fmla="*/ 720 h 757"/>
                <a:gd name="T62" fmla="*/ 152 w 175"/>
                <a:gd name="T63" fmla="*/ 748 h 757"/>
                <a:gd name="T64" fmla="*/ 167 w 175"/>
                <a:gd name="T65" fmla="*/ 757 h 757"/>
                <a:gd name="T66" fmla="*/ 173 w 175"/>
                <a:gd name="T67" fmla="*/ 755 h 757"/>
                <a:gd name="T68" fmla="*/ 175 w 175"/>
                <a:gd name="T69" fmla="*/ 749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757">
                  <a:moveTo>
                    <a:pt x="175" y="749"/>
                  </a:moveTo>
                  <a:lnTo>
                    <a:pt x="175" y="747"/>
                  </a:lnTo>
                  <a:lnTo>
                    <a:pt x="173" y="745"/>
                  </a:lnTo>
                  <a:lnTo>
                    <a:pt x="169" y="740"/>
                  </a:lnTo>
                  <a:lnTo>
                    <a:pt x="162" y="732"/>
                  </a:lnTo>
                  <a:lnTo>
                    <a:pt x="104" y="653"/>
                  </a:lnTo>
                  <a:lnTo>
                    <a:pt x="67" y="563"/>
                  </a:lnTo>
                  <a:lnTo>
                    <a:pt x="49" y="469"/>
                  </a:lnTo>
                  <a:lnTo>
                    <a:pt x="44" y="378"/>
                  </a:lnTo>
                  <a:lnTo>
                    <a:pt x="49" y="280"/>
                  </a:lnTo>
                  <a:lnTo>
                    <a:pt x="70" y="185"/>
                  </a:lnTo>
                  <a:lnTo>
                    <a:pt x="107" y="97"/>
                  </a:lnTo>
                  <a:lnTo>
                    <a:pt x="165" y="20"/>
                  </a:lnTo>
                  <a:lnTo>
                    <a:pt x="173" y="11"/>
                  </a:lnTo>
                  <a:lnTo>
                    <a:pt x="175" y="7"/>
                  </a:lnTo>
                  <a:lnTo>
                    <a:pt x="173" y="2"/>
                  </a:lnTo>
                  <a:lnTo>
                    <a:pt x="167" y="0"/>
                  </a:lnTo>
                  <a:lnTo>
                    <a:pt x="151" y="9"/>
                  </a:lnTo>
                  <a:lnTo>
                    <a:pt x="121" y="37"/>
                  </a:lnTo>
                  <a:lnTo>
                    <a:pt x="84" y="84"/>
                  </a:lnTo>
                  <a:lnTo>
                    <a:pt x="47" y="147"/>
                  </a:lnTo>
                  <a:lnTo>
                    <a:pt x="24" y="210"/>
                  </a:lnTo>
                  <a:lnTo>
                    <a:pt x="9" y="270"/>
                  </a:lnTo>
                  <a:lnTo>
                    <a:pt x="2" y="327"/>
                  </a:lnTo>
                  <a:lnTo>
                    <a:pt x="0" y="378"/>
                  </a:lnTo>
                  <a:lnTo>
                    <a:pt x="2" y="428"/>
                  </a:lnTo>
                  <a:lnTo>
                    <a:pt x="9" y="486"/>
                  </a:lnTo>
                  <a:lnTo>
                    <a:pt x="24" y="550"/>
                  </a:lnTo>
                  <a:lnTo>
                    <a:pt x="49" y="614"/>
                  </a:lnTo>
                  <a:lnTo>
                    <a:pt x="86" y="676"/>
                  </a:lnTo>
                  <a:lnTo>
                    <a:pt x="123" y="720"/>
                  </a:lnTo>
                  <a:lnTo>
                    <a:pt x="152" y="748"/>
                  </a:lnTo>
                  <a:lnTo>
                    <a:pt x="167" y="757"/>
                  </a:lnTo>
                  <a:lnTo>
                    <a:pt x="173" y="755"/>
                  </a:lnTo>
                  <a:lnTo>
                    <a:pt x="175" y="7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/>
            <p:cNvSpPr>
              <a:spLocks noChangeAspect="1"/>
            </p:cNvSpPr>
            <p:nvPr/>
          </p:nvSpPr>
          <p:spPr bwMode="auto">
            <a:xfrm>
              <a:off x="6153" y="226"/>
              <a:ext cx="426" cy="348"/>
            </a:xfrm>
            <a:custGeom>
              <a:avLst/>
              <a:gdLst>
                <a:gd name="T0" fmla="*/ 358 w 426"/>
                <a:gd name="T1" fmla="*/ 48 h 348"/>
                <a:gd name="T2" fmla="*/ 337 w 426"/>
                <a:gd name="T3" fmla="*/ 76 h 348"/>
                <a:gd name="T4" fmla="*/ 337 w 426"/>
                <a:gd name="T5" fmla="*/ 104 h 348"/>
                <a:gd name="T6" fmla="*/ 356 w 426"/>
                <a:gd name="T7" fmla="*/ 123 h 348"/>
                <a:gd name="T8" fmla="*/ 392 w 426"/>
                <a:gd name="T9" fmla="*/ 122 h 348"/>
                <a:gd name="T10" fmla="*/ 422 w 426"/>
                <a:gd name="T11" fmla="*/ 92 h 348"/>
                <a:gd name="T12" fmla="*/ 420 w 426"/>
                <a:gd name="T13" fmla="*/ 40 h 348"/>
                <a:gd name="T14" fmla="*/ 373 w 426"/>
                <a:gd name="T15" fmla="*/ 5 h 348"/>
                <a:gd name="T16" fmla="*/ 311 w 426"/>
                <a:gd name="T17" fmla="*/ 6 h 348"/>
                <a:gd name="T18" fmla="*/ 271 w 426"/>
                <a:gd name="T19" fmla="*/ 34 h 348"/>
                <a:gd name="T20" fmla="*/ 242 w 426"/>
                <a:gd name="T21" fmla="*/ 26 h 348"/>
                <a:gd name="T22" fmla="*/ 188 w 426"/>
                <a:gd name="T23" fmla="*/ 3 h 348"/>
                <a:gd name="T24" fmla="*/ 93 w 426"/>
                <a:gd name="T25" fmla="*/ 15 h 348"/>
                <a:gd name="T26" fmla="*/ 19 w 426"/>
                <a:gd name="T27" fmla="*/ 89 h 348"/>
                <a:gd name="T28" fmla="*/ 12 w 426"/>
                <a:gd name="T29" fmla="*/ 124 h 348"/>
                <a:gd name="T30" fmla="*/ 22 w 426"/>
                <a:gd name="T31" fmla="*/ 129 h 348"/>
                <a:gd name="T32" fmla="*/ 39 w 426"/>
                <a:gd name="T33" fmla="*/ 128 h 348"/>
                <a:gd name="T34" fmla="*/ 55 w 426"/>
                <a:gd name="T35" fmla="*/ 95 h 348"/>
                <a:gd name="T36" fmla="*/ 80 w 426"/>
                <a:gd name="T37" fmla="*/ 60 h 348"/>
                <a:gd name="T38" fmla="*/ 111 w 426"/>
                <a:gd name="T39" fmla="*/ 38 h 348"/>
                <a:gd name="T40" fmla="*/ 139 w 426"/>
                <a:gd name="T41" fmla="*/ 29 h 348"/>
                <a:gd name="T42" fmla="*/ 171 w 426"/>
                <a:gd name="T43" fmla="*/ 30 h 348"/>
                <a:gd name="T44" fmla="*/ 192 w 426"/>
                <a:gd name="T45" fmla="*/ 49 h 348"/>
                <a:gd name="T46" fmla="*/ 192 w 426"/>
                <a:gd name="T47" fmla="*/ 81 h 348"/>
                <a:gd name="T48" fmla="*/ 183 w 426"/>
                <a:gd name="T49" fmla="*/ 126 h 348"/>
                <a:gd name="T50" fmla="*/ 151 w 426"/>
                <a:gd name="T51" fmla="*/ 253 h 348"/>
                <a:gd name="T52" fmla="*/ 125 w 426"/>
                <a:gd name="T53" fmla="*/ 304 h 348"/>
                <a:gd name="T54" fmla="*/ 87 w 426"/>
                <a:gd name="T55" fmla="*/ 321 h 348"/>
                <a:gd name="T56" fmla="*/ 74 w 426"/>
                <a:gd name="T57" fmla="*/ 320 h 348"/>
                <a:gd name="T58" fmla="*/ 51 w 426"/>
                <a:gd name="T59" fmla="*/ 310 h 348"/>
                <a:gd name="T60" fmla="*/ 82 w 426"/>
                <a:gd name="T61" fmla="*/ 288 h 348"/>
                <a:gd name="T62" fmla="*/ 92 w 426"/>
                <a:gd name="T63" fmla="*/ 258 h 348"/>
                <a:gd name="T64" fmla="*/ 82 w 426"/>
                <a:gd name="T65" fmla="*/ 234 h 348"/>
                <a:gd name="T66" fmla="*/ 54 w 426"/>
                <a:gd name="T67" fmla="*/ 223 h 348"/>
                <a:gd name="T68" fmla="*/ 17 w 426"/>
                <a:gd name="T69" fmla="*/ 238 h 348"/>
                <a:gd name="T70" fmla="*/ 0 w 426"/>
                <a:gd name="T71" fmla="*/ 282 h 348"/>
                <a:gd name="T72" fmla="*/ 26 w 426"/>
                <a:gd name="T73" fmla="*/ 330 h 348"/>
                <a:gd name="T74" fmla="*/ 86 w 426"/>
                <a:gd name="T75" fmla="*/ 348 h 348"/>
                <a:gd name="T76" fmla="*/ 138 w 426"/>
                <a:gd name="T77" fmla="*/ 330 h 348"/>
                <a:gd name="T78" fmla="*/ 167 w 426"/>
                <a:gd name="T79" fmla="*/ 302 h 348"/>
                <a:gd name="T80" fmla="*/ 209 w 426"/>
                <a:gd name="T81" fmla="*/ 337 h 348"/>
                <a:gd name="T82" fmla="*/ 270 w 426"/>
                <a:gd name="T83" fmla="*/ 348 h 348"/>
                <a:gd name="T84" fmla="*/ 379 w 426"/>
                <a:gd name="T85" fmla="*/ 299 h 348"/>
                <a:gd name="T86" fmla="*/ 417 w 426"/>
                <a:gd name="T87" fmla="*/ 230 h 348"/>
                <a:gd name="T88" fmla="*/ 410 w 426"/>
                <a:gd name="T89" fmla="*/ 221 h 348"/>
                <a:gd name="T90" fmla="*/ 399 w 426"/>
                <a:gd name="T91" fmla="*/ 220 h 348"/>
                <a:gd name="T92" fmla="*/ 381 w 426"/>
                <a:gd name="T93" fmla="*/ 230 h 348"/>
                <a:gd name="T94" fmla="*/ 360 w 426"/>
                <a:gd name="T95" fmla="*/ 273 h 348"/>
                <a:gd name="T96" fmla="*/ 331 w 426"/>
                <a:gd name="T97" fmla="*/ 301 h 348"/>
                <a:gd name="T98" fmla="*/ 301 w 426"/>
                <a:gd name="T99" fmla="*/ 317 h 348"/>
                <a:gd name="T100" fmla="*/ 274 w 426"/>
                <a:gd name="T101" fmla="*/ 321 h 348"/>
                <a:gd name="T102" fmla="*/ 242 w 426"/>
                <a:gd name="T103" fmla="*/ 312 h 348"/>
                <a:gd name="T104" fmla="*/ 232 w 426"/>
                <a:gd name="T105" fmla="*/ 283 h 348"/>
                <a:gd name="T106" fmla="*/ 238 w 426"/>
                <a:gd name="T107" fmla="*/ 246 h 348"/>
                <a:gd name="T108" fmla="*/ 249 w 426"/>
                <a:gd name="T109" fmla="*/ 199 h 348"/>
                <a:gd name="T110" fmla="*/ 262 w 426"/>
                <a:gd name="T111" fmla="*/ 145 h 348"/>
                <a:gd name="T112" fmla="*/ 275 w 426"/>
                <a:gd name="T113" fmla="*/ 97 h 348"/>
                <a:gd name="T114" fmla="*/ 301 w 426"/>
                <a:gd name="T115" fmla="*/ 45 h 348"/>
                <a:gd name="T116" fmla="*/ 339 w 426"/>
                <a:gd name="T117" fmla="*/ 28 h 348"/>
                <a:gd name="T118" fmla="*/ 353 w 426"/>
                <a:gd name="T119" fmla="*/ 29 h 348"/>
                <a:gd name="T120" fmla="*/ 375 w 426"/>
                <a:gd name="T121" fmla="*/ 39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26" h="348">
                  <a:moveTo>
                    <a:pt x="375" y="39"/>
                  </a:moveTo>
                  <a:lnTo>
                    <a:pt x="358" y="48"/>
                  </a:lnTo>
                  <a:lnTo>
                    <a:pt x="345" y="61"/>
                  </a:lnTo>
                  <a:lnTo>
                    <a:pt x="337" y="76"/>
                  </a:lnTo>
                  <a:lnTo>
                    <a:pt x="334" y="91"/>
                  </a:lnTo>
                  <a:lnTo>
                    <a:pt x="337" y="104"/>
                  </a:lnTo>
                  <a:lnTo>
                    <a:pt x="344" y="115"/>
                  </a:lnTo>
                  <a:lnTo>
                    <a:pt x="356" y="123"/>
                  </a:lnTo>
                  <a:lnTo>
                    <a:pt x="372" y="126"/>
                  </a:lnTo>
                  <a:lnTo>
                    <a:pt x="392" y="122"/>
                  </a:lnTo>
                  <a:lnTo>
                    <a:pt x="409" y="110"/>
                  </a:lnTo>
                  <a:lnTo>
                    <a:pt x="422" y="92"/>
                  </a:lnTo>
                  <a:lnTo>
                    <a:pt x="426" y="67"/>
                  </a:lnTo>
                  <a:lnTo>
                    <a:pt x="420" y="40"/>
                  </a:lnTo>
                  <a:lnTo>
                    <a:pt x="401" y="19"/>
                  </a:lnTo>
                  <a:lnTo>
                    <a:pt x="373" y="5"/>
                  </a:lnTo>
                  <a:lnTo>
                    <a:pt x="341" y="0"/>
                  </a:lnTo>
                  <a:lnTo>
                    <a:pt x="311" y="6"/>
                  </a:lnTo>
                  <a:lnTo>
                    <a:pt x="288" y="18"/>
                  </a:lnTo>
                  <a:lnTo>
                    <a:pt x="271" y="34"/>
                  </a:lnTo>
                  <a:lnTo>
                    <a:pt x="260" y="47"/>
                  </a:lnTo>
                  <a:lnTo>
                    <a:pt x="242" y="26"/>
                  </a:lnTo>
                  <a:lnTo>
                    <a:pt x="217" y="11"/>
                  </a:lnTo>
                  <a:lnTo>
                    <a:pt x="188" y="3"/>
                  </a:lnTo>
                  <a:lnTo>
                    <a:pt x="156" y="0"/>
                  </a:lnTo>
                  <a:lnTo>
                    <a:pt x="93" y="15"/>
                  </a:lnTo>
                  <a:lnTo>
                    <a:pt x="47" y="50"/>
                  </a:lnTo>
                  <a:lnTo>
                    <a:pt x="19" y="89"/>
                  </a:lnTo>
                  <a:lnTo>
                    <a:pt x="10" y="119"/>
                  </a:lnTo>
                  <a:lnTo>
                    <a:pt x="12" y="124"/>
                  </a:lnTo>
                  <a:lnTo>
                    <a:pt x="16" y="128"/>
                  </a:lnTo>
                  <a:lnTo>
                    <a:pt x="22" y="129"/>
                  </a:lnTo>
                  <a:lnTo>
                    <a:pt x="28" y="129"/>
                  </a:lnTo>
                  <a:lnTo>
                    <a:pt x="39" y="128"/>
                  </a:lnTo>
                  <a:lnTo>
                    <a:pt x="45" y="119"/>
                  </a:lnTo>
                  <a:lnTo>
                    <a:pt x="55" y="95"/>
                  </a:lnTo>
                  <a:lnTo>
                    <a:pt x="67" y="76"/>
                  </a:lnTo>
                  <a:lnTo>
                    <a:pt x="80" y="60"/>
                  </a:lnTo>
                  <a:lnTo>
                    <a:pt x="95" y="48"/>
                  </a:lnTo>
                  <a:lnTo>
                    <a:pt x="111" y="38"/>
                  </a:lnTo>
                  <a:lnTo>
                    <a:pt x="125" y="32"/>
                  </a:lnTo>
                  <a:lnTo>
                    <a:pt x="139" y="29"/>
                  </a:lnTo>
                  <a:lnTo>
                    <a:pt x="152" y="28"/>
                  </a:lnTo>
                  <a:lnTo>
                    <a:pt x="171" y="30"/>
                  </a:lnTo>
                  <a:lnTo>
                    <a:pt x="184" y="38"/>
                  </a:lnTo>
                  <a:lnTo>
                    <a:pt x="192" y="49"/>
                  </a:lnTo>
                  <a:lnTo>
                    <a:pt x="194" y="65"/>
                  </a:lnTo>
                  <a:lnTo>
                    <a:pt x="192" y="81"/>
                  </a:lnTo>
                  <a:lnTo>
                    <a:pt x="188" y="102"/>
                  </a:lnTo>
                  <a:lnTo>
                    <a:pt x="183" y="126"/>
                  </a:lnTo>
                  <a:lnTo>
                    <a:pt x="177" y="149"/>
                  </a:lnTo>
                  <a:lnTo>
                    <a:pt x="151" y="253"/>
                  </a:lnTo>
                  <a:lnTo>
                    <a:pt x="140" y="283"/>
                  </a:lnTo>
                  <a:lnTo>
                    <a:pt x="125" y="304"/>
                  </a:lnTo>
                  <a:lnTo>
                    <a:pt x="107" y="317"/>
                  </a:lnTo>
                  <a:lnTo>
                    <a:pt x="87" y="321"/>
                  </a:lnTo>
                  <a:lnTo>
                    <a:pt x="82" y="321"/>
                  </a:lnTo>
                  <a:lnTo>
                    <a:pt x="74" y="320"/>
                  </a:lnTo>
                  <a:lnTo>
                    <a:pt x="63" y="316"/>
                  </a:lnTo>
                  <a:lnTo>
                    <a:pt x="51" y="310"/>
                  </a:lnTo>
                  <a:lnTo>
                    <a:pt x="69" y="301"/>
                  </a:lnTo>
                  <a:lnTo>
                    <a:pt x="82" y="288"/>
                  </a:lnTo>
                  <a:lnTo>
                    <a:pt x="89" y="273"/>
                  </a:lnTo>
                  <a:lnTo>
                    <a:pt x="92" y="258"/>
                  </a:lnTo>
                  <a:lnTo>
                    <a:pt x="89" y="245"/>
                  </a:lnTo>
                  <a:lnTo>
                    <a:pt x="82" y="234"/>
                  </a:lnTo>
                  <a:lnTo>
                    <a:pt x="71" y="226"/>
                  </a:lnTo>
                  <a:lnTo>
                    <a:pt x="54" y="223"/>
                  </a:lnTo>
                  <a:lnTo>
                    <a:pt x="35" y="227"/>
                  </a:lnTo>
                  <a:lnTo>
                    <a:pt x="17" y="238"/>
                  </a:lnTo>
                  <a:lnTo>
                    <a:pt x="5" y="257"/>
                  </a:lnTo>
                  <a:lnTo>
                    <a:pt x="0" y="282"/>
                  </a:lnTo>
                  <a:lnTo>
                    <a:pt x="7" y="309"/>
                  </a:lnTo>
                  <a:lnTo>
                    <a:pt x="26" y="330"/>
                  </a:lnTo>
                  <a:lnTo>
                    <a:pt x="53" y="344"/>
                  </a:lnTo>
                  <a:lnTo>
                    <a:pt x="86" y="348"/>
                  </a:lnTo>
                  <a:lnTo>
                    <a:pt x="115" y="343"/>
                  </a:lnTo>
                  <a:lnTo>
                    <a:pt x="138" y="330"/>
                  </a:lnTo>
                  <a:lnTo>
                    <a:pt x="156" y="315"/>
                  </a:lnTo>
                  <a:lnTo>
                    <a:pt x="167" y="302"/>
                  </a:lnTo>
                  <a:lnTo>
                    <a:pt x="185" y="323"/>
                  </a:lnTo>
                  <a:lnTo>
                    <a:pt x="209" y="337"/>
                  </a:lnTo>
                  <a:lnTo>
                    <a:pt x="239" y="346"/>
                  </a:lnTo>
                  <a:lnTo>
                    <a:pt x="270" y="348"/>
                  </a:lnTo>
                  <a:lnTo>
                    <a:pt x="333" y="334"/>
                  </a:lnTo>
                  <a:lnTo>
                    <a:pt x="379" y="299"/>
                  </a:lnTo>
                  <a:lnTo>
                    <a:pt x="407" y="259"/>
                  </a:lnTo>
                  <a:lnTo>
                    <a:pt x="417" y="230"/>
                  </a:lnTo>
                  <a:lnTo>
                    <a:pt x="415" y="224"/>
                  </a:lnTo>
                  <a:lnTo>
                    <a:pt x="410" y="221"/>
                  </a:lnTo>
                  <a:lnTo>
                    <a:pt x="404" y="220"/>
                  </a:lnTo>
                  <a:lnTo>
                    <a:pt x="399" y="220"/>
                  </a:lnTo>
                  <a:lnTo>
                    <a:pt x="387" y="221"/>
                  </a:lnTo>
                  <a:lnTo>
                    <a:pt x="381" y="230"/>
                  </a:lnTo>
                  <a:lnTo>
                    <a:pt x="372" y="253"/>
                  </a:lnTo>
                  <a:lnTo>
                    <a:pt x="360" y="273"/>
                  </a:lnTo>
                  <a:lnTo>
                    <a:pt x="346" y="289"/>
                  </a:lnTo>
                  <a:lnTo>
                    <a:pt x="331" y="301"/>
                  </a:lnTo>
                  <a:lnTo>
                    <a:pt x="316" y="310"/>
                  </a:lnTo>
                  <a:lnTo>
                    <a:pt x="301" y="317"/>
                  </a:lnTo>
                  <a:lnTo>
                    <a:pt x="287" y="320"/>
                  </a:lnTo>
                  <a:lnTo>
                    <a:pt x="274" y="321"/>
                  </a:lnTo>
                  <a:lnTo>
                    <a:pt x="256" y="319"/>
                  </a:lnTo>
                  <a:lnTo>
                    <a:pt x="242" y="312"/>
                  </a:lnTo>
                  <a:lnTo>
                    <a:pt x="235" y="300"/>
                  </a:lnTo>
                  <a:lnTo>
                    <a:pt x="232" y="283"/>
                  </a:lnTo>
                  <a:lnTo>
                    <a:pt x="234" y="267"/>
                  </a:lnTo>
                  <a:lnTo>
                    <a:pt x="238" y="246"/>
                  </a:lnTo>
                  <a:lnTo>
                    <a:pt x="243" y="222"/>
                  </a:lnTo>
                  <a:lnTo>
                    <a:pt x="249" y="199"/>
                  </a:lnTo>
                  <a:lnTo>
                    <a:pt x="254" y="177"/>
                  </a:lnTo>
                  <a:lnTo>
                    <a:pt x="262" y="145"/>
                  </a:lnTo>
                  <a:lnTo>
                    <a:pt x="270" y="115"/>
                  </a:lnTo>
                  <a:lnTo>
                    <a:pt x="275" y="97"/>
                  </a:lnTo>
                  <a:lnTo>
                    <a:pt x="286" y="66"/>
                  </a:lnTo>
                  <a:lnTo>
                    <a:pt x="301" y="45"/>
                  </a:lnTo>
                  <a:lnTo>
                    <a:pt x="319" y="32"/>
                  </a:lnTo>
                  <a:lnTo>
                    <a:pt x="339" y="28"/>
                  </a:lnTo>
                  <a:lnTo>
                    <a:pt x="344" y="28"/>
                  </a:lnTo>
                  <a:lnTo>
                    <a:pt x="353" y="29"/>
                  </a:lnTo>
                  <a:lnTo>
                    <a:pt x="364" y="32"/>
                  </a:lnTo>
                  <a:lnTo>
                    <a:pt x="375" y="3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/>
            <p:cNvSpPr>
              <a:spLocks noChangeAspect="1"/>
            </p:cNvSpPr>
            <p:nvPr/>
          </p:nvSpPr>
          <p:spPr bwMode="auto">
            <a:xfrm>
              <a:off x="6664" y="1"/>
              <a:ext cx="175" cy="757"/>
            </a:xfrm>
            <a:custGeom>
              <a:avLst/>
              <a:gdLst>
                <a:gd name="T0" fmla="*/ 175 w 175"/>
                <a:gd name="T1" fmla="*/ 378 h 757"/>
                <a:gd name="T2" fmla="*/ 174 w 175"/>
                <a:gd name="T3" fmla="*/ 328 h 757"/>
                <a:gd name="T4" fmla="*/ 166 w 175"/>
                <a:gd name="T5" fmla="*/ 270 h 757"/>
                <a:gd name="T6" fmla="*/ 151 w 175"/>
                <a:gd name="T7" fmla="*/ 207 h 757"/>
                <a:gd name="T8" fmla="*/ 126 w 175"/>
                <a:gd name="T9" fmla="*/ 142 h 757"/>
                <a:gd name="T10" fmla="*/ 89 w 175"/>
                <a:gd name="T11" fmla="*/ 80 h 757"/>
                <a:gd name="T12" fmla="*/ 53 w 175"/>
                <a:gd name="T13" fmla="*/ 36 h 757"/>
                <a:gd name="T14" fmla="*/ 23 w 175"/>
                <a:gd name="T15" fmla="*/ 9 h 757"/>
                <a:gd name="T16" fmla="*/ 8 w 175"/>
                <a:gd name="T17" fmla="*/ 0 h 757"/>
                <a:gd name="T18" fmla="*/ 3 w 175"/>
                <a:gd name="T19" fmla="*/ 2 h 757"/>
                <a:gd name="T20" fmla="*/ 0 w 175"/>
                <a:gd name="T21" fmla="*/ 7 h 757"/>
                <a:gd name="T22" fmla="*/ 0 w 175"/>
                <a:gd name="T23" fmla="*/ 9 h 757"/>
                <a:gd name="T24" fmla="*/ 2 w 175"/>
                <a:gd name="T25" fmla="*/ 12 h 757"/>
                <a:gd name="T26" fmla="*/ 7 w 175"/>
                <a:gd name="T27" fmla="*/ 17 h 757"/>
                <a:gd name="T28" fmla="*/ 15 w 175"/>
                <a:gd name="T29" fmla="*/ 25 h 757"/>
                <a:gd name="T30" fmla="*/ 64 w 175"/>
                <a:gd name="T31" fmla="*/ 89 h 757"/>
                <a:gd name="T32" fmla="*/ 101 w 175"/>
                <a:gd name="T33" fmla="*/ 170 h 757"/>
                <a:gd name="T34" fmla="*/ 124 w 175"/>
                <a:gd name="T35" fmla="*/ 267 h 757"/>
                <a:gd name="T36" fmla="*/ 132 w 175"/>
                <a:gd name="T37" fmla="*/ 378 h 757"/>
                <a:gd name="T38" fmla="*/ 126 w 175"/>
                <a:gd name="T39" fmla="*/ 475 h 757"/>
                <a:gd name="T40" fmla="*/ 106 w 175"/>
                <a:gd name="T41" fmla="*/ 570 h 757"/>
                <a:gd name="T42" fmla="*/ 69 w 175"/>
                <a:gd name="T43" fmla="*/ 658 h 757"/>
                <a:gd name="T44" fmla="*/ 10 w 175"/>
                <a:gd name="T45" fmla="*/ 736 h 757"/>
                <a:gd name="T46" fmla="*/ 2 w 175"/>
                <a:gd name="T47" fmla="*/ 745 h 757"/>
                <a:gd name="T48" fmla="*/ 0 w 175"/>
                <a:gd name="T49" fmla="*/ 749 h 757"/>
                <a:gd name="T50" fmla="*/ 3 w 175"/>
                <a:gd name="T51" fmla="*/ 754 h 757"/>
                <a:gd name="T52" fmla="*/ 8 w 175"/>
                <a:gd name="T53" fmla="*/ 757 h 757"/>
                <a:gd name="T54" fmla="*/ 24 w 175"/>
                <a:gd name="T55" fmla="*/ 747 h 757"/>
                <a:gd name="T56" fmla="*/ 54 w 175"/>
                <a:gd name="T57" fmla="*/ 719 h 757"/>
                <a:gd name="T58" fmla="*/ 91 w 175"/>
                <a:gd name="T59" fmla="*/ 673 h 757"/>
                <a:gd name="T60" fmla="*/ 128 w 175"/>
                <a:gd name="T61" fmla="*/ 609 h 757"/>
                <a:gd name="T62" fmla="*/ 152 w 175"/>
                <a:gd name="T63" fmla="*/ 547 h 757"/>
                <a:gd name="T64" fmla="*/ 166 w 175"/>
                <a:gd name="T65" fmla="*/ 486 h 757"/>
                <a:gd name="T66" fmla="*/ 173 w 175"/>
                <a:gd name="T67" fmla="*/ 429 h 757"/>
                <a:gd name="T68" fmla="*/ 175 w 175"/>
                <a:gd name="T69" fmla="*/ 378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5" h="757">
                  <a:moveTo>
                    <a:pt x="175" y="378"/>
                  </a:moveTo>
                  <a:lnTo>
                    <a:pt x="174" y="328"/>
                  </a:lnTo>
                  <a:lnTo>
                    <a:pt x="166" y="270"/>
                  </a:lnTo>
                  <a:lnTo>
                    <a:pt x="151" y="207"/>
                  </a:lnTo>
                  <a:lnTo>
                    <a:pt x="126" y="142"/>
                  </a:lnTo>
                  <a:lnTo>
                    <a:pt x="89" y="80"/>
                  </a:lnTo>
                  <a:lnTo>
                    <a:pt x="53" y="36"/>
                  </a:lnTo>
                  <a:lnTo>
                    <a:pt x="23" y="9"/>
                  </a:lnTo>
                  <a:lnTo>
                    <a:pt x="8" y="0"/>
                  </a:lnTo>
                  <a:lnTo>
                    <a:pt x="3" y="2"/>
                  </a:lnTo>
                  <a:lnTo>
                    <a:pt x="0" y="7"/>
                  </a:lnTo>
                  <a:lnTo>
                    <a:pt x="0" y="9"/>
                  </a:lnTo>
                  <a:lnTo>
                    <a:pt x="2" y="12"/>
                  </a:lnTo>
                  <a:lnTo>
                    <a:pt x="7" y="17"/>
                  </a:lnTo>
                  <a:lnTo>
                    <a:pt x="15" y="25"/>
                  </a:lnTo>
                  <a:lnTo>
                    <a:pt x="64" y="89"/>
                  </a:lnTo>
                  <a:lnTo>
                    <a:pt x="101" y="170"/>
                  </a:lnTo>
                  <a:lnTo>
                    <a:pt x="124" y="267"/>
                  </a:lnTo>
                  <a:lnTo>
                    <a:pt x="132" y="378"/>
                  </a:lnTo>
                  <a:lnTo>
                    <a:pt x="126" y="475"/>
                  </a:lnTo>
                  <a:lnTo>
                    <a:pt x="106" y="570"/>
                  </a:lnTo>
                  <a:lnTo>
                    <a:pt x="69" y="658"/>
                  </a:lnTo>
                  <a:lnTo>
                    <a:pt x="10" y="736"/>
                  </a:lnTo>
                  <a:lnTo>
                    <a:pt x="2" y="745"/>
                  </a:lnTo>
                  <a:lnTo>
                    <a:pt x="0" y="749"/>
                  </a:lnTo>
                  <a:lnTo>
                    <a:pt x="3" y="754"/>
                  </a:lnTo>
                  <a:lnTo>
                    <a:pt x="8" y="757"/>
                  </a:lnTo>
                  <a:lnTo>
                    <a:pt x="24" y="747"/>
                  </a:lnTo>
                  <a:lnTo>
                    <a:pt x="54" y="719"/>
                  </a:lnTo>
                  <a:lnTo>
                    <a:pt x="91" y="673"/>
                  </a:lnTo>
                  <a:lnTo>
                    <a:pt x="128" y="609"/>
                  </a:lnTo>
                  <a:lnTo>
                    <a:pt x="152" y="547"/>
                  </a:lnTo>
                  <a:lnTo>
                    <a:pt x="166" y="486"/>
                  </a:lnTo>
                  <a:lnTo>
                    <a:pt x="173" y="429"/>
                  </a:lnTo>
                  <a:lnTo>
                    <a:pt x="175" y="37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" name="Group 30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5549172" y="5972902"/>
            <a:ext cx="2686456" cy="526918"/>
            <a:chOff x="2" y="1"/>
            <a:chExt cx="6837" cy="1341"/>
          </a:xfrm>
        </p:grpSpPr>
        <p:sp>
          <p:nvSpPr>
            <p:cNvPr id="121" name="Freeform 31"/>
            <p:cNvSpPr>
              <a:spLocks noChangeAspect="1"/>
            </p:cNvSpPr>
            <p:nvPr/>
          </p:nvSpPr>
          <p:spPr bwMode="auto">
            <a:xfrm>
              <a:off x="2" y="236"/>
              <a:ext cx="445" cy="364"/>
            </a:xfrm>
            <a:custGeom>
              <a:avLst/>
              <a:gdLst>
                <a:gd name="T0" fmla="*/ 374 w 446"/>
                <a:gd name="T1" fmla="*/ 50 h 364"/>
                <a:gd name="T2" fmla="*/ 353 w 446"/>
                <a:gd name="T3" fmla="*/ 80 h 364"/>
                <a:gd name="T4" fmla="*/ 353 w 446"/>
                <a:gd name="T5" fmla="*/ 109 h 364"/>
                <a:gd name="T6" fmla="*/ 372 w 446"/>
                <a:gd name="T7" fmla="*/ 129 h 364"/>
                <a:gd name="T8" fmla="*/ 410 w 446"/>
                <a:gd name="T9" fmla="*/ 128 h 364"/>
                <a:gd name="T10" fmla="*/ 441 w 446"/>
                <a:gd name="T11" fmla="*/ 96 h 364"/>
                <a:gd name="T12" fmla="*/ 439 w 446"/>
                <a:gd name="T13" fmla="*/ 42 h 364"/>
                <a:gd name="T14" fmla="*/ 391 w 446"/>
                <a:gd name="T15" fmla="*/ 5 h 364"/>
                <a:gd name="T16" fmla="*/ 326 w 446"/>
                <a:gd name="T17" fmla="*/ 6 h 364"/>
                <a:gd name="T18" fmla="*/ 284 w 446"/>
                <a:gd name="T19" fmla="*/ 35 h 364"/>
                <a:gd name="T20" fmla="*/ 253 w 446"/>
                <a:gd name="T21" fmla="*/ 27 h 364"/>
                <a:gd name="T22" fmla="*/ 197 w 446"/>
                <a:gd name="T23" fmla="*/ 3 h 364"/>
                <a:gd name="T24" fmla="*/ 98 w 446"/>
                <a:gd name="T25" fmla="*/ 16 h 364"/>
                <a:gd name="T26" fmla="*/ 20 w 446"/>
                <a:gd name="T27" fmla="*/ 93 h 364"/>
                <a:gd name="T28" fmla="*/ 13 w 446"/>
                <a:gd name="T29" fmla="*/ 130 h 364"/>
                <a:gd name="T30" fmla="*/ 24 w 446"/>
                <a:gd name="T31" fmla="*/ 135 h 364"/>
                <a:gd name="T32" fmla="*/ 41 w 446"/>
                <a:gd name="T33" fmla="*/ 134 h 364"/>
                <a:gd name="T34" fmla="*/ 58 w 446"/>
                <a:gd name="T35" fmla="*/ 100 h 364"/>
                <a:gd name="T36" fmla="*/ 85 w 446"/>
                <a:gd name="T37" fmla="*/ 63 h 364"/>
                <a:gd name="T38" fmla="*/ 116 w 446"/>
                <a:gd name="T39" fmla="*/ 40 h 364"/>
                <a:gd name="T40" fmla="*/ 146 w 446"/>
                <a:gd name="T41" fmla="*/ 30 h 364"/>
                <a:gd name="T42" fmla="*/ 179 w 446"/>
                <a:gd name="T43" fmla="*/ 31 h 364"/>
                <a:gd name="T44" fmla="*/ 201 w 446"/>
                <a:gd name="T45" fmla="*/ 51 h 364"/>
                <a:gd name="T46" fmla="*/ 202 w 446"/>
                <a:gd name="T47" fmla="*/ 84 h 364"/>
                <a:gd name="T48" fmla="*/ 192 w 446"/>
                <a:gd name="T49" fmla="*/ 132 h 364"/>
                <a:gd name="T50" fmla="*/ 159 w 446"/>
                <a:gd name="T51" fmla="*/ 264 h 364"/>
                <a:gd name="T52" fmla="*/ 131 w 446"/>
                <a:gd name="T53" fmla="*/ 318 h 364"/>
                <a:gd name="T54" fmla="*/ 92 w 446"/>
                <a:gd name="T55" fmla="*/ 336 h 364"/>
                <a:gd name="T56" fmla="*/ 77 w 446"/>
                <a:gd name="T57" fmla="*/ 334 h 364"/>
                <a:gd name="T58" fmla="*/ 54 w 446"/>
                <a:gd name="T59" fmla="*/ 324 h 364"/>
                <a:gd name="T60" fmla="*/ 86 w 446"/>
                <a:gd name="T61" fmla="*/ 301 h 364"/>
                <a:gd name="T62" fmla="*/ 97 w 446"/>
                <a:gd name="T63" fmla="*/ 269 h 364"/>
                <a:gd name="T64" fmla="*/ 87 w 446"/>
                <a:gd name="T65" fmla="*/ 245 h 364"/>
                <a:gd name="T66" fmla="*/ 57 w 446"/>
                <a:gd name="T67" fmla="*/ 233 h 364"/>
                <a:gd name="T68" fmla="*/ 19 w 446"/>
                <a:gd name="T69" fmla="*/ 249 h 364"/>
                <a:gd name="T70" fmla="*/ 0 w 446"/>
                <a:gd name="T71" fmla="*/ 295 h 364"/>
                <a:gd name="T72" fmla="*/ 27 w 446"/>
                <a:gd name="T73" fmla="*/ 345 h 364"/>
                <a:gd name="T74" fmla="*/ 90 w 446"/>
                <a:gd name="T75" fmla="*/ 364 h 364"/>
                <a:gd name="T76" fmla="*/ 146 w 446"/>
                <a:gd name="T77" fmla="*/ 345 h 364"/>
                <a:gd name="T78" fmla="*/ 175 w 446"/>
                <a:gd name="T79" fmla="*/ 316 h 364"/>
                <a:gd name="T80" fmla="*/ 219 w 446"/>
                <a:gd name="T81" fmla="*/ 353 h 364"/>
                <a:gd name="T82" fmla="*/ 284 w 446"/>
                <a:gd name="T83" fmla="*/ 364 h 364"/>
                <a:gd name="T84" fmla="*/ 397 w 446"/>
                <a:gd name="T85" fmla="*/ 313 h 364"/>
                <a:gd name="T86" fmla="*/ 436 w 446"/>
                <a:gd name="T87" fmla="*/ 241 h 364"/>
                <a:gd name="T88" fmla="*/ 429 w 446"/>
                <a:gd name="T89" fmla="*/ 231 h 364"/>
                <a:gd name="T90" fmla="*/ 417 w 446"/>
                <a:gd name="T91" fmla="*/ 230 h 364"/>
                <a:gd name="T92" fmla="*/ 399 w 446"/>
                <a:gd name="T93" fmla="*/ 240 h 364"/>
                <a:gd name="T94" fmla="*/ 377 w 446"/>
                <a:gd name="T95" fmla="*/ 285 h 364"/>
                <a:gd name="T96" fmla="*/ 347 w 446"/>
                <a:gd name="T97" fmla="*/ 315 h 364"/>
                <a:gd name="T98" fmla="*/ 315 w 446"/>
                <a:gd name="T99" fmla="*/ 331 h 364"/>
                <a:gd name="T100" fmla="*/ 287 w 446"/>
                <a:gd name="T101" fmla="*/ 336 h 364"/>
                <a:gd name="T102" fmla="*/ 254 w 446"/>
                <a:gd name="T103" fmla="*/ 326 h 364"/>
                <a:gd name="T104" fmla="*/ 243 w 446"/>
                <a:gd name="T105" fmla="*/ 296 h 364"/>
                <a:gd name="T106" fmla="*/ 249 w 446"/>
                <a:gd name="T107" fmla="*/ 257 h 364"/>
                <a:gd name="T108" fmla="*/ 261 w 446"/>
                <a:gd name="T109" fmla="*/ 208 h 364"/>
                <a:gd name="T110" fmla="*/ 275 w 446"/>
                <a:gd name="T111" fmla="*/ 152 h 364"/>
                <a:gd name="T112" fmla="*/ 288 w 446"/>
                <a:gd name="T113" fmla="*/ 101 h 364"/>
                <a:gd name="T114" fmla="*/ 316 w 446"/>
                <a:gd name="T115" fmla="*/ 47 h 364"/>
                <a:gd name="T116" fmla="*/ 355 w 446"/>
                <a:gd name="T117" fmla="*/ 29 h 364"/>
                <a:gd name="T118" fmla="*/ 369 w 446"/>
                <a:gd name="T119" fmla="*/ 31 h 364"/>
                <a:gd name="T120" fmla="*/ 393 w 446"/>
                <a:gd name="T121" fmla="*/ 41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46" h="364">
                  <a:moveTo>
                    <a:pt x="393" y="41"/>
                  </a:moveTo>
                  <a:lnTo>
                    <a:pt x="374" y="50"/>
                  </a:lnTo>
                  <a:lnTo>
                    <a:pt x="361" y="64"/>
                  </a:lnTo>
                  <a:lnTo>
                    <a:pt x="353" y="80"/>
                  </a:lnTo>
                  <a:lnTo>
                    <a:pt x="350" y="95"/>
                  </a:lnTo>
                  <a:lnTo>
                    <a:pt x="353" y="109"/>
                  </a:lnTo>
                  <a:lnTo>
                    <a:pt x="360" y="120"/>
                  </a:lnTo>
                  <a:lnTo>
                    <a:pt x="372" y="129"/>
                  </a:lnTo>
                  <a:lnTo>
                    <a:pt x="390" y="132"/>
                  </a:lnTo>
                  <a:lnTo>
                    <a:pt x="410" y="128"/>
                  </a:lnTo>
                  <a:lnTo>
                    <a:pt x="428" y="115"/>
                  </a:lnTo>
                  <a:lnTo>
                    <a:pt x="441" y="96"/>
                  </a:lnTo>
                  <a:lnTo>
                    <a:pt x="446" y="70"/>
                  </a:lnTo>
                  <a:lnTo>
                    <a:pt x="439" y="42"/>
                  </a:lnTo>
                  <a:lnTo>
                    <a:pt x="420" y="20"/>
                  </a:lnTo>
                  <a:lnTo>
                    <a:pt x="391" y="5"/>
                  </a:lnTo>
                  <a:lnTo>
                    <a:pt x="357" y="0"/>
                  </a:lnTo>
                  <a:lnTo>
                    <a:pt x="326" y="6"/>
                  </a:lnTo>
                  <a:lnTo>
                    <a:pt x="302" y="19"/>
                  </a:lnTo>
                  <a:lnTo>
                    <a:pt x="284" y="35"/>
                  </a:lnTo>
                  <a:lnTo>
                    <a:pt x="272" y="49"/>
                  </a:lnTo>
                  <a:lnTo>
                    <a:pt x="253" y="27"/>
                  </a:lnTo>
                  <a:lnTo>
                    <a:pt x="227" y="12"/>
                  </a:lnTo>
                  <a:lnTo>
                    <a:pt x="197" y="3"/>
                  </a:lnTo>
                  <a:lnTo>
                    <a:pt x="164" y="0"/>
                  </a:lnTo>
                  <a:lnTo>
                    <a:pt x="98" y="16"/>
                  </a:lnTo>
                  <a:lnTo>
                    <a:pt x="50" y="52"/>
                  </a:lnTo>
                  <a:lnTo>
                    <a:pt x="20" y="93"/>
                  </a:lnTo>
                  <a:lnTo>
                    <a:pt x="11" y="124"/>
                  </a:lnTo>
                  <a:lnTo>
                    <a:pt x="13" y="130"/>
                  </a:lnTo>
                  <a:lnTo>
                    <a:pt x="17" y="134"/>
                  </a:lnTo>
                  <a:lnTo>
                    <a:pt x="24" y="135"/>
                  </a:lnTo>
                  <a:lnTo>
                    <a:pt x="30" y="135"/>
                  </a:lnTo>
                  <a:lnTo>
                    <a:pt x="41" y="134"/>
                  </a:lnTo>
                  <a:lnTo>
                    <a:pt x="48" y="124"/>
                  </a:lnTo>
                  <a:lnTo>
                    <a:pt x="58" y="100"/>
                  </a:lnTo>
                  <a:lnTo>
                    <a:pt x="70" y="79"/>
                  </a:lnTo>
                  <a:lnTo>
                    <a:pt x="85" y="63"/>
                  </a:lnTo>
                  <a:lnTo>
                    <a:pt x="100" y="50"/>
                  </a:lnTo>
                  <a:lnTo>
                    <a:pt x="116" y="40"/>
                  </a:lnTo>
                  <a:lnTo>
                    <a:pt x="132" y="34"/>
                  </a:lnTo>
                  <a:lnTo>
                    <a:pt x="146" y="30"/>
                  </a:lnTo>
                  <a:lnTo>
                    <a:pt x="160" y="29"/>
                  </a:lnTo>
                  <a:lnTo>
                    <a:pt x="179" y="31"/>
                  </a:lnTo>
                  <a:lnTo>
                    <a:pt x="193" y="39"/>
                  </a:lnTo>
                  <a:lnTo>
                    <a:pt x="201" y="51"/>
                  </a:lnTo>
                  <a:lnTo>
                    <a:pt x="204" y="68"/>
                  </a:lnTo>
                  <a:lnTo>
                    <a:pt x="202" y="84"/>
                  </a:lnTo>
                  <a:lnTo>
                    <a:pt x="197" y="107"/>
                  </a:lnTo>
                  <a:lnTo>
                    <a:pt x="192" y="132"/>
                  </a:lnTo>
                  <a:lnTo>
                    <a:pt x="186" y="156"/>
                  </a:lnTo>
                  <a:lnTo>
                    <a:pt x="159" y="264"/>
                  </a:lnTo>
                  <a:lnTo>
                    <a:pt x="147" y="295"/>
                  </a:lnTo>
                  <a:lnTo>
                    <a:pt x="131" y="318"/>
                  </a:lnTo>
                  <a:lnTo>
                    <a:pt x="112" y="331"/>
                  </a:lnTo>
                  <a:lnTo>
                    <a:pt x="92" y="336"/>
                  </a:lnTo>
                  <a:lnTo>
                    <a:pt x="86" y="336"/>
                  </a:lnTo>
                  <a:lnTo>
                    <a:pt x="77" y="334"/>
                  </a:lnTo>
                  <a:lnTo>
                    <a:pt x="66" y="331"/>
                  </a:lnTo>
                  <a:lnTo>
                    <a:pt x="54" y="324"/>
                  </a:lnTo>
                  <a:lnTo>
                    <a:pt x="72" y="315"/>
                  </a:lnTo>
                  <a:lnTo>
                    <a:pt x="86" y="301"/>
                  </a:lnTo>
                  <a:lnTo>
                    <a:pt x="94" y="285"/>
                  </a:lnTo>
                  <a:lnTo>
                    <a:pt x="97" y="269"/>
                  </a:lnTo>
                  <a:lnTo>
                    <a:pt x="94" y="257"/>
                  </a:lnTo>
                  <a:lnTo>
                    <a:pt x="87" y="245"/>
                  </a:lnTo>
                  <a:lnTo>
                    <a:pt x="74" y="236"/>
                  </a:lnTo>
                  <a:lnTo>
                    <a:pt x="57" y="233"/>
                  </a:lnTo>
                  <a:lnTo>
                    <a:pt x="37" y="237"/>
                  </a:lnTo>
                  <a:lnTo>
                    <a:pt x="19" y="249"/>
                  </a:lnTo>
                  <a:lnTo>
                    <a:pt x="5" y="269"/>
                  </a:lnTo>
                  <a:lnTo>
                    <a:pt x="0" y="295"/>
                  </a:lnTo>
                  <a:lnTo>
                    <a:pt x="8" y="323"/>
                  </a:lnTo>
                  <a:lnTo>
                    <a:pt x="27" y="345"/>
                  </a:lnTo>
                  <a:lnTo>
                    <a:pt x="56" y="359"/>
                  </a:lnTo>
                  <a:lnTo>
                    <a:pt x="90" y="364"/>
                  </a:lnTo>
                  <a:lnTo>
                    <a:pt x="121" y="359"/>
                  </a:lnTo>
                  <a:lnTo>
                    <a:pt x="146" y="345"/>
                  </a:lnTo>
                  <a:lnTo>
                    <a:pt x="163" y="330"/>
                  </a:lnTo>
                  <a:lnTo>
                    <a:pt x="175" y="316"/>
                  </a:lnTo>
                  <a:lnTo>
                    <a:pt x="193" y="337"/>
                  </a:lnTo>
                  <a:lnTo>
                    <a:pt x="219" y="353"/>
                  </a:lnTo>
                  <a:lnTo>
                    <a:pt x="250" y="362"/>
                  </a:lnTo>
                  <a:lnTo>
                    <a:pt x="284" y="364"/>
                  </a:lnTo>
                  <a:lnTo>
                    <a:pt x="349" y="349"/>
                  </a:lnTo>
                  <a:lnTo>
                    <a:pt x="397" y="313"/>
                  </a:lnTo>
                  <a:lnTo>
                    <a:pt x="426" y="271"/>
                  </a:lnTo>
                  <a:lnTo>
                    <a:pt x="436" y="241"/>
                  </a:lnTo>
                  <a:lnTo>
                    <a:pt x="434" y="235"/>
                  </a:lnTo>
                  <a:lnTo>
                    <a:pt x="429" y="231"/>
                  </a:lnTo>
                  <a:lnTo>
                    <a:pt x="423" y="230"/>
                  </a:lnTo>
                  <a:lnTo>
                    <a:pt x="417" y="230"/>
                  </a:lnTo>
                  <a:lnTo>
                    <a:pt x="406" y="231"/>
                  </a:lnTo>
                  <a:lnTo>
                    <a:pt x="399" y="240"/>
                  </a:lnTo>
                  <a:lnTo>
                    <a:pt x="389" y="265"/>
                  </a:lnTo>
                  <a:lnTo>
                    <a:pt x="377" y="285"/>
                  </a:lnTo>
                  <a:lnTo>
                    <a:pt x="362" y="302"/>
                  </a:lnTo>
                  <a:lnTo>
                    <a:pt x="347" y="315"/>
                  </a:lnTo>
                  <a:lnTo>
                    <a:pt x="331" y="325"/>
                  </a:lnTo>
                  <a:lnTo>
                    <a:pt x="315" y="331"/>
                  </a:lnTo>
                  <a:lnTo>
                    <a:pt x="300" y="335"/>
                  </a:lnTo>
                  <a:lnTo>
                    <a:pt x="287" y="336"/>
                  </a:lnTo>
                  <a:lnTo>
                    <a:pt x="268" y="333"/>
                  </a:lnTo>
                  <a:lnTo>
                    <a:pt x="254" y="326"/>
                  </a:lnTo>
                  <a:lnTo>
                    <a:pt x="246" y="313"/>
                  </a:lnTo>
                  <a:lnTo>
                    <a:pt x="243" y="296"/>
                  </a:lnTo>
                  <a:lnTo>
                    <a:pt x="245" y="280"/>
                  </a:lnTo>
                  <a:lnTo>
                    <a:pt x="249" y="257"/>
                  </a:lnTo>
                  <a:lnTo>
                    <a:pt x="255" y="232"/>
                  </a:lnTo>
                  <a:lnTo>
                    <a:pt x="261" y="208"/>
                  </a:lnTo>
                  <a:lnTo>
                    <a:pt x="267" y="185"/>
                  </a:lnTo>
                  <a:lnTo>
                    <a:pt x="275" y="152"/>
                  </a:lnTo>
                  <a:lnTo>
                    <a:pt x="283" y="120"/>
                  </a:lnTo>
                  <a:lnTo>
                    <a:pt x="288" y="101"/>
                  </a:lnTo>
                  <a:lnTo>
                    <a:pt x="300" y="70"/>
                  </a:lnTo>
                  <a:lnTo>
                    <a:pt x="316" y="47"/>
                  </a:lnTo>
                  <a:lnTo>
                    <a:pt x="335" y="34"/>
                  </a:lnTo>
                  <a:lnTo>
                    <a:pt x="355" y="29"/>
                  </a:lnTo>
                  <a:lnTo>
                    <a:pt x="360" y="29"/>
                  </a:lnTo>
                  <a:lnTo>
                    <a:pt x="369" y="31"/>
                  </a:lnTo>
                  <a:lnTo>
                    <a:pt x="381" y="34"/>
                  </a:lnTo>
                  <a:lnTo>
                    <a:pt x="393" y="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2" name="Freeform 32"/>
            <p:cNvSpPr>
              <a:spLocks noChangeAspect="1"/>
            </p:cNvSpPr>
            <p:nvPr/>
          </p:nvSpPr>
          <p:spPr bwMode="auto">
            <a:xfrm>
              <a:off x="514" y="367"/>
              <a:ext cx="187" cy="351"/>
            </a:xfrm>
            <a:custGeom>
              <a:avLst/>
              <a:gdLst>
                <a:gd name="T0" fmla="*/ 113 w 187"/>
                <a:gd name="T1" fmla="*/ 127 h 351"/>
                <a:gd name="T2" fmla="*/ 169 w 187"/>
                <a:gd name="T3" fmla="*/ 127 h 351"/>
                <a:gd name="T4" fmla="*/ 182 w 187"/>
                <a:gd name="T5" fmla="*/ 125 h 351"/>
                <a:gd name="T6" fmla="*/ 187 w 187"/>
                <a:gd name="T7" fmla="*/ 115 h 351"/>
                <a:gd name="T8" fmla="*/ 182 w 187"/>
                <a:gd name="T9" fmla="*/ 108 h 351"/>
                <a:gd name="T10" fmla="*/ 170 w 187"/>
                <a:gd name="T11" fmla="*/ 107 h 351"/>
                <a:gd name="T12" fmla="*/ 118 w 187"/>
                <a:gd name="T13" fmla="*/ 107 h 351"/>
                <a:gd name="T14" fmla="*/ 138 w 187"/>
                <a:gd name="T15" fmla="*/ 25 h 351"/>
                <a:gd name="T16" fmla="*/ 140 w 187"/>
                <a:gd name="T17" fmla="*/ 17 h 351"/>
                <a:gd name="T18" fmla="*/ 135 w 187"/>
                <a:gd name="T19" fmla="*/ 4 h 351"/>
                <a:gd name="T20" fmla="*/ 121 w 187"/>
                <a:gd name="T21" fmla="*/ 0 h 351"/>
                <a:gd name="T22" fmla="*/ 104 w 187"/>
                <a:gd name="T23" fmla="*/ 6 h 351"/>
                <a:gd name="T24" fmla="*/ 95 w 187"/>
                <a:gd name="T25" fmla="*/ 23 h 351"/>
                <a:gd name="T26" fmla="*/ 94 w 187"/>
                <a:gd name="T27" fmla="*/ 27 h 351"/>
                <a:gd name="T28" fmla="*/ 93 w 187"/>
                <a:gd name="T29" fmla="*/ 29 h 351"/>
                <a:gd name="T30" fmla="*/ 93 w 187"/>
                <a:gd name="T31" fmla="*/ 31 h 351"/>
                <a:gd name="T32" fmla="*/ 92 w 187"/>
                <a:gd name="T33" fmla="*/ 34 h 351"/>
                <a:gd name="T34" fmla="*/ 90 w 187"/>
                <a:gd name="T35" fmla="*/ 42 h 351"/>
                <a:gd name="T36" fmla="*/ 87 w 187"/>
                <a:gd name="T37" fmla="*/ 55 h 351"/>
                <a:gd name="T38" fmla="*/ 82 w 187"/>
                <a:gd name="T39" fmla="*/ 76 h 351"/>
                <a:gd name="T40" fmla="*/ 74 w 187"/>
                <a:gd name="T41" fmla="*/ 107 h 351"/>
                <a:gd name="T42" fmla="*/ 18 w 187"/>
                <a:gd name="T43" fmla="*/ 107 h 351"/>
                <a:gd name="T44" fmla="*/ 5 w 187"/>
                <a:gd name="T45" fmla="*/ 108 h 351"/>
                <a:gd name="T46" fmla="*/ 0 w 187"/>
                <a:gd name="T47" fmla="*/ 119 h 351"/>
                <a:gd name="T48" fmla="*/ 5 w 187"/>
                <a:gd name="T49" fmla="*/ 126 h 351"/>
                <a:gd name="T50" fmla="*/ 17 w 187"/>
                <a:gd name="T51" fmla="*/ 127 h 351"/>
                <a:gd name="T52" fmla="*/ 69 w 187"/>
                <a:gd name="T53" fmla="*/ 127 h 351"/>
                <a:gd name="T54" fmla="*/ 37 w 187"/>
                <a:gd name="T55" fmla="*/ 258 h 351"/>
                <a:gd name="T56" fmla="*/ 31 w 187"/>
                <a:gd name="T57" fmla="*/ 281 h 351"/>
                <a:gd name="T58" fmla="*/ 28 w 187"/>
                <a:gd name="T59" fmla="*/ 299 h 351"/>
                <a:gd name="T60" fmla="*/ 33 w 187"/>
                <a:gd name="T61" fmla="*/ 321 h 351"/>
                <a:gd name="T62" fmla="*/ 46 w 187"/>
                <a:gd name="T63" fmla="*/ 337 h 351"/>
                <a:gd name="T64" fmla="*/ 65 w 187"/>
                <a:gd name="T65" fmla="*/ 348 h 351"/>
                <a:gd name="T66" fmla="*/ 87 w 187"/>
                <a:gd name="T67" fmla="*/ 351 h 351"/>
                <a:gd name="T68" fmla="*/ 109 w 187"/>
                <a:gd name="T69" fmla="*/ 348 h 351"/>
                <a:gd name="T70" fmla="*/ 128 w 187"/>
                <a:gd name="T71" fmla="*/ 339 h 351"/>
                <a:gd name="T72" fmla="*/ 144 w 187"/>
                <a:gd name="T73" fmla="*/ 326 h 351"/>
                <a:gd name="T74" fmla="*/ 158 w 187"/>
                <a:gd name="T75" fmla="*/ 312 h 351"/>
                <a:gd name="T76" fmla="*/ 169 w 187"/>
                <a:gd name="T77" fmla="*/ 297 h 351"/>
                <a:gd name="T78" fmla="*/ 177 w 187"/>
                <a:gd name="T79" fmla="*/ 283 h 351"/>
                <a:gd name="T80" fmla="*/ 182 w 187"/>
                <a:gd name="T81" fmla="*/ 272 h 351"/>
                <a:gd name="T82" fmla="*/ 183 w 187"/>
                <a:gd name="T83" fmla="*/ 267 h 351"/>
                <a:gd name="T84" fmla="*/ 179 w 187"/>
                <a:gd name="T85" fmla="*/ 260 h 351"/>
                <a:gd name="T86" fmla="*/ 175 w 187"/>
                <a:gd name="T87" fmla="*/ 259 h 351"/>
                <a:gd name="T88" fmla="*/ 168 w 187"/>
                <a:gd name="T89" fmla="*/ 261 h 351"/>
                <a:gd name="T90" fmla="*/ 163 w 187"/>
                <a:gd name="T91" fmla="*/ 270 h 351"/>
                <a:gd name="T92" fmla="*/ 149 w 187"/>
                <a:gd name="T93" fmla="*/ 295 h 351"/>
                <a:gd name="T94" fmla="*/ 132 w 187"/>
                <a:gd name="T95" fmla="*/ 316 h 351"/>
                <a:gd name="T96" fmla="*/ 111 w 187"/>
                <a:gd name="T97" fmla="*/ 330 h 351"/>
                <a:gd name="T98" fmla="*/ 89 w 187"/>
                <a:gd name="T99" fmla="*/ 336 h 351"/>
                <a:gd name="T100" fmla="*/ 81 w 187"/>
                <a:gd name="T101" fmla="*/ 334 h 351"/>
                <a:gd name="T102" fmla="*/ 75 w 187"/>
                <a:gd name="T103" fmla="*/ 329 h 351"/>
                <a:gd name="T104" fmla="*/ 71 w 187"/>
                <a:gd name="T105" fmla="*/ 321 h 351"/>
                <a:gd name="T106" fmla="*/ 70 w 187"/>
                <a:gd name="T107" fmla="*/ 309 h 351"/>
                <a:gd name="T108" fmla="*/ 71 w 187"/>
                <a:gd name="T109" fmla="*/ 297 h 351"/>
                <a:gd name="T110" fmla="*/ 73 w 187"/>
                <a:gd name="T111" fmla="*/ 286 h 351"/>
                <a:gd name="T112" fmla="*/ 113 w 187"/>
                <a:gd name="T113" fmla="*/ 127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7" h="351">
                  <a:moveTo>
                    <a:pt x="113" y="127"/>
                  </a:moveTo>
                  <a:lnTo>
                    <a:pt x="169" y="127"/>
                  </a:lnTo>
                  <a:lnTo>
                    <a:pt x="182" y="125"/>
                  </a:lnTo>
                  <a:lnTo>
                    <a:pt x="187" y="115"/>
                  </a:lnTo>
                  <a:lnTo>
                    <a:pt x="182" y="108"/>
                  </a:lnTo>
                  <a:lnTo>
                    <a:pt x="170" y="107"/>
                  </a:lnTo>
                  <a:lnTo>
                    <a:pt x="118" y="107"/>
                  </a:lnTo>
                  <a:lnTo>
                    <a:pt x="138" y="25"/>
                  </a:lnTo>
                  <a:lnTo>
                    <a:pt x="140" y="17"/>
                  </a:lnTo>
                  <a:lnTo>
                    <a:pt x="135" y="4"/>
                  </a:lnTo>
                  <a:lnTo>
                    <a:pt x="121" y="0"/>
                  </a:lnTo>
                  <a:lnTo>
                    <a:pt x="104" y="6"/>
                  </a:lnTo>
                  <a:lnTo>
                    <a:pt x="95" y="23"/>
                  </a:lnTo>
                  <a:lnTo>
                    <a:pt x="94" y="27"/>
                  </a:lnTo>
                  <a:lnTo>
                    <a:pt x="93" y="29"/>
                  </a:lnTo>
                  <a:lnTo>
                    <a:pt x="93" y="31"/>
                  </a:lnTo>
                  <a:lnTo>
                    <a:pt x="92" y="34"/>
                  </a:lnTo>
                  <a:lnTo>
                    <a:pt x="90" y="42"/>
                  </a:lnTo>
                  <a:lnTo>
                    <a:pt x="87" y="55"/>
                  </a:lnTo>
                  <a:lnTo>
                    <a:pt x="82" y="76"/>
                  </a:lnTo>
                  <a:lnTo>
                    <a:pt x="74" y="107"/>
                  </a:lnTo>
                  <a:lnTo>
                    <a:pt x="18" y="107"/>
                  </a:lnTo>
                  <a:lnTo>
                    <a:pt x="5" y="108"/>
                  </a:lnTo>
                  <a:lnTo>
                    <a:pt x="0" y="119"/>
                  </a:lnTo>
                  <a:lnTo>
                    <a:pt x="5" y="126"/>
                  </a:lnTo>
                  <a:lnTo>
                    <a:pt x="17" y="127"/>
                  </a:lnTo>
                  <a:lnTo>
                    <a:pt x="69" y="127"/>
                  </a:lnTo>
                  <a:lnTo>
                    <a:pt x="37" y="258"/>
                  </a:lnTo>
                  <a:lnTo>
                    <a:pt x="31" y="281"/>
                  </a:lnTo>
                  <a:lnTo>
                    <a:pt x="28" y="299"/>
                  </a:lnTo>
                  <a:lnTo>
                    <a:pt x="33" y="321"/>
                  </a:lnTo>
                  <a:lnTo>
                    <a:pt x="46" y="337"/>
                  </a:lnTo>
                  <a:lnTo>
                    <a:pt x="65" y="348"/>
                  </a:lnTo>
                  <a:lnTo>
                    <a:pt x="87" y="351"/>
                  </a:lnTo>
                  <a:lnTo>
                    <a:pt x="109" y="348"/>
                  </a:lnTo>
                  <a:lnTo>
                    <a:pt x="128" y="339"/>
                  </a:lnTo>
                  <a:lnTo>
                    <a:pt x="144" y="326"/>
                  </a:lnTo>
                  <a:lnTo>
                    <a:pt x="158" y="312"/>
                  </a:lnTo>
                  <a:lnTo>
                    <a:pt x="169" y="297"/>
                  </a:lnTo>
                  <a:lnTo>
                    <a:pt x="177" y="283"/>
                  </a:lnTo>
                  <a:lnTo>
                    <a:pt x="182" y="272"/>
                  </a:lnTo>
                  <a:lnTo>
                    <a:pt x="183" y="267"/>
                  </a:lnTo>
                  <a:lnTo>
                    <a:pt x="179" y="260"/>
                  </a:lnTo>
                  <a:lnTo>
                    <a:pt x="175" y="259"/>
                  </a:lnTo>
                  <a:lnTo>
                    <a:pt x="168" y="261"/>
                  </a:lnTo>
                  <a:lnTo>
                    <a:pt x="163" y="270"/>
                  </a:lnTo>
                  <a:lnTo>
                    <a:pt x="149" y="295"/>
                  </a:lnTo>
                  <a:lnTo>
                    <a:pt x="132" y="316"/>
                  </a:lnTo>
                  <a:lnTo>
                    <a:pt x="111" y="330"/>
                  </a:lnTo>
                  <a:lnTo>
                    <a:pt x="89" y="336"/>
                  </a:lnTo>
                  <a:lnTo>
                    <a:pt x="81" y="334"/>
                  </a:lnTo>
                  <a:lnTo>
                    <a:pt x="75" y="329"/>
                  </a:lnTo>
                  <a:lnTo>
                    <a:pt x="71" y="321"/>
                  </a:lnTo>
                  <a:lnTo>
                    <a:pt x="70" y="309"/>
                  </a:lnTo>
                  <a:lnTo>
                    <a:pt x="71" y="297"/>
                  </a:lnTo>
                  <a:lnTo>
                    <a:pt x="73" y="286"/>
                  </a:lnTo>
                  <a:lnTo>
                    <a:pt x="113" y="12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" name="Freeform 33"/>
            <p:cNvSpPr>
              <a:spLocks noChangeAspect="1"/>
            </p:cNvSpPr>
            <p:nvPr/>
          </p:nvSpPr>
          <p:spPr bwMode="auto">
            <a:xfrm>
              <a:off x="768" y="370"/>
              <a:ext cx="406" cy="408"/>
            </a:xfrm>
            <a:custGeom>
              <a:avLst/>
              <a:gdLst>
                <a:gd name="T0" fmla="*/ 216 w 406"/>
                <a:gd name="T1" fmla="*/ 217 h 408"/>
                <a:gd name="T2" fmla="*/ 385 w 406"/>
                <a:gd name="T3" fmla="*/ 217 h 408"/>
                <a:gd name="T4" fmla="*/ 391 w 406"/>
                <a:gd name="T5" fmla="*/ 217 h 408"/>
                <a:gd name="T6" fmla="*/ 398 w 406"/>
                <a:gd name="T7" fmla="*/ 216 h 408"/>
                <a:gd name="T8" fmla="*/ 403 w 406"/>
                <a:gd name="T9" fmla="*/ 212 h 408"/>
                <a:gd name="T10" fmla="*/ 406 w 406"/>
                <a:gd name="T11" fmla="*/ 204 h 408"/>
                <a:gd name="T12" fmla="*/ 403 w 406"/>
                <a:gd name="T13" fmla="*/ 196 h 408"/>
                <a:gd name="T14" fmla="*/ 398 w 406"/>
                <a:gd name="T15" fmla="*/ 192 h 408"/>
                <a:gd name="T16" fmla="*/ 392 w 406"/>
                <a:gd name="T17" fmla="*/ 191 h 408"/>
                <a:gd name="T18" fmla="*/ 385 w 406"/>
                <a:gd name="T19" fmla="*/ 190 h 408"/>
                <a:gd name="T20" fmla="*/ 216 w 406"/>
                <a:gd name="T21" fmla="*/ 190 h 408"/>
                <a:gd name="T22" fmla="*/ 216 w 406"/>
                <a:gd name="T23" fmla="*/ 20 h 408"/>
                <a:gd name="T24" fmla="*/ 216 w 406"/>
                <a:gd name="T25" fmla="*/ 14 h 408"/>
                <a:gd name="T26" fmla="*/ 215 w 406"/>
                <a:gd name="T27" fmla="*/ 7 h 408"/>
                <a:gd name="T28" fmla="*/ 211 w 406"/>
                <a:gd name="T29" fmla="*/ 2 h 408"/>
                <a:gd name="T30" fmla="*/ 203 w 406"/>
                <a:gd name="T31" fmla="*/ 0 h 408"/>
                <a:gd name="T32" fmla="*/ 195 w 406"/>
                <a:gd name="T33" fmla="*/ 2 h 408"/>
                <a:gd name="T34" fmla="*/ 191 w 406"/>
                <a:gd name="T35" fmla="*/ 7 h 408"/>
                <a:gd name="T36" fmla="*/ 190 w 406"/>
                <a:gd name="T37" fmla="*/ 14 h 408"/>
                <a:gd name="T38" fmla="*/ 189 w 406"/>
                <a:gd name="T39" fmla="*/ 20 h 408"/>
                <a:gd name="T40" fmla="*/ 189 w 406"/>
                <a:gd name="T41" fmla="*/ 190 h 408"/>
                <a:gd name="T42" fmla="*/ 20 w 406"/>
                <a:gd name="T43" fmla="*/ 190 h 408"/>
                <a:gd name="T44" fmla="*/ 14 w 406"/>
                <a:gd name="T45" fmla="*/ 191 h 408"/>
                <a:gd name="T46" fmla="*/ 7 w 406"/>
                <a:gd name="T47" fmla="*/ 192 h 408"/>
                <a:gd name="T48" fmla="*/ 2 w 406"/>
                <a:gd name="T49" fmla="*/ 196 h 408"/>
                <a:gd name="T50" fmla="*/ 0 w 406"/>
                <a:gd name="T51" fmla="*/ 203 h 408"/>
                <a:gd name="T52" fmla="*/ 2 w 406"/>
                <a:gd name="T53" fmla="*/ 211 h 408"/>
                <a:gd name="T54" fmla="*/ 7 w 406"/>
                <a:gd name="T55" fmla="*/ 216 h 408"/>
                <a:gd name="T56" fmla="*/ 14 w 406"/>
                <a:gd name="T57" fmla="*/ 217 h 408"/>
                <a:gd name="T58" fmla="*/ 20 w 406"/>
                <a:gd name="T59" fmla="*/ 217 h 408"/>
                <a:gd name="T60" fmla="*/ 189 w 406"/>
                <a:gd name="T61" fmla="*/ 217 h 408"/>
                <a:gd name="T62" fmla="*/ 189 w 406"/>
                <a:gd name="T63" fmla="*/ 387 h 408"/>
                <a:gd name="T64" fmla="*/ 190 w 406"/>
                <a:gd name="T65" fmla="*/ 394 h 408"/>
                <a:gd name="T66" fmla="*/ 191 w 406"/>
                <a:gd name="T67" fmla="*/ 401 h 408"/>
                <a:gd name="T68" fmla="*/ 195 w 406"/>
                <a:gd name="T69" fmla="*/ 406 h 408"/>
                <a:gd name="T70" fmla="*/ 202 w 406"/>
                <a:gd name="T71" fmla="*/ 408 h 408"/>
                <a:gd name="T72" fmla="*/ 210 w 406"/>
                <a:gd name="T73" fmla="*/ 406 h 408"/>
                <a:gd name="T74" fmla="*/ 214 w 406"/>
                <a:gd name="T75" fmla="*/ 401 h 408"/>
                <a:gd name="T76" fmla="*/ 216 w 406"/>
                <a:gd name="T77" fmla="*/ 394 h 408"/>
                <a:gd name="T78" fmla="*/ 216 w 406"/>
                <a:gd name="T79" fmla="*/ 387 h 408"/>
                <a:gd name="T80" fmla="*/ 216 w 406"/>
                <a:gd name="T81" fmla="*/ 217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6" h="408">
                  <a:moveTo>
                    <a:pt x="216" y="217"/>
                  </a:moveTo>
                  <a:lnTo>
                    <a:pt x="385" y="217"/>
                  </a:lnTo>
                  <a:lnTo>
                    <a:pt x="391" y="217"/>
                  </a:lnTo>
                  <a:lnTo>
                    <a:pt x="398" y="216"/>
                  </a:lnTo>
                  <a:lnTo>
                    <a:pt x="403" y="212"/>
                  </a:lnTo>
                  <a:lnTo>
                    <a:pt x="406" y="204"/>
                  </a:lnTo>
                  <a:lnTo>
                    <a:pt x="403" y="196"/>
                  </a:lnTo>
                  <a:lnTo>
                    <a:pt x="398" y="192"/>
                  </a:lnTo>
                  <a:lnTo>
                    <a:pt x="392" y="191"/>
                  </a:lnTo>
                  <a:lnTo>
                    <a:pt x="385" y="190"/>
                  </a:lnTo>
                  <a:lnTo>
                    <a:pt x="216" y="190"/>
                  </a:lnTo>
                  <a:lnTo>
                    <a:pt x="216" y="20"/>
                  </a:lnTo>
                  <a:lnTo>
                    <a:pt x="216" y="14"/>
                  </a:lnTo>
                  <a:lnTo>
                    <a:pt x="215" y="7"/>
                  </a:lnTo>
                  <a:lnTo>
                    <a:pt x="211" y="2"/>
                  </a:lnTo>
                  <a:lnTo>
                    <a:pt x="203" y="0"/>
                  </a:lnTo>
                  <a:lnTo>
                    <a:pt x="195" y="2"/>
                  </a:lnTo>
                  <a:lnTo>
                    <a:pt x="191" y="7"/>
                  </a:lnTo>
                  <a:lnTo>
                    <a:pt x="190" y="14"/>
                  </a:lnTo>
                  <a:lnTo>
                    <a:pt x="189" y="20"/>
                  </a:lnTo>
                  <a:lnTo>
                    <a:pt x="189" y="190"/>
                  </a:lnTo>
                  <a:lnTo>
                    <a:pt x="20" y="190"/>
                  </a:lnTo>
                  <a:lnTo>
                    <a:pt x="14" y="191"/>
                  </a:lnTo>
                  <a:lnTo>
                    <a:pt x="7" y="192"/>
                  </a:lnTo>
                  <a:lnTo>
                    <a:pt x="2" y="196"/>
                  </a:lnTo>
                  <a:lnTo>
                    <a:pt x="0" y="203"/>
                  </a:lnTo>
                  <a:lnTo>
                    <a:pt x="2" y="211"/>
                  </a:lnTo>
                  <a:lnTo>
                    <a:pt x="7" y="216"/>
                  </a:lnTo>
                  <a:lnTo>
                    <a:pt x="14" y="217"/>
                  </a:lnTo>
                  <a:lnTo>
                    <a:pt x="20" y="217"/>
                  </a:lnTo>
                  <a:lnTo>
                    <a:pt x="189" y="217"/>
                  </a:lnTo>
                  <a:lnTo>
                    <a:pt x="189" y="387"/>
                  </a:lnTo>
                  <a:lnTo>
                    <a:pt x="190" y="394"/>
                  </a:lnTo>
                  <a:lnTo>
                    <a:pt x="191" y="401"/>
                  </a:lnTo>
                  <a:lnTo>
                    <a:pt x="195" y="406"/>
                  </a:lnTo>
                  <a:lnTo>
                    <a:pt x="202" y="408"/>
                  </a:lnTo>
                  <a:lnTo>
                    <a:pt x="210" y="406"/>
                  </a:lnTo>
                  <a:lnTo>
                    <a:pt x="214" y="401"/>
                  </a:lnTo>
                  <a:lnTo>
                    <a:pt x="216" y="394"/>
                  </a:lnTo>
                  <a:lnTo>
                    <a:pt x="216" y="387"/>
                  </a:lnTo>
                  <a:lnTo>
                    <a:pt x="216" y="21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4" name="Freeform 34"/>
            <p:cNvSpPr>
              <a:spLocks noChangeAspect="1"/>
            </p:cNvSpPr>
            <p:nvPr/>
          </p:nvSpPr>
          <p:spPr bwMode="auto">
            <a:xfrm>
              <a:off x="1273" y="345"/>
              <a:ext cx="201" cy="368"/>
            </a:xfrm>
            <a:custGeom>
              <a:avLst/>
              <a:gdLst>
                <a:gd name="T0" fmla="*/ 124 w 201"/>
                <a:gd name="T1" fmla="*/ 15 h 368"/>
                <a:gd name="T2" fmla="*/ 124 w 201"/>
                <a:gd name="T3" fmla="*/ 7 h 368"/>
                <a:gd name="T4" fmla="*/ 122 w 201"/>
                <a:gd name="T5" fmla="*/ 2 h 368"/>
                <a:gd name="T6" fmla="*/ 117 w 201"/>
                <a:gd name="T7" fmla="*/ 0 h 368"/>
                <a:gd name="T8" fmla="*/ 108 w 201"/>
                <a:gd name="T9" fmla="*/ 0 h 368"/>
                <a:gd name="T10" fmla="*/ 79 w 201"/>
                <a:gd name="T11" fmla="*/ 20 h 368"/>
                <a:gd name="T12" fmla="*/ 49 w 201"/>
                <a:gd name="T13" fmla="*/ 31 h 368"/>
                <a:gd name="T14" fmla="*/ 21 w 201"/>
                <a:gd name="T15" fmla="*/ 35 h 368"/>
                <a:gd name="T16" fmla="*/ 0 w 201"/>
                <a:gd name="T17" fmla="*/ 35 h 368"/>
                <a:gd name="T18" fmla="*/ 0 w 201"/>
                <a:gd name="T19" fmla="*/ 55 h 368"/>
                <a:gd name="T20" fmla="*/ 14 w 201"/>
                <a:gd name="T21" fmla="*/ 55 h 368"/>
                <a:gd name="T22" fmla="*/ 34 w 201"/>
                <a:gd name="T23" fmla="*/ 53 h 368"/>
                <a:gd name="T24" fmla="*/ 57 w 201"/>
                <a:gd name="T25" fmla="*/ 49 h 368"/>
                <a:gd name="T26" fmla="*/ 80 w 201"/>
                <a:gd name="T27" fmla="*/ 40 h 368"/>
                <a:gd name="T28" fmla="*/ 80 w 201"/>
                <a:gd name="T29" fmla="*/ 322 h 368"/>
                <a:gd name="T30" fmla="*/ 79 w 201"/>
                <a:gd name="T31" fmla="*/ 334 h 368"/>
                <a:gd name="T32" fmla="*/ 73 w 201"/>
                <a:gd name="T33" fmla="*/ 342 h 368"/>
                <a:gd name="T34" fmla="*/ 57 w 201"/>
                <a:gd name="T35" fmla="*/ 346 h 368"/>
                <a:gd name="T36" fmla="*/ 25 w 201"/>
                <a:gd name="T37" fmla="*/ 348 h 368"/>
                <a:gd name="T38" fmla="*/ 4 w 201"/>
                <a:gd name="T39" fmla="*/ 348 h 368"/>
                <a:gd name="T40" fmla="*/ 4 w 201"/>
                <a:gd name="T41" fmla="*/ 368 h 368"/>
                <a:gd name="T42" fmla="*/ 20 w 201"/>
                <a:gd name="T43" fmla="*/ 367 h 368"/>
                <a:gd name="T44" fmla="*/ 49 w 201"/>
                <a:gd name="T45" fmla="*/ 366 h 368"/>
                <a:gd name="T46" fmla="*/ 79 w 201"/>
                <a:gd name="T47" fmla="*/ 366 h 368"/>
                <a:gd name="T48" fmla="*/ 102 w 201"/>
                <a:gd name="T49" fmla="*/ 365 h 368"/>
                <a:gd name="T50" fmla="*/ 123 w 201"/>
                <a:gd name="T51" fmla="*/ 366 h 368"/>
                <a:gd name="T52" fmla="*/ 153 w 201"/>
                <a:gd name="T53" fmla="*/ 366 h 368"/>
                <a:gd name="T54" fmla="*/ 182 w 201"/>
                <a:gd name="T55" fmla="*/ 367 h 368"/>
                <a:gd name="T56" fmla="*/ 201 w 201"/>
                <a:gd name="T57" fmla="*/ 368 h 368"/>
                <a:gd name="T58" fmla="*/ 201 w 201"/>
                <a:gd name="T59" fmla="*/ 348 h 368"/>
                <a:gd name="T60" fmla="*/ 180 w 201"/>
                <a:gd name="T61" fmla="*/ 348 h 368"/>
                <a:gd name="T62" fmla="*/ 148 w 201"/>
                <a:gd name="T63" fmla="*/ 346 h 368"/>
                <a:gd name="T64" fmla="*/ 131 w 201"/>
                <a:gd name="T65" fmla="*/ 342 h 368"/>
                <a:gd name="T66" fmla="*/ 126 w 201"/>
                <a:gd name="T67" fmla="*/ 334 h 368"/>
                <a:gd name="T68" fmla="*/ 124 w 201"/>
                <a:gd name="T69" fmla="*/ 322 h 368"/>
                <a:gd name="T70" fmla="*/ 124 w 201"/>
                <a:gd name="T71" fmla="*/ 15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1" h="368">
                  <a:moveTo>
                    <a:pt x="124" y="15"/>
                  </a:moveTo>
                  <a:lnTo>
                    <a:pt x="124" y="7"/>
                  </a:lnTo>
                  <a:lnTo>
                    <a:pt x="122" y="2"/>
                  </a:lnTo>
                  <a:lnTo>
                    <a:pt x="117" y="0"/>
                  </a:lnTo>
                  <a:lnTo>
                    <a:pt x="108" y="0"/>
                  </a:lnTo>
                  <a:lnTo>
                    <a:pt x="79" y="20"/>
                  </a:lnTo>
                  <a:lnTo>
                    <a:pt x="49" y="31"/>
                  </a:lnTo>
                  <a:lnTo>
                    <a:pt x="21" y="35"/>
                  </a:lnTo>
                  <a:lnTo>
                    <a:pt x="0" y="35"/>
                  </a:lnTo>
                  <a:lnTo>
                    <a:pt x="0" y="55"/>
                  </a:lnTo>
                  <a:lnTo>
                    <a:pt x="14" y="55"/>
                  </a:lnTo>
                  <a:lnTo>
                    <a:pt x="34" y="53"/>
                  </a:lnTo>
                  <a:lnTo>
                    <a:pt x="57" y="49"/>
                  </a:lnTo>
                  <a:lnTo>
                    <a:pt x="80" y="40"/>
                  </a:lnTo>
                  <a:lnTo>
                    <a:pt x="80" y="322"/>
                  </a:lnTo>
                  <a:lnTo>
                    <a:pt x="79" y="334"/>
                  </a:lnTo>
                  <a:lnTo>
                    <a:pt x="73" y="342"/>
                  </a:lnTo>
                  <a:lnTo>
                    <a:pt x="57" y="346"/>
                  </a:lnTo>
                  <a:lnTo>
                    <a:pt x="25" y="348"/>
                  </a:lnTo>
                  <a:lnTo>
                    <a:pt x="4" y="348"/>
                  </a:lnTo>
                  <a:lnTo>
                    <a:pt x="4" y="368"/>
                  </a:lnTo>
                  <a:lnTo>
                    <a:pt x="20" y="367"/>
                  </a:lnTo>
                  <a:lnTo>
                    <a:pt x="49" y="366"/>
                  </a:lnTo>
                  <a:lnTo>
                    <a:pt x="79" y="366"/>
                  </a:lnTo>
                  <a:lnTo>
                    <a:pt x="102" y="365"/>
                  </a:lnTo>
                  <a:lnTo>
                    <a:pt x="123" y="366"/>
                  </a:lnTo>
                  <a:lnTo>
                    <a:pt x="153" y="366"/>
                  </a:lnTo>
                  <a:lnTo>
                    <a:pt x="182" y="367"/>
                  </a:lnTo>
                  <a:lnTo>
                    <a:pt x="201" y="368"/>
                  </a:lnTo>
                  <a:lnTo>
                    <a:pt x="201" y="348"/>
                  </a:lnTo>
                  <a:lnTo>
                    <a:pt x="180" y="348"/>
                  </a:lnTo>
                  <a:lnTo>
                    <a:pt x="148" y="346"/>
                  </a:lnTo>
                  <a:lnTo>
                    <a:pt x="131" y="342"/>
                  </a:lnTo>
                  <a:lnTo>
                    <a:pt x="126" y="334"/>
                  </a:lnTo>
                  <a:lnTo>
                    <a:pt x="124" y="322"/>
                  </a:lnTo>
                  <a:lnTo>
                    <a:pt x="124" y="1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5" name="Freeform 35"/>
            <p:cNvSpPr>
              <a:spLocks noChangeAspect="1" noEditPoints="1"/>
            </p:cNvSpPr>
            <p:nvPr/>
          </p:nvSpPr>
          <p:spPr bwMode="auto">
            <a:xfrm>
              <a:off x="1830" y="304"/>
              <a:ext cx="524" cy="185"/>
            </a:xfrm>
            <a:custGeom>
              <a:avLst/>
              <a:gdLst>
                <a:gd name="T0" fmla="*/ 497 w 524"/>
                <a:gd name="T1" fmla="*/ 32 h 185"/>
                <a:gd name="T2" fmla="*/ 507 w 524"/>
                <a:gd name="T3" fmla="*/ 31 h 185"/>
                <a:gd name="T4" fmla="*/ 515 w 524"/>
                <a:gd name="T5" fmla="*/ 29 h 185"/>
                <a:gd name="T6" fmla="*/ 522 w 524"/>
                <a:gd name="T7" fmla="*/ 25 h 185"/>
                <a:gd name="T8" fmla="*/ 524 w 524"/>
                <a:gd name="T9" fmla="*/ 16 h 185"/>
                <a:gd name="T10" fmla="*/ 522 w 524"/>
                <a:gd name="T11" fmla="*/ 7 h 185"/>
                <a:gd name="T12" fmla="*/ 515 w 524"/>
                <a:gd name="T13" fmla="*/ 2 h 185"/>
                <a:gd name="T14" fmla="*/ 507 w 524"/>
                <a:gd name="T15" fmla="*/ 0 h 185"/>
                <a:gd name="T16" fmla="*/ 498 w 524"/>
                <a:gd name="T17" fmla="*/ 0 h 185"/>
                <a:gd name="T18" fmla="*/ 26 w 524"/>
                <a:gd name="T19" fmla="*/ 0 h 185"/>
                <a:gd name="T20" fmla="*/ 17 w 524"/>
                <a:gd name="T21" fmla="*/ 0 h 185"/>
                <a:gd name="T22" fmla="*/ 9 w 524"/>
                <a:gd name="T23" fmla="*/ 2 h 185"/>
                <a:gd name="T24" fmla="*/ 3 w 524"/>
                <a:gd name="T25" fmla="*/ 7 h 185"/>
                <a:gd name="T26" fmla="*/ 0 w 524"/>
                <a:gd name="T27" fmla="*/ 16 h 185"/>
                <a:gd name="T28" fmla="*/ 3 w 524"/>
                <a:gd name="T29" fmla="*/ 25 h 185"/>
                <a:gd name="T30" fmla="*/ 9 w 524"/>
                <a:gd name="T31" fmla="*/ 29 h 185"/>
                <a:gd name="T32" fmla="*/ 18 w 524"/>
                <a:gd name="T33" fmla="*/ 31 h 185"/>
                <a:gd name="T34" fmla="*/ 27 w 524"/>
                <a:gd name="T35" fmla="*/ 32 h 185"/>
                <a:gd name="T36" fmla="*/ 497 w 524"/>
                <a:gd name="T37" fmla="*/ 32 h 185"/>
                <a:gd name="T38" fmla="*/ 498 w 524"/>
                <a:gd name="T39" fmla="*/ 185 h 185"/>
                <a:gd name="T40" fmla="*/ 507 w 524"/>
                <a:gd name="T41" fmla="*/ 184 h 185"/>
                <a:gd name="T42" fmla="*/ 515 w 524"/>
                <a:gd name="T43" fmla="*/ 183 h 185"/>
                <a:gd name="T44" fmla="*/ 522 w 524"/>
                <a:gd name="T45" fmla="*/ 178 h 185"/>
                <a:gd name="T46" fmla="*/ 524 w 524"/>
                <a:gd name="T47" fmla="*/ 169 h 185"/>
                <a:gd name="T48" fmla="*/ 522 w 524"/>
                <a:gd name="T49" fmla="*/ 160 h 185"/>
                <a:gd name="T50" fmla="*/ 515 w 524"/>
                <a:gd name="T51" fmla="*/ 155 h 185"/>
                <a:gd name="T52" fmla="*/ 507 w 524"/>
                <a:gd name="T53" fmla="*/ 153 h 185"/>
                <a:gd name="T54" fmla="*/ 497 w 524"/>
                <a:gd name="T55" fmla="*/ 153 h 185"/>
                <a:gd name="T56" fmla="*/ 27 w 524"/>
                <a:gd name="T57" fmla="*/ 153 h 185"/>
                <a:gd name="T58" fmla="*/ 18 w 524"/>
                <a:gd name="T59" fmla="*/ 153 h 185"/>
                <a:gd name="T60" fmla="*/ 9 w 524"/>
                <a:gd name="T61" fmla="*/ 155 h 185"/>
                <a:gd name="T62" fmla="*/ 3 w 524"/>
                <a:gd name="T63" fmla="*/ 160 h 185"/>
                <a:gd name="T64" fmla="*/ 0 w 524"/>
                <a:gd name="T65" fmla="*/ 169 h 185"/>
                <a:gd name="T66" fmla="*/ 3 w 524"/>
                <a:gd name="T67" fmla="*/ 178 h 185"/>
                <a:gd name="T68" fmla="*/ 9 w 524"/>
                <a:gd name="T69" fmla="*/ 183 h 185"/>
                <a:gd name="T70" fmla="*/ 17 w 524"/>
                <a:gd name="T71" fmla="*/ 184 h 185"/>
                <a:gd name="T72" fmla="*/ 26 w 524"/>
                <a:gd name="T73" fmla="*/ 185 h 185"/>
                <a:gd name="T74" fmla="*/ 498 w 524"/>
                <a:gd name="T75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24" h="185">
                  <a:moveTo>
                    <a:pt x="497" y="32"/>
                  </a:moveTo>
                  <a:lnTo>
                    <a:pt x="507" y="31"/>
                  </a:lnTo>
                  <a:lnTo>
                    <a:pt x="515" y="29"/>
                  </a:lnTo>
                  <a:lnTo>
                    <a:pt x="522" y="25"/>
                  </a:lnTo>
                  <a:lnTo>
                    <a:pt x="524" y="16"/>
                  </a:lnTo>
                  <a:lnTo>
                    <a:pt x="522" y="7"/>
                  </a:lnTo>
                  <a:lnTo>
                    <a:pt x="515" y="2"/>
                  </a:lnTo>
                  <a:lnTo>
                    <a:pt x="507" y="0"/>
                  </a:lnTo>
                  <a:lnTo>
                    <a:pt x="498" y="0"/>
                  </a:lnTo>
                  <a:lnTo>
                    <a:pt x="26" y="0"/>
                  </a:lnTo>
                  <a:lnTo>
                    <a:pt x="17" y="0"/>
                  </a:lnTo>
                  <a:lnTo>
                    <a:pt x="9" y="2"/>
                  </a:lnTo>
                  <a:lnTo>
                    <a:pt x="3" y="7"/>
                  </a:lnTo>
                  <a:lnTo>
                    <a:pt x="0" y="16"/>
                  </a:lnTo>
                  <a:lnTo>
                    <a:pt x="3" y="25"/>
                  </a:lnTo>
                  <a:lnTo>
                    <a:pt x="9" y="29"/>
                  </a:lnTo>
                  <a:lnTo>
                    <a:pt x="18" y="31"/>
                  </a:lnTo>
                  <a:lnTo>
                    <a:pt x="27" y="32"/>
                  </a:lnTo>
                  <a:lnTo>
                    <a:pt x="497" y="32"/>
                  </a:lnTo>
                  <a:close/>
                  <a:moveTo>
                    <a:pt x="498" y="185"/>
                  </a:moveTo>
                  <a:lnTo>
                    <a:pt x="507" y="184"/>
                  </a:lnTo>
                  <a:lnTo>
                    <a:pt x="515" y="183"/>
                  </a:lnTo>
                  <a:lnTo>
                    <a:pt x="522" y="178"/>
                  </a:lnTo>
                  <a:lnTo>
                    <a:pt x="524" y="169"/>
                  </a:lnTo>
                  <a:lnTo>
                    <a:pt x="522" y="160"/>
                  </a:lnTo>
                  <a:lnTo>
                    <a:pt x="515" y="155"/>
                  </a:lnTo>
                  <a:lnTo>
                    <a:pt x="507" y="153"/>
                  </a:lnTo>
                  <a:lnTo>
                    <a:pt x="497" y="153"/>
                  </a:lnTo>
                  <a:lnTo>
                    <a:pt x="27" y="153"/>
                  </a:lnTo>
                  <a:lnTo>
                    <a:pt x="18" y="153"/>
                  </a:lnTo>
                  <a:lnTo>
                    <a:pt x="9" y="155"/>
                  </a:lnTo>
                  <a:lnTo>
                    <a:pt x="3" y="160"/>
                  </a:lnTo>
                  <a:lnTo>
                    <a:pt x="0" y="169"/>
                  </a:lnTo>
                  <a:lnTo>
                    <a:pt x="3" y="178"/>
                  </a:lnTo>
                  <a:lnTo>
                    <a:pt x="9" y="183"/>
                  </a:lnTo>
                  <a:lnTo>
                    <a:pt x="17" y="184"/>
                  </a:lnTo>
                  <a:lnTo>
                    <a:pt x="26" y="185"/>
                  </a:lnTo>
                  <a:lnTo>
                    <a:pt x="498" y="18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6" name="Freeform 36"/>
            <p:cNvSpPr>
              <a:spLocks noChangeAspect="1" noEditPoints="1"/>
            </p:cNvSpPr>
            <p:nvPr/>
          </p:nvSpPr>
          <p:spPr bwMode="auto">
            <a:xfrm>
              <a:off x="2651" y="240"/>
              <a:ext cx="356" cy="363"/>
            </a:xfrm>
            <a:custGeom>
              <a:avLst/>
              <a:gdLst>
                <a:gd name="T0" fmla="*/ 235 w 356"/>
                <a:gd name="T1" fmla="*/ 317 h 363"/>
                <a:gd name="T2" fmla="*/ 266 w 356"/>
                <a:gd name="T3" fmla="*/ 353 h 363"/>
                <a:gd name="T4" fmla="*/ 298 w 356"/>
                <a:gd name="T5" fmla="*/ 358 h 363"/>
                <a:gd name="T6" fmla="*/ 319 w 356"/>
                <a:gd name="T7" fmla="*/ 352 h 363"/>
                <a:gd name="T8" fmla="*/ 339 w 356"/>
                <a:gd name="T9" fmla="*/ 335 h 363"/>
                <a:gd name="T10" fmla="*/ 353 w 356"/>
                <a:gd name="T11" fmla="*/ 305 h 363"/>
                <a:gd name="T12" fmla="*/ 356 w 356"/>
                <a:gd name="T13" fmla="*/ 239 h 363"/>
                <a:gd name="T14" fmla="*/ 336 w 356"/>
                <a:gd name="T15" fmla="*/ 284 h 363"/>
                <a:gd name="T16" fmla="*/ 325 w 356"/>
                <a:gd name="T17" fmla="*/ 326 h 363"/>
                <a:gd name="T18" fmla="*/ 308 w 356"/>
                <a:gd name="T19" fmla="*/ 334 h 363"/>
                <a:gd name="T20" fmla="*/ 283 w 356"/>
                <a:gd name="T21" fmla="*/ 316 h 363"/>
                <a:gd name="T22" fmla="*/ 278 w 356"/>
                <a:gd name="T23" fmla="*/ 295 h 363"/>
                <a:gd name="T24" fmla="*/ 278 w 356"/>
                <a:gd name="T25" fmla="*/ 112 h 363"/>
                <a:gd name="T26" fmla="*/ 266 w 356"/>
                <a:gd name="T27" fmla="*/ 65 h 363"/>
                <a:gd name="T28" fmla="*/ 226 w 356"/>
                <a:gd name="T29" fmla="*/ 23 h 363"/>
                <a:gd name="T30" fmla="*/ 171 w 356"/>
                <a:gd name="T31" fmla="*/ 2 h 363"/>
                <a:gd name="T32" fmla="*/ 119 w 356"/>
                <a:gd name="T33" fmla="*/ 1 h 363"/>
                <a:gd name="T34" fmla="*/ 76 w 356"/>
                <a:gd name="T35" fmla="*/ 14 h 363"/>
                <a:gd name="T36" fmla="*/ 44 w 356"/>
                <a:gd name="T37" fmla="*/ 38 h 363"/>
                <a:gd name="T38" fmla="*/ 25 w 356"/>
                <a:gd name="T39" fmla="*/ 70 h 363"/>
                <a:gd name="T40" fmla="*/ 26 w 356"/>
                <a:gd name="T41" fmla="*/ 105 h 363"/>
                <a:gd name="T42" fmla="*/ 45 w 356"/>
                <a:gd name="T43" fmla="*/ 124 h 363"/>
                <a:gd name="T44" fmla="*/ 74 w 356"/>
                <a:gd name="T45" fmla="*/ 124 h 363"/>
                <a:gd name="T46" fmla="*/ 93 w 356"/>
                <a:gd name="T47" fmla="*/ 104 h 363"/>
                <a:gd name="T48" fmla="*/ 94 w 356"/>
                <a:gd name="T49" fmla="*/ 80 h 363"/>
                <a:gd name="T50" fmla="*/ 77 w 356"/>
                <a:gd name="T51" fmla="*/ 58 h 363"/>
                <a:gd name="T52" fmla="*/ 74 w 356"/>
                <a:gd name="T53" fmla="*/ 36 h 363"/>
                <a:gd name="T54" fmla="*/ 120 w 356"/>
                <a:gd name="T55" fmla="*/ 19 h 363"/>
                <a:gd name="T56" fmla="*/ 155 w 356"/>
                <a:gd name="T57" fmla="*/ 18 h 363"/>
                <a:gd name="T58" fmla="*/ 184 w 356"/>
                <a:gd name="T59" fmla="*/ 30 h 363"/>
                <a:gd name="T60" fmla="*/ 208 w 356"/>
                <a:gd name="T61" fmla="*/ 55 h 363"/>
                <a:gd name="T62" fmla="*/ 222 w 356"/>
                <a:gd name="T63" fmla="*/ 94 h 363"/>
                <a:gd name="T64" fmla="*/ 224 w 356"/>
                <a:gd name="T65" fmla="*/ 148 h 363"/>
                <a:gd name="T66" fmla="*/ 79 w 356"/>
                <a:gd name="T67" fmla="*/ 176 h 363"/>
                <a:gd name="T68" fmla="*/ 18 w 356"/>
                <a:gd name="T69" fmla="*/ 225 h 363"/>
                <a:gd name="T70" fmla="*/ 0 w 356"/>
                <a:gd name="T71" fmla="*/ 279 h 363"/>
                <a:gd name="T72" fmla="*/ 45 w 356"/>
                <a:gd name="T73" fmla="*/ 345 h 363"/>
                <a:gd name="T74" fmla="*/ 126 w 356"/>
                <a:gd name="T75" fmla="*/ 363 h 363"/>
                <a:gd name="T76" fmla="*/ 192 w 356"/>
                <a:gd name="T77" fmla="*/ 342 h 363"/>
                <a:gd name="T78" fmla="*/ 229 w 356"/>
                <a:gd name="T79" fmla="*/ 294 h 363"/>
                <a:gd name="T80" fmla="*/ 224 w 356"/>
                <a:gd name="T81" fmla="*/ 243 h 363"/>
                <a:gd name="T82" fmla="*/ 215 w 356"/>
                <a:gd name="T83" fmla="*/ 291 h 363"/>
                <a:gd name="T84" fmla="*/ 191 w 356"/>
                <a:gd name="T85" fmla="*/ 323 h 363"/>
                <a:gd name="T86" fmla="*/ 161 w 356"/>
                <a:gd name="T87" fmla="*/ 340 h 363"/>
                <a:gd name="T88" fmla="*/ 132 w 356"/>
                <a:gd name="T89" fmla="*/ 345 h 363"/>
                <a:gd name="T90" fmla="*/ 82 w 356"/>
                <a:gd name="T91" fmla="*/ 327 h 363"/>
                <a:gd name="T92" fmla="*/ 61 w 356"/>
                <a:gd name="T93" fmla="*/ 278 h 363"/>
                <a:gd name="T94" fmla="*/ 94 w 356"/>
                <a:gd name="T95" fmla="*/ 207 h 363"/>
                <a:gd name="T96" fmla="*/ 224 w 356"/>
                <a:gd name="T97" fmla="*/ 16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6" h="363">
                  <a:moveTo>
                    <a:pt x="229" y="294"/>
                  </a:moveTo>
                  <a:lnTo>
                    <a:pt x="235" y="317"/>
                  </a:lnTo>
                  <a:lnTo>
                    <a:pt x="247" y="338"/>
                  </a:lnTo>
                  <a:lnTo>
                    <a:pt x="266" y="353"/>
                  </a:lnTo>
                  <a:lnTo>
                    <a:pt x="291" y="359"/>
                  </a:lnTo>
                  <a:lnTo>
                    <a:pt x="298" y="358"/>
                  </a:lnTo>
                  <a:lnTo>
                    <a:pt x="308" y="356"/>
                  </a:lnTo>
                  <a:lnTo>
                    <a:pt x="319" y="352"/>
                  </a:lnTo>
                  <a:lnTo>
                    <a:pt x="330" y="345"/>
                  </a:lnTo>
                  <a:lnTo>
                    <a:pt x="339" y="335"/>
                  </a:lnTo>
                  <a:lnTo>
                    <a:pt x="348" y="323"/>
                  </a:lnTo>
                  <a:lnTo>
                    <a:pt x="353" y="305"/>
                  </a:lnTo>
                  <a:lnTo>
                    <a:pt x="356" y="284"/>
                  </a:lnTo>
                  <a:lnTo>
                    <a:pt x="356" y="239"/>
                  </a:lnTo>
                  <a:lnTo>
                    <a:pt x="336" y="239"/>
                  </a:lnTo>
                  <a:lnTo>
                    <a:pt x="336" y="284"/>
                  </a:lnTo>
                  <a:lnTo>
                    <a:pt x="333" y="311"/>
                  </a:lnTo>
                  <a:lnTo>
                    <a:pt x="325" y="326"/>
                  </a:lnTo>
                  <a:lnTo>
                    <a:pt x="316" y="333"/>
                  </a:lnTo>
                  <a:lnTo>
                    <a:pt x="308" y="334"/>
                  </a:lnTo>
                  <a:lnTo>
                    <a:pt x="292" y="329"/>
                  </a:lnTo>
                  <a:lnTo>
                    <a:pt x="283" y="316"/>
                  </a:lnTo>
                  <a:lnTo>
                    <a:pt x="279" y="302"/>
                  </a:lnTo>
                  <a:lnTo>
                    <a:pt x="278" y="295"/>
                  </a:lnTo>
                  <a:lnTo>
                    <a:pt x="278" y="136"/>
                  </a:lnTo>
                  <a:lnTo>
                    <a:pt x="278" y="112"/>
                  </a:lnTo>
                  <a:lnTo>
                    <a:pt x="275" y="88"/>
                  </a:lnTo>
                  <a:lnTo>
                    <a:pt x="266" y="65"/>
                  </a:lnTo>
                  <a:lnTo>
                    <a:pt x="250" y="43"/>
                  </a:lnTo>
                  <a:lnTo>
                    <a:pt x="226" y="23"/>
                  </a:lnTo>
                  <a:lnTo>
                    <a:pt x="199" y="10"/>
                  </a:lnTo>
                  <a:lnTo>
                    <a:pt x="171" y="2"/>
                  </a:lnTo>
                  <a:lnTo>
                    <a:pt x="142" y="0"/>
                  </a:lnTo>
                  <a:lnTo>
                    <a:pt x="119" y="1"/>
                  </a:lnTo>
                  <a:lnTo>
                    <a:pt x="96" y="6"/>
                  </a:lnTo>
                  <a:lnTo>
                    <a:pt x="76" y="14"/>
                  </a:lnTo>
                  <a:lnTo>
                    <a:pt x="58" y="25"/>
                  </a:lnTo>
                  <a:lnTo>
                    <a:pt x="44" y="38"/>
                  </a:lnTo>
                  <a:lnTo>
                    <a:pt x="33" y="53"/>
                  </a:lnTo>
                  <a:lnTo>
                    <a:pt x="25" y="70"/>
                  </a:lnTo>
                  <a:lnTo>
                    <a:pt x="23" y="89"/>
                  </a:lnTo>
                  <a:lnTo>
                    <a:pt x="26" y="105"/>
                  </a:lnTo>
                  <a:lnTo>
                    <a:pt x="33" y="117"/>
                  </a:lnTo>
                  <a:lnTo>
                    <a:pt x="45" y="124"/>
                  </a:lnTo>
                  <a:lnTo>
                    <a:pt x="59" y="126"/>
                  </a:lnTo>
                  <a:lnTo>
                    <a:pt x="74" y="124"/>
                  </a:lnTo>
                  <a:lnTo>
                    <a:pt x="86" y="116"/>
                  </a:lnTo>
                  <a:lnTo>
                    <a:pt x="93" y="104"/>
                  </a:lnTo>
                  <a:lnTo>
                    <a:pt x="96" y="90"/>
                  </a:lnTo>
                  <a:lnTo>
                    <a:pt x="94" y="80"/>
                  </a:lnTo>
                  <a:lnTo>
                    <a:pt x="89" y="68"/>
                  </a:lnTo>
                  <a:lnTo>
                    <a:pt x="77" y="58"/>
                  </a:lnTo>
                  <a:lnTo>
                    <a:pt x="55" y="54"/>
                  </a:lnTo>
                  <a:lnTo>
                    <a:pt x="74" y="36"/>
                  </a:lnTo>
                  <a:lnTo>
                    <a:pt x="97" y="25"/>
                  </a:lnTo>
                  <a:lnTo>
                    <a:pt x="120" y="19"/>
                  </a:lnTo>
                  <a:lnTo>
                    <a:pt x="140" y="17"/>
                  </a:lnTo>
                  <a:lnTo>
                    <a:pt x="155" y="18"/>
                  </a:lnTo>
                  <a:lnTo>
                    <a:pt x="170" y="23"/>
                  </a:lnTo>
                  <a:lnTo>
                    <a:pt x="184" y="30"/>
                  </a:lnTo>
                  <a:lnTo>
                    <a:pt x="197" y="41"/>
                  </a:lnTo>
                  <a:lnTo>
                    <a:pt x="208" y="55"/>
                  </a:lnTo>
                  <a:lnTo>
                    <a:pt x="217" y="73"/>
                  </a:lnTo>
                  <a:lnTo>
                    <a:pt x="222" y="94"/>
                  </a:lnTo>
                  <a:lnTo>
                    <a:pt x="224" y="118"/>
                  </a:lnTo>
                  <a:lnTo>
                    <a:pt x="224" y="148"/>
                  </a:lnTo>
                  <a:lnTo>
                    <a:pt x="155" y="154"/>
                  </a:lnTo>
                  <a:lnTo>
                    <a:pt x="79" y="176"/>
                  </a:lnTo>
                  <a:lnTo>
                    <a:pt x="42" y="198"/>
                  </a:lnTo>
                  <a:lnTo>
                    <a:pt x="18" y="225"/>
                  </a:lnTo>
                  <a:lnTo>
                    <a:pt x="4" y="252"/>
                  </a:lnTo>
                  <a:lnTo>
                    <a:pt x="0" y="279"/>
                  </a:lnTo>
                  <a:lnTo>
                    <a:pt x="13" y="319"/>
                  </a:lnTo>
                  <a:lnTo>
                    <a:pt x="45" y="345"/>
                  </a:lnTo>
                  <a:lnTo>
                    <a:pt x="86" y="359"/>
                  </a:lnTo>
                  <a:lnTo>
                    <a:pt x="126" y="363"/>
                  </a:lnTo>
                  <a:lnTo>
                    <a:pt x="162" y="357"/>
                  </a:lnTo>
                  <a:lnTo>
                    <a:pt x="192" y="342"/>
                  </a:lnTo>
                  <a:lnTo>
                    <a:pt x="214" y="320"/>
                  </a:lnTo>
                  <a:lnTo>
                    <a:pt x="229" y="294"/>
                  </a:lnTo>
                  <a:close/>
                  <a:moveTo>
                    <a:pt x="224" y="164"/>
                  </a:moveTo>
                  <a:lnTo>
                    <a:pt x="224" y="243"/>
                  </a:lnTo>
                  <a:lnTo>
                    <a:pt x="221" y="269"/>
                  </a:lnTo>
                  <a:lnTo>
                    <a:pt x="215" y="291"/>
                  </a:lnTo>
                  <a:lnTo>
                    <a:pt x="204" y="309"/>
                  </a:lnTo>
                  <a:lnTo>
                    <a:pt x="191" y="323"/>
                  </a:lnTo>
                  <a:lnTo>
                    <a:pt x="177" y="333"/>
                  </a:lnTo>
                  <a:lnTo>
                    <a:pt x="161" y="340"/>
                  </a:lnTo>
                  <a:lnTo>
                    <a:pt x="146" y="344"/>
                  </a:lnTo>
                  <a:lnTo>
                    <a:pt x="132" y="345"/>
                  </a:lnTo>
                  <a:lnTo>
                    <a:pt x="104" y="340"/>
                  </a:lnTo>
                  <a:lnTo>
                    <a:pt x="82" y="327"/>
                  </a:lnTo>
                  <a:lnTo>
                    <a:pt x="67" y="305"/>
                  </a:lnTo>
                  <a:lnTo>
                    <a:pt x="61" y="278"/>
                  </a:lnTo>
                  <a:lnTo>
                    <a:pt x="68" y="243"/>
                  </a:lnTo>
                  <a:lnTo>
                    <a:pt x="94" y="207"/>
                  </a:lnTo>
                  <a:lnTo>
                    <a:pt x="144" y="178"/>
                  </a:lnTo>
                  <a:lnTo>
                    <a:pt x="224" y="16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7" name="Freeform 37"/>
            <p:cNvSpPr>
              <a:spLocks noChangeAspect="1"/>
            </p:cNvSpPr>
            <p:nvPr/>
          </p:nvSpPr>
          <p:spPr bwMode="auto">
            <a:xfrm>
              <a:off x="3034" y="244"/>
              <a:ext cx="265" cy="350"/>
            </a:xfrm>
            <a:custGeom>
              <a:avLst/>
              <a:gdLst>
                <a:gd name="T0" fmla="*/ 110 w 265"/>
                <a:gd name="T1" fmla="*/ 87 h 350"/>
                <a:gd name="T2" fmla="*/ 110 w 265"/>
                <a:gd name="T3" fmla="*/ 0 h 350"/>
                <a:gd name="T4" fmla="*/ 0 w 265"/>
                <a:gd name="T5" fmla="*/ 9 h 350"/>
                <a:gd name="T6" fmla="*/ 0 w 265"/>
                <a:gd name="T7" fmla="*/ 34 h 350"/>
                <a:gd name="T8" fmla="*/ 19 w 265"/>
                <a:gd name="T9" fmla="*/ 34 h 350"/>
                <a:gd name="T10" fmla="*/ 33 w 265"/>
                <a:gd name="T11" fmla="*/ 35 h 350"/>
                <a:gd name="T12" fmla="*/ 44 w 265"/>
                <a:gd name="T13" fmla="*/ 37 h 350"/>
                <a:gd name="T14" fmla="*/ 52 w 265"/>
                <a:gd name="T15" fmla="*/ 41 h 350"/>
                <a:gd name="T16" fmla="*/ 57 w 265"/>
                <a:gd name="T17" fmla="*/ 47 h 350"/>
                <a:gd name="T18" fmla="*/ 60 w 265"/>
                <a:gd name="T19" fmla="*/ 55 h 350"/>
                <a:gd name="T20" fmla="*/ 62 w 265"/>
                <a:gd name="T21" fmla="*/ 65 h 350"/>
                <a:gd name="T22" fmla="*/ 62 w 265"/>
                <a:gd name="T23" fmla="*/ 78 h 350"/>
                <a:gd name="T24" fmla="*/ 62 w 265"/>
                <a:gd name="T25" fmla="*/ 290 h 350"/>
                <a:gd name="T26" fmla="*/ 60 w 265"/>
                <a:gd name="T27" fmla="*/ 311 h 350"/>
                <a:gd name="T28" fmla="*/ 51 w 265"/>
                <a:gd name="T29" fmla="*/ 321 h 350"/>
                <a:gd name="T30" fmla="*/ 32 w 265"/>
                <a:gd name="T31" fmla="*/ 325 h 350"/>
                <a:gd name="T32" fmla="*/ 0 w 265"/>
                <a:gd name="T33" fmla="*/ 326 h 350"/>
                <a:gd name="T34" fmla="*/ 0 w 265"/>
                <a:gd name="T35" fmla="*/ 350 h 350"/>
                <a:gd name="T36" fmla="*/ 49 w 265"/>
                <a:gd name="T37" fmla="*/ 348 h 350"/>
                <a:gd name="T38" fmla="*/ 90 w 265"/>
                <a:gd name="T39" fmla="*/ 348 h 350"/>
                <a:gd name="T40" fmla="*/ 140 w 265"/>
                <a:gd name="T41" fmla="*/ 348 h 350"/>
                <a:gd name="T42" fmla="*/ 190 w 265"/>
                <a:gd name="T43" fmla="*/ 350 h 350"/>
                <a:gd name="T44" fmla="*/ 190 w 265"/>
                <a:gd name="T45" fmla="*/ 326 h 350"/>
                <a:gd name="T46" fmla="*/ 174 w 265"/>
                <a:gd name="T47" fmla="*/ 326 h 350"/>
                <a:gd name="T48" fmla="*/ 140 w 265"/>
                <a:gd name="T49" fmla="*/ 324 h 350"/>
                <a:gd name="T50" fmla="*/ 122 w 265"/>
                <a:gd name="T51" fmla="*/ 318 h 350"/>
                <a:gd name="T52" fmla="*/ 115 w 265"/>
                <a:gd name="T53" fmla="*/ 306 h 350"/>
                <a:gd name="T54" fmla="*/ 114 w 265"/>
                <a:gd name="T55" fmla="*/ 288 h 350"/>
                <a:gd name="T56" fmla="*/ 114 w 265"/>
                <a:gd name="T57" fmla="*/ 166 h 350"/>
                <a:gd name="T58" fmla="*/ 120 w 265"/>
                <a:gd name="T59" fmla="*/ 110 h 350"/>
                <a:gd name="T60" fmla="*/ 138 w 265"/>
                <a:gd name="T61" fmla="*/ 63 h 350"/>
                <a:gd name="T62" fmla="*/ 167 w 265"/>
                <a:gd name="T63" fmla="*/ 30 h 350"/>
                <a:gd name="T64" fmla="*/ 207 w 265"/>
                <a:gd name="T65" fmla="*/ 18 h 350"/>
                <a:gd name="T66" fmla="*/ 216 w 265"/>
                <a:gd name="T67" fmla="*/ 18 h 350"/>
                <a:gd name="T68" fmla="*/ 212 w 265"/>
                <a:gd name="T69" fmla="*/ 21 h 350"/>
                <a:gd name="T70" fmla="*/ 205 w 265"/>
                <a:gd name="T71" fmla="*/ 27 h 350"/>
                <a:gd name="T72" fmla="*/ 200 w 265"/>
                <a:gd name="T73" fmla="*/ 36 h 350"/>
                <a:gd name="T74" fmla="*/ 198 w 265"/>
                <a:gd name="T75" fmla="*/ 50 h 350"/>
                <a:gd name="T76" fmla="*/ 200 w 265"/>
                <a:gd name="T77" fmla="*/ 64 h 350"/>
                <a:gd name="T78" fmla="*/ 208 w 265"/>
                <a:gd name="T79" fmla="*/ 75 h 350"/>
                <a:gd name="T80" fmla="*/ 219 w 265"/>
                <a:gd name="T81" fmla="*/ 81 h 350"/>
                <a:gd name="T82" fmla="*/ 231 w 265"/>
                <a:gd name="T83" fmla="*/ 84 h 350"/>
                <a:gd name="T84" fmla="*/ 243 w 265"/>
                <a:gd name="T85" fmla="*/ 82 h 350"/>
                <a:gd name="T86" fmla="*/ 254 w 265"/>
                <a:gd name="T87" fmla="*/ 76 h 350"/>
                <a:gd name="T88" fmla="*/ 262 w 265"/>
                <a:gd name="T89" fmla="*/ 65 h 350"/>
                <a:gd name="T90" fmla="*/ 265 w 265"/>
                <a:gd name="T91" fmla="*/ 49 h 350"/>
                <a:gd name="T92" fmla="*/ 261 w 265"/>
                <a:gd name="T93" fmla="*/ 31 h 350"/>
                <a:gd name="T94" fmla="*/ 249 w 265"/>
                <a:gd name="T95" fmla="*/ 15 h 350"/>
                <a:gd name="T96" fmla="*/ 230 w 265"/>
                <a:gd name="T97" fmla="*/ 4 h 350"/>
                <a:gd name="T98" fmla="*/ 207 w 265"/>
                <a:gd name="T99" fmla="*/ 0 h 350"/>
                <a:gd name="T100" fmla="*/ 187 w 265"/>
                <a:gd name="T101" fmla="*/ 3 h 350"/>
                <a:gd name="T102" fmla="*/ 169 w 265"/>
                <a:gd name="T103" fmla="*/ 9 h 350"/>
                <a:gd name="T104" fmla="*/ 154 w 265"/>
                <a:gd name="T105" fmla="*/ 19 h 350"/>
                <a:gd name="T106" fmla="*/ 141 w 265"/>
                <a:gd name="T107" fmla="*/ 31 h 350"/>
                <a:gd name="T108" fmla="*/ 130 w 265"/>
                <a:gd name="T109" fmla="*/ 45 h 350"/>
                <a:gd name="T110" fmla="*/ 122 w 265"/>
                <a:gd name="T111" fmla="*/ 59 h 350"/>
                <a:gd name="T112" fmla="*/ 115 w 265"/>
                <a:gd name="T113" fmla="*/ 74 h 350"/>
                <a:gd name="T114" fmla="*/ 110 w 265"/>
                <a:gd name="T115" fmla="*/ 87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5" h="350">
                  <a:moveTo>
                    <a:pt x="110" y="87"/>
                  </a:moveTo>
                  <a:lnTo>
                    <a:pt x="110" y="0"/>
                  </a:lnTo>
                  <a:lnTo>
                    <a:pt x="0" y="9"/>
                  </a:lnTo>
                  <a:lnTo>
                    <a:pt x="0" y="34"/>
                  </a:lnTo>
                  <a:lnTo>
                    <a:pt x="19" y="34"/>
                  </a:lnTo>
                  <a:lnTo>
                    <a:pt x="33" y="35"/>
                  </a:lnTo>
                  <a:lnTo>
                    <a:pt x="44" y="37"/>
                  </a:lnTo>
                  <a:lnTo>
                    <a:pt x="52" y="41"/>
                  </a:lnTo>
                  <a:lnTo>
                    <a:pt x="57" y="47"/>
                  </a:lnTo>
                  <a:lnTo>
                    <a:pt x="60" y="55"/>
                  </a:lnTo>
                  <a:lnTo>
                    <a:pt x="62" y="65"/>
                  </a:lnTo>
                  <a:lnTo>
                    <a:pt x="62" y="78"/>
                  </a:lnTo>
                  <a:lnTo>
                    <a:pt x="62" y="290"/>
                  </a:lnTo>
                  <a:lnTo>
                    <a:pt x="60" y="311"/>
                  </a:lnTo>
                  <a:lnTo>
                    <a:pt x="51" y="321"/>
                  </a:lnTo>
                  <a:lnTo>
                    <a:pt x="32" y="325"/>
                  </a:lnTo>
                  <a:lnTo>
                    <a:pt x="0" y="326"/>
                  </a:lnTo>
                  <a:lnTo>
                    <a:pt x="0" y="350"/>
                  </a:lnTo>
                  <a:lnTo>
                    <a:pt x="49" y="348"/>
                  </a:lnTo>
                  <a:lnTo>
                    <a:pt x="90" y="348"/>
                  </a:lnTo>
                  <a:lnTo>
                    <a:pt x="140" y="348"/>
                  </a:lnTo>
                  <a:lnTo>
                    <a:pt x="190" y="350"/>
                  </a:lnTo>
                  <a:lnTo>
                    <a:pt x="190" y="326"/>
                  </a:lnTo>
                  <a:lnTo>
                    <a:pt x="174" y="326"/>
                  </a:lnTo>
                  <a:lnTo>
                    <a:pt x="140" y="324"/>
                  </a:lnTo>
                  <a:lnTo>
                    <a:pt x="122" y="318"/>
                  </a:lnTo>
                  <a:lnTo>
                    <a:pt x="115" y="306"/>
                  </a:lnTo>
                  <a:lnTo>
                    <a:pt x="114" y="288"/>
                  </a:lnTo>
                  <a:lnTo>
                    <a:pt x="114" y="166"/>
                  </a:lnTo>
                  <a:lnTo>
                    <a:pt x="120" y="110"/>
                  </a:lnTo>
                  <a:lnTo>
                    <a:pt x="138" y="63"/>
                  </a:lnTo>
                  <a:lnTo>
                    <a:pt x="167" y="30"/>
                  </a:lnTo>
                  <a:lnTo>
                    <a:pt x="207" y="18"/>
                  </a:lnTo>
                  <a:lnTo>
                    <a:pt x="216" y="18"/>
                  </a:lnTo>
                  <a:lnTo>
                    <a:pt x="212" y="21"/>
                  </a:lnTo>
                  <a:lnTo>
                    <a:pt x="205" y="27"/>
                  </a:lnTo>
                  <a:lnTo>
                    <a:pt x="200" y="36"/>
                  </a:lnTo>
                  <a:lnTo>
                    <a:pt x="198" y="50"/>
                  </a:lnTo>
                  <a:lnTo>
                    <a:pt x="200" y="64"/>
                  </a:lnTo>
                  <a:lnTo>
                    <a:pt x="208" y="75"/>
                  </a:lnTo>
                  <a:lnTo>
                    <a:pt x="219" y="81"/>
                  </a:lnTo>
                  <a:lnTo>
                    <a:pt x="231" y="84"/>
                  </a:lnTo>
                  <a:lnTo>
                    <a:pt x="243" y="82"/>
                  </a:lnTo>
                  <a:lnTo>
                    <a:pt x="254" y="76"/>
                  </a:lnTo>
                  <a:lnTo>
                    <a:pt x="262" y="65"/>
                  </a:lnTo>
                  <a:lnTo>
                    <a:pt x="265" y="49"/>
                  </a:lnTo>
                  <a:lnTo>
                    <a:pt x="261" y="31"/>
                  </a:lnTo>
                  <a:lnTo>
                    <a:pt x="249" y="15"/>
                  </a:lnTo>
                  <a:lnTo>
                    <a:pt x="230" y="4"/>
                  </a:lnTo>
                  <a:lnTo>
                    <a:pt x="207" y="0"/>
                  </a:lnTo>
                  <a:lnTo>
                    <a:pt x="187" y="3"/>
                  </a:lnTo>
                  <a:lnTo>
                    <a:pt x="169" y="9"/>
                  </a:lnTo>
                  <a:lnTo>
                    <a:pt x="154" y="19"/>
                  </a:lnTo>
                  <a:lnTo>
                    <a:pt x="141" y="31"/>
                  </a:lnTo>
                  <a:lnTo>
                    <a:pt x="130" y="45"/>
                  </a:lnTo>
                  <a:lnTo>
                    <a:pt x="122" y="59"/>
                  </a:lnTo>
                  <a:lnTo>
                    <a:pt x="115" y="74"/>
                  </a:lnTo>
                  <a:lnTo>
                    <a:pt x="110" y="8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8" name="Freeform 38"/>
            <p:cNvSpPr>
              <a:spLocks noChangeAspect="1" noEditPoints="1"/>
            </p:cNvSpPr>
            <p:nvPr/>
          </p:nvSpPr>
          <p:spPr bwMode="auto">
            <a:xfrm>
              <a:off x="3343" y="236"/>
              <a:ext cx="360" cy="521"/>
            </a:xfrm>
            <a:custGeom>
              <a:avLst/>
              <a:gdLst>
                <a:gd name="T0" fmla="*/ 114 w 360"/>
                <a:gd name="T1" fmla="*/ 209 h 521"/>
                <a:gd name="T2" fmla="*/ 88 w 360"/>
                <a:gd name="T3" fmla="*/ 163 h 521"/>
                <a:gd name="T4" fmla="*/ 85 w 360"/>
                <a:gd name="T5" fmla="*/ 124 h 521"/>
                <a:gd name="T6" fmla="*/ 104 w 360"/>
                <a:gd name="T7" fmla="*/ 49 h 521"/>
                <a:gd name="T8" fmla="*/ 153 w 360"/>
                <a:gd name="T9" fmla="*/ 26 h 521"/>
                <a:gd name="T10" fmla="*/ 205 w 360"/>
                <a:gd name="T11" fmla="*/ 53 h 521"/>
                <a:gd name="T12" fmla="*/ 221 w 360"/>
                <a:gd name="T13" fmla="*/ 101 h 521"/>
                <a:gd name="T14" fmla="*/ 220 w 360"/>
                <a:gd name="T15" fmla="*/ 158 h 521"/>
                <a:gd name="T16" fmla="*/ 191 w 360"/>
                <a:gd name="T17" fmla="*/ 210 h 521"/>
                <a:gd name="T18" fmla="*/ 62 w 360"/>
                <a:gd name="T19" fmla="*/ 253 h 521"/>
                <a:gd name="T20" fmla="*/ 68 w 360"/>
                <a:gd name="T21" fmla="*/ 228 h 521"/>
                <a:gd name="T22" fmla="*/ 120 w 360"/>
                <a:gd name="T23" fmla="*/ 236 h 521"/>
                <a:gd name="T24" fmla="*/ 204 w 360"/>
                <a:gd name="T25" fmla="*/ 231 h 521"/>
                <a:gd name="T26" fmla="*/ 281 w 360"/>
                <a:gd name="T27" fmla="*/ 124 h 521"/>
                <a:gd name="T28" fmla="*/ 262 w 360"/>
                <a:gd name="T29" fmla="*/ 64 h 521"/>
                <a:gd name="T30" fmla="*/ 290 w 360"/>
                <a:gd name="T31" fmla="*/ 22 h 521"/>
                <a:gd name="T32" fmla="*/ 328 w 360"/>
                <a:gd name="T33" fmla="*/ 18 h 521"/>
                <a:gd name="T34" fmla="*/ 322 w 360"/>
                <a:gd name="T35" fmla="*/ 56 h 521"/>
                <a:gd name="T36" fmla="*/ 352 w 360"/>
                <a:gd name="T37" fmla="*/ 57 h 521"/>
                <a:gd name="T38" fmla="*/ 359 w 360"/>
                <a:gd name="T39" fmla="*/ 27 h 521"/>
                <a:gd name="T40" fmla="*/ 320 w 360"/>
                <a:gd name="T41" fmla="*/ 0 h 521"/>
                <a:gd name="T42" fmla="*/ 262 w 360"/>
                <a:gd name="T43" fmla="*/ 17 h 521"/>
                <a:gd name="T44" fmla="*/ 189 w 360"/>
                <a:gd name="T45" fmla="*/ 13 h 521"/>
                <a:gd name="T46" fmla="*/ 102 w 360"/>
                <a:gd name="T47" fmla="*/ 18 h 521"/>
                <a:gd name="T48" fmla="*/ 26 w 360"/>
                <a:gd name="T49" fmla="*/ 124 h 521"/>
                <a:gd name="T50" fmla="*/ 49 w 360"/>
                <a:gd name="T51" fmla="*/ 190 h 521"/>
                <a:gd name="T52" fmla="*/ 46 w 360"/>
                <a:gd name="T53" fmla="*/ 232 h 521"/>
                <a:gd name="T54" fmla="*/ 40 w 360"/>
                <a:gd name="T55" fmla="*/ 290 h 521"/>
                <a:gd name="T56" fmla="*/ 73 w 360"/>
                <a:gd name="T57" fmla="*/ 342 h 521"/>
                <a:gd name="T58" fmla="*/ 5 w 360"/>
                <a:gd name="T59" fmla="*/ 397 h 521"/>
                <a:gd name="T60" fmla="*/ 51 w 360"/>
                <a:gd name="T61" fmla="*/ 492 h 521"/>
                <a:gd name="T62" fmla="*/ 241 w 360"/>
                <a:gd name="T63" fmla="*/ 514 h 521"/>
                <a:gd name="T64" fmla="*/ 349 w 360"/>
                <a:gd name="T65" fmla="*/ 419 h 521"/>
                <a:gd name="T66" fmla="*/ 323 w 360"/>
                <a:gd name="T67" fmla="*/ 348 h 521"/>
                <a:gd name="T68" fmla="*/ 163 w 360"/>
                <a:gd name="T69" fmla="*/ 306 h 521"/>
                <a:gd name="T70" fmla="*/ 112 w 360"/>
                <a:gd name="T71" fmla="*/ 306 h 521"/>
                <a:gd name="T72" fmla="*/ 73 w 360"/>
                <a:gd name="T73" fmla="*/ 288 h 521"/>
                <a:gd name="T74" fmla="*/ 175 w 360"/>
                <a:gd name="T75" fmla="*/ 503 h 521"/>
                <a:gd name="T76" fmla="*/ 51 w 360"/>
                <a:gd name="T77" fmla="*/ 451 h 521"/>
                <a:gd name="T78" fmla="*/ 61 w 360"/>
                <a:gd name="T79" fmla="*/ 374 h 521"/>
                <a:gd name="T80" fmla="*/ 153 w 360"/>
                <a:gd name="T81" fmla="*/ 353 h 521"/>
                <a:gd name="T82" fmla="*/ 294 w 360"/>
                <a:gd name="T83" fmla="*/ 381 h 521"/>
                <a:gd name="T84" fmla="*/ 271 w 360"/>
                <a:gd name="T85" fmla="*/ 477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0" h="521">
                  <a:moveTo>
                    <a:pt x="153" y="222"/>
                  </a:moveTo>
                  <a:lnTo>
                    <a:pt x="131" y="218"/>
                  </a:lnTo>
                  <a:lnTo>
                    <a:pt x="114" y="209"/>
                  </a:lnTo>
                  <a:lnTo>
                    <a:pt x="101" y="196"/>
                  </a:lnTo>
                  <a:lnTo>
                    <a:pt x="93" y="180"/>
                  </a:lnTo>
                  <a:lnTo>
                    <a:pt x="88" y="163"/>
                  </a:lnTo>
                  <a:lnTo>
                    <a:pt x="86" y="148"/>
                  </a:lnTo>
                  <a:lnTo>
                    <a:pt x="85" y="134"/>
                  </a:lnTo>
                  <a:lnTo>
                    <a:pt x="85" y="124"/>
                  </a:lnTo>
                  <a:lnTo>
                    <a:pt x="87" y="91"/>
                  </a:lnTo>
                  <a:lnTo>
                    <a:pt x="97" y="58"/>
                  </a:lnTo>
                  <a:lnTo>
                    <a:pt x="104" y="49"/>
                  </a:lnTo>
                  <a:lnTo>
                    <a:pt x="116" y="39"/>
                  </a:lnTo>
                  <a:lnTo>
                    <a:pt x="132" y="30"/>
                  </a:lnTo>
                  <a:lnTo>
                    <a:pt x="153" y="26"/>
                  </a:lnTo>
                  <a:lnTo>
                    <a:pt x="176" y="30"/>
                  </a:lnTo>
                  <a:lnTo>
                    <a:pt x="193" y="39"/>
                  </a:lnTo>
                  <a:lnTo>
                    <a:pt x="205" y="53"/>
                  </a:lnTo>
                  <a:lnTo>
                    <a:pt x="213" y="68"/>
                  </a:lnTo>
                  <a:lnTo>
                    <a:pt x="218" y="85"/>
                  </a:lnTo>
                  <a:lnTo>
                    <a:pt x="221" y="101"/>
                  </a:lnTo>
                  <a:lnTo>
                    <a:pt x="222" y="115"/>
                  </a:lnTo>
                  <a:lnTo>
                    <a:pt x="222" y="124"/>
                  </a:lnTo>
                  <a:lnTo>
                    <a:pt x="220" y="158"/>
                  </a:lnTo>
                  <a:lnTo>
                    <a:pt x="209" y="190"/>
                  </a:lnTo>
                  <a:lnTo>
                    <a:pt x="202" y="199"/>
                  </a:lnTo>
                  <a:lnTo>
                    <a:pt x="191" y="210"/>
                  </a:lnTo>
                  <a:lnTo>
                    <a:pt x="174" y="218"/>
                  </a:lnTo>
                  <a:lnTo>
                    <a:pt x="153" y="222"/>
                  </a:lnTo>
                  <a:close/>
                  <a:moveTo>
                    <a:pt x="62" y="253"/>
                  </a:moveTo>
                  <a:lnTo>
                    <a:pt x="62" y="248"/>
                  </a:lnTo>
                  <a:lnTo>
                    <a:pt x="63" y="239"/>
                  </a:lnTo>
                  <a:lnTo>
                    <a:pt x="68" y="228"/>
                  </a:lnTo>
                  <a:lnTo>
                    <a:pt x="75" y="216"/>
                  </a:lnTo>
                  <a:lnTo>
                    <a:pt x="98" y="229"/>
                  </a:lnTo>
                  <a:lnTo>
                    <a:pt x="120" y="236"/>
                  </a:lnTo>
                  <a:lnTo>
                    <a:pt x="139" y="239"/>
                  </a:lnTo>
                  <a:lnTo>
                    <a:pt x="153" y="240"/>
                  </a:lnTo>
                  <a:lnTo>
                    <a:pt x="204" y="231"/>
                  </a:lnTo>
                  <a:lnTo>
                    <a:pt x="245" y="205"/>
                  </a:lnTo>
                  <a:lnTo>
                    <a:pt x="271" y="168"/>
                  </a:lnTo>
                  <a:lnTo>
                    <a:pt x="281" y="124"/>
                  </a:lnTo>
                  <a:lnTo>
                    <a:pt x="279" y="103"/>
                  </a:lnTo>
                  <a:lnTo>
                    <a:pt x="272" y="82"/>
                  </a:lnTo>
                  <a:lnTo>
                    <a:pt x="262" y="64"/>
                  </a:lnTo>
                  <a:lnTo>
                    <a:pt x="249" y="48"/>
                  </a:lnTo>
                  <a:lnTo>
                    <a:pt x="270" y="32"/>
                  </a:lnTo>
                  <a:lnTo>
                    <a:pt x="290" y="22"/>
                  </a:lnTo>
                  <a:lnTo>
                    <a:pt x="306" y="18"/>
                  </a:lnTo>
                  <a:lnTo>
                    <a:pt x="320" y="17"/>
                  </a:lnTo>
                  <a:lnTo>
                    <a:pt x="328" y="18"/>
                  </a:lnTo>
                  <a:lnTo>
                    <a:pt x="318" y="26"/>
                  </a:lnTo>
                  <a:lnTo>
                    <a:pt x="315" y="39"/>
                  </a:lnTo>
                  <a:lnTo>
                    <a:pt x="322" y="56"/>
                  </a:lnTo>
                  <a:lnTo>
                    <a:pt x="338" y="62"/>
                  </a:lnTo>
                  <a:lnTo>
                    <a:pt x="345" y="61"/>
                  </a:lnTo>
                  <a:lnTo>
                    <a:pt x="352" y="57"/>
                  </a:lnTo>
                  <a:lnTo>
                    <a:pt x="358" y="50"/>
                  </a:lnTo>
                  <a:lnTo>
                    <a:pt x="360" y="39"/>
                  </a:lnTo>
                  <a:lnTo>
                    <a:pt x="359" y="27"/>
                  </a:lnTo>
                  <a:lnTo>
                    <a:pt x="352" y="14"/>
                  </a:lnTo>
                  <a:lnTo>
                    <a:pt x="340" y="4"/>
                  </a:lnTo>
                  <a:lnTo>
                    <a:pt x="320" y="0"/>
                  </a:lnTo>
                  <a:lnTo>
                    <a:pt x="305" y="1"/>
                  </a:lnTo>
                  <a:lnTo>
                    <a:pt x="285" y="6"/>
                  </a:lnTo>
                  <a:lnTo>
                    <a:pt x="262" y="17"/>
                  </a:lnTo>
                  <a:lnTo>
                    <a:pt x="237" y="37"/>
                  </a:lnTo>
                  <a:lnTo>
                    <a:pt x="212" y="22"/>
                  </a:lnTo>
                  <a:lnTo>
                    <a:pt x="189" y="13"/>
                  </a:lnTo>
                  <a:lnTo>
                    <a:pt x="169" y="9"/>
                  </a:lnTo>
                  <a:lnTo>
                    <a:pt x="153" y="8"/>
                  </a:lnTo>
                  <a:lnTo>
                    <a:pt x="102" y="18"/>
                  </a:lnTo>
                  <a:lnTo>
                    <a:pt x="62" y="43"/>
                  </a:lnTo>
                  <a:lnTo>
                    <a:pt x="35" y="80"/>
                  </a:lnTo>
                  <a:lnTo>
                    <a:pt x="26" y="124"/>
                  </a:lnTo>
                  <a:lnTo>
                    <a:pt x="29" y="149"/>
                  </a:lnTo>
                  <a:lnTo>
                    <a:pt x="37" y="171"/>
                  </a:lnTo>
                  <a:lnTo>
                    <a:pt x="49" y="190"/>
                  </a:lnTo>
                  <a:lnTo>
                    <a:pt x="63" y="205"/>
                  </a:lnTo>
                  <a:lnTo>
                    <a:pt x="55" y="217"/>
                  </a:lnTo>
                  <a:lnTo>
                    <a:pt x="46" y="232"/>
                  </a:lnTo>
                  <a:lnTo>
                    <a:pt x="40" y="251"/>
                  </a:lnTo>
                  <a:lnTo>
                    <a:pt x="38" y="271"/>
                  </a:lnTo>
                  <a:lnTo>
                    <a:pt x="40" y="290"/>
                  </a:lnTo>
                  <a:lnTo>
                    <a:pt x="46" y="309"/>
                  </a:lnTo>
                  <a:lnTo>
                    <a:pt x="57" y="327"/>
                  </a:lnTo>
                  <a:lnTo>
                    <a:pt x="73" y="342"/>
                  </a:lnTo>
                  <a:lnTo>
                    <a:pt x="42" y="355"/>
                  </a:lnTo>
                  <a:lnTo>
                    <a:pt x="19" y="374"/>
                  </a:lnTo>
                  <a:lnTo>
                    <a:pt x="5" y="397"/>
                  </a:lnTo>
                  <a:lnTo>
                    <a:pt x="0" y="421"/>
                  </a:lnTo>
                  <a:lnTo>
                    <a:pt x="14" y="460"/>
                  </a:lnTo>
                  <a:lnTo>
                    <a:pt x="51" y="492"/>
                  </a:lnTo>
                  <a:lnTo>
                    <a:pt x="107" y="513"/>
                  </a:lnTo>
                  <a:lnTo>
                    <a:pt x="175" y="521"/>
                  </a:lnTo>
                  <a:lnTo>
                    <a:pt x="241" y="514"/>
                  </a:lnTo>
                  <a:lnTo>
                    <a:pt x="297" y="493"/>
                  </a:lnTo>
                  <a:lnTo>
                    <a:pt x="335" y="461"/>
                  </a:lnTo>
                  <a:lnTo>
                    <a:pt x="349" y="419"/>
                  </a:lnTo>
                  <a:lnTo>
                    <a:pt x="347" y="396"/>
                  </a:lnTo>
                  <a:lnTo>
                    <a:pt x="339" y="372"/>
                  </a:lnTo>
                  <a:lnTo>
                    <a:pt x="323" y="348"/>
                  </a:lnTo>
                  <a:lnTo>
                    <a:pt x="298" y="329"/>
                  </a:lnTo>
                  <a:lnTo>
                    <a:pt x="233" y="309"/>
                  </a:lnTo>
                  <a:lnTo>
                    <a:pt x="163" y="306"/>
                  </a:lnTo>
                  <a:lnTo>
                    <a:pt x="146" y="306"/>
                  </a:lnTo>
                  <a:lnTo>
                    <a:pt x="128" y="306"/>
                  </a:lnTo>
                  <a:lnTo>
                    <a:pt x="112" y="306"/>
                  </a:lnTo>
                  <a:lnTo>
                    <a:pt x="104" y="306"/>
                  </a:lnTo>
                  <a:lnTo>
                    <a:pt x="86" y="300"/>
                  </a:lnTo>
                  <a:lnTo>
                    <a:pt x="73" y="288"/>
                  </a:lnTo>
                  <a:lnTo>
                    <a:pt x="65" y="271"/>
                  </a:lnTo>
                  <a:lnTo>
                    <a:pt x="62" y="253"/>
                  </a:lnTo>
                  <a:close/>
                  <a:moveTo>
                    <a:pt x="175" y="503"/>
                  </a:moveTo>
                  <a:lnTo>
                    <a:pt x="121" y="496"/>
                  </a:lnTo>
                  <a:lnTo>
                    <a:pt x="78" y="477"/>
                  </a:lnTo>
                  <a:lnTo>
                    <a:pt x="51" y="451"/>
                  </a:lnTo>
                  <a:lnTo>
                    <a:pt x="42" y="421"/>
                  </a:lnTo>
                  <a:lnTo>
                    <a:pt x="46" y="395"/>
                  </a:lnTo>
                  <a:lnTo>
                    <a:pt x="61" y="374"/>
                  </a:lnTo>
                  <a:lnTo>
                    <a:pt x="81" y="359"/>
                  </a:lnTo>
                  <a:lnTo>
                    <a:pt x="106" y="353"/>
                  </a:lnTo>
                  <a:lnTo>
                    <a:pt x="153" y="353"/>
                  </a:lnTo>
                  <a:lnTo>
                    <a:pt x="205" y="353"/>
                  </a:lnTo>
                  <a:lnTo>
                    <a:pt x="256" y="361"/>
                  </a:lnTo>
                  <a:lnTo>
                    <a:pt x="294" y="381"/>
                  </a:lnTo>
                  <a:lnTo>
                    <a:pt x="308" y="421"/>
                  </a:lnTo>
                  <a:lnTo>
                    <a:pt x="299" y="451"/>
                  </a:lnTo>
                  <a:lnTo>
                    <a:pt x="271" y="477"/>
                  </a:lnTo>
                  <a:lnTo>
                    <a:pt x="229" y="496"/>
                  </a:lnTo>
                  <a:lnTo>
                    <a:pt x="175" y="50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39"/>
            <p:cNvSpPr>
              <a:spLocks noChangeAspect="1"/>
            </p:cNvSpPr>
            <p:nvPr/>
          </p:nvSpPr>
          <p:spPr bwMode="auto">
            <a:xfrm>
              <a:off x="3741" y="244"/>
              <a:ext cx="615" cy="350"/>
            </a:xfrm>
            <a:custGeom>
              <a:avLst/>
              <a:gdLst>
                <a:gd name="T0" fmla="*/ 62 w 615"/>
                <a:gd name="T1" fmla="*/ 290 h 350"/>
                <a:gd name="T2" fmla="*/ 51 w 615"/>
                <a:gd name="T3" fmla="*/ 321 h 350"/>
                <a:gd name="T4" fmla="*/ 0 w 615"/>
                <a:gd name="T5" fmla="*/ 326 h 350"/>
                <a:gd name="T6" fmla="*/ 22 w 615"/>
                <a:gd name="T7" fmla="*/ 349 h 350"/>
                <a:gd name="T8" fmla="*/ 70 w 615"/>
                <a:gd name="T9" fmla="*/ 348 h 350"/>
                <a:gd name="T10" fmla="*/ 107 w 615"/>
                <a:gd name="T11" fmla="*/ 348 h 350"/>
                <a:gd name="T12" fmla="*/ 155 w 615"/>
                <a:gd name="T13" fmla="*/ 349 h 350"/>
                <a:gd name="T14" fmla="*/ 177 w 615"/>
                <a:gd name="T15" fmla="*/ 326 h 350"/>
                <a:gd name="T16" fmla="*/ 127 w 615"/>
                <a:gd name="T17" fmla="*/ 321 h 350"/>
                <a:gd name="T18" fmla="*/ 116 w 615"/>
                <a:gd name="T19" fmla="*/ 290 h 350"/>
                <a:gd name="T20" fmla="*/ 125 w 615"/>
                <a:gd name="T21" fmla="*/ 90 h 350"/>
                <a:gd name="T22" fmla="*/ 184 w 615"/>
                <a:gd name="T23" fmla="*/ 26 h 350"/>
                <a:gd name="T24" fmla="*/ 239 w 615"/>
                <a:gd name="T25" fmla="*/ 20 h 350"/>
                <a:gd name="T26" fmla="*/ 262 w 615"/>
                <a:gd name="T27" fmla="*/ 34 h 350"/>
                <a:gd name="T28" fmla="*/ 275 w 615"/>
                <a:gd name="T29" fmla="*/ 58 h 350"/>
                <a:gd name="T30" fmla="*/ 280 w 615"/>
                <a:gd name="T31" fmla="*/ 89 h 350"/>
                <a:gd name="T32" fmla="*/ 280 w 615"/>
                <a:gd name="T33" fmla="*/ 290 h 350"/>
                <a:gd name="T34" fmla="*/ 270 w 615"/>
                <a:gd name="T35" fmla="*/ 321 h 350"/>
                <a:gd name="T36" fmla="*/ 219 w 615"/>
                <a:gd name="T37" fmla="*/ 326 h 350"/>
                <a:gd name="T38" fmla="*/ 241 w 615"/>
                <a:gd name="T39" fmla="*/ 349 h 350"/>
                <a:gd name="T40" fmla="*/ 289 w 615"/>
                <a:gd name="T41" fmla="*/ 348 h 350"/>
                <a:gd name="T42" fmla="*/ 326 w 615"/>
                <a:gd name="T43" fmla="*/ 348 h 350"/>
                <a:gd name="T44" fmla="*/ 374 w 615"/>
                <a:gd name="T45" fmla="*/ 349 h 350"/>
                <a:gd name="T46" fmla="*/ 396 w 615"/>
                <a:gd name="T47" fmla="*/ 326 h 350"/>
                <a:gd name="T48" fmla="*/ 346 w 615"/>
                <a:gd name="T49" fmla="*/ 321 h 350"/>
                <a:gd name="T50" fmla="*/ 335 w 615"/>
                <a:gd name="T51" fmla="*/ 290 h 350"/>
                <a:gd name="T52" fmla="*/ 344 w 615"/>
                <a:gd name="T53" fmla="*/ 90 h 350"/>
                <a:gd name="T54" fmla="*/ 403 w 615"/>
                <a:gd name="T55" fmla="*/ 26 h 350"/>
                <a:gd name="T56" fmla="*/ 458 w 615"/>
                <a:gd name="T57" fmla="*/ 20 h 350"/>
                <a:gd name="T58" fmla="*/ 481 w 615"/>
                <a:gd name="T59" fmla="*/ 34 h 350"/>
                <a:gd name="T60" fmla="*/ 494 w 615"/>
                <a:gd name="T61" fmla="*/ 58 h 350"/>
                <a:gd name="T62" fmla="*/ 499 w 615"/>
                <a:gd name="T63" fmla="*/ 89 h 350"/>
                <a:gd name="T64" fmla="*/ 499 w 615"/>
                <a:gd name="T65" fmla="*/ 290 h 350"/>
                <a:gd name="T66" fmla="*/ 488 w 615"/>
                <a:gd name="T67" fmla="*/ 321 h 350"/>
                <a:gd name="T68" fmla="*/ 438 w 615"/>
                <a:gd name="T69" fmla="*/ 326 h 350"/>
                <a:gd name="T70" fmla="*/ 461 w 615"/>
                <a:gd name="T71" fmla="*/ 349 h 350"/>
                <a:gd name="T72" fmla="*/ 508 w 615"/>
                <a:gd name="T73" fmla="*/ 348 h 350"/>
                <a:gd name="T74" fmla="*/ 546 w 615"/>
                <a:gd name="T75" fmla="*/ 348 h 350"/>
                <a:gd name="T76" fmla="*/ 593 w 615"/>
                <a:gd name="T77" fmla="*/ 349 h 350"/>
                <a:gd name="T78" fmla="*/ 615 w 615"/>
                <a:gd name="T79" fmla="*/ 326 h 350"/>
                <a:gd name="T80" fmla="*/ 570 w 615"/>
                <a:gd name="T81" fmla="*/ 323 h 350"/>
                <a:gd name="T82" fmla="*/ 554 w 615"/>
                <a:gd name="T83" fmla="*/ 302 h 350"/>
                <a:gd name="T84" fmla="*/ 553 w 615"/>
                <a:gd name="T85" fmla="*/ 107 h 350"/>
                <a:gd name="T86" fmla="*/ 544 w 615"/>
                <a:gd name="T87" fmla="*/ 51 h 350"/>
                <a:gd name="T88" fmla="*/ 518 w 615"/>
                <a:gd name="T89" fmla="*/ 19 h 350"/>
                <a:gd name="T90" fmla="*/ 477 w 615"/>
                <a:gd name="T91" fmla="*/ 3 h 350"/>
                <a:gd name="T92" fmla="*/ 403 w 615"/>
                <a:gd name="T93" fmla="*/ 8 h 350"/>
                <a:gd name="T94" fmla="*/ 346 w 615"/>
                <a:gd name="T95" fmla="*/ 53 h 350"/>
                <a:gd name="T96" fmla="*/ 326 w 615"/>
                <a:gd name="T97" fmla="*/ 55 h 350"/>
                <a:gd name="T98" fmla="*/ 304 w 615"/>
                <a:gd name="T99" fmla="*/ 23 h 350"/>
                <a:gd name="T100" fmla="*/ 273 w 615"/>
                <a:gd name="T101" fmla="*/ 7 h 350"/>
                <a:gd name="T102" fmla="*/ 242 w 615"/>
                <a:gd name="T103" fmla="*/ 1 h 350"/>
                <a:gd name="T104" fmla="*/ 188 w 615"/>
                <a:gd name="T105" fmla="*/ 6 h 350"/>
                <a:gd name="T106" fmla="*/ 130 w 615"/>
                <a:gd name="T107" fmla="*/ 50 h 350"/>
                <a:gd name="T108" fmla="*/ 111 w 615"/>
                <a:gd name="T109" fmla="*/ 0 h 350"/>
                <a:gd name="T110" fmla="*/ 0 w 615"/>
                <a:gd name="T111" fmla="*/ 34 h 350"/>
                <a:gd name="T112" fmla="*/ 32 w 615"/>
                <a:gd name="T113" fmla="*/ 35 h 350"/>
                <a:gd name="T114" fmla="*/ 51 w 615"/>
                <a:gd name="T115" fmla="*/ 41 h 350"/>
                <a:gd name="T116" fmla="*/ 60 w 615"/>
                <a:gd name="T117" fmla="*/ 55 h 350"/>
                <a:gd name="T118" fmla="*/ 62 w 615"/>
                <a:gd name="T119" fmla="*/ 7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5" h="350">
                  <a:moveTo>
                    <a:pt x="62" y="78"/>
                  </a:moveTo>
                  <a:lnTo>
                    <a:pt x="62" y="290"/>
                  </a:lnTo>
                  <a:lnTo>
                    <a:pt x="59" y="311"/>
                  </a:lnTo>
                  <a:lnTo>
                    <a:pt x="51" y="321"/>
                  </a:lnTo>
                  <a:lnTo>
                    <a:pt x="32" y="325"/>
                  </a:lnTo>
                  <a:lnTo>
                    <a:pt x="0" y="326"/>
                  </a:lnTo>
                  <a:lnTo>
                    <a:pt x="0" y="350"/>
                  </a:lnTo>
                  <a:lnTo>
                    <a:pt x="22" y="349"/>
                  </a:lnTo>
                  <a:lnTo>
                    <a:pt x="47" y="348"/>
                  </a:lnTo>
                  <a:lnTo>
                    <a:pt x="70" y="348"/>
                  </a:lnTo>
                  <a:lnTo>
                    <a:pt x="89" y="348"/>
                  </a:lnTo>
                  <a:lnTo>
                    <a:pt x="107" y="348"/>
                  </a:lnTo>
                  <a:lnTo>
                    <a:pt x="130" y="348"/>
                  </a:lnTo>
                  <a:lnTo>
                    <a:pt x="155" y="349"/>
                  </a:lnTo>
                  <a:lnTo>
                    <a:pt x="177" y="350"/>
                  </a:lnTo>
                  <a:lnTo>
                    <a:pt x="177" y="326"/>
                  </a:lnTo>
                  <a:lnTo>
                    <a:pt x="145" y="325"/>
                  </a:lnTo>
                  <a:lnTo>
                    <a:pt x="127" y="321"/>
                  </a:lnTo>
                  <a:lnTo>
                    <a:pt x="118" y="311"/>
                  </a:lnTo>
                  <a:lnTo>
                    <a:pt x="116" y="290"/>
                  </a:lnTo>
                  <a:lnTo>
                    <a:pt x="116" y="144"/>
                  </a:lnTo>
                  <a:lnTo>
                    <a:pt x="125" y="90"/>
                  </a:lnTo>
                  <a:lnTo>
                    <a:pt x="150" y="50"/>
                  </a:lnTo>
                  <a:lnTo>
                    <a:pt x="184" y="26"/>
                  </a:lnTo>
                  <a:lnTo>
                    <a:pt x="222" y="18"/>
                  </a:lnTo>
                  <a:lnTo>
                    <a:pt x="239" y="20"/>
                  </a:lnTo>
                  <a:lnTo>
                    <a:pt x="252" y="25"/>
                  </a:lnTo>
                  <a:lnTo>
                    <a:pt x="262" y="34"/>
                  </a:lnTo>
                  <a:lnTo>
                    <a:pt x="270" y="45"/>
                  </a:lnTo>
                  <a:lnTo>
                    <a:pt x="275" y="58"/>
                  </a:lnTo>
                  <a:lnTo>
                    <a:pt x="278" y="73"/>
                  </a:lnTo>
                  <a:lnTo>
                    <a:pt x="280" y="89"/>
                  </a:lnTo>
                  <a:lnTo>
                    <a:pt x="280" y="106"/>
                  </a:lnTo>
                  <a:lnTo>
                    <a:pt x="280" y="290"/>
                  </a:lnTo>
                  <a:lnTo>
                    <a:pt x="278" y="311"/>
                  </a:lnTo>
                  <a:lnTo>
                    <a:pt x="270" y="321"/>
                  </a:lnTo>
                  <a:lnTo>
                    <a:pt x="251" y="325"/>
                  </a:lnTo>
                  <a:lnTo>
                    <a:pt x="219" y="326"/>
                  </a:lnTo>
                  <a:lnTo>
                    <a:pt x="219" y="350"/>
                  </a:lnTo>
                  <a:lnTo>
                    <a:pt x="241" y="349"/>
                  </a:lnTo>
                  <a:lnTo>
                    <a:pt x="266" y="348"/>
                  </a:lnTo>
                  <a:lnTo>
                    <a:pt x="289" y="348"/>
                  </a:lnTo>
                  <a:lnTo>
                    <a:pt x="308" y="348"/>
                  </a:lnTo>
                  <a:lnTo>
                    <a:pt x="326" y="348"/>
                  </a:lnTo>
                  <a:lnTo>
                    <a:pt x="350" y="348"/>
                  </a:lnTo>
                  <a:lnTo>
                    <a:pt x="374" y="349"/>
                  </a:lnTo>
                  <a:lnTo>
                    <a:pt x="396" y="350"/>
                  </a:lnTo>
                  <a:lnTo>
                    <a:pt x="396" y="326"/>
                  </a:lnTo>
                  <a:lnTo>
                    <a:pt x="364" y="325"/>
                  </a:lnTo>
                  <a:lnTo>
                    <a:pt x="346" y="321"/>
                  </a:lnTo>
                  <a:lnTo>
                    <a:pt x="337" y="311"/>
                  </a:lnTo>
                  <a:lnTo>
                    <a:pt x="335" y="290"/>
                  </a:lnTo>
                  <a:lnTo>
                    <a:pt x="335" y="144"/>
                  </a:lnTo>
                  <a:lnTo>
                    <a:pt x="344" y="90"/>
                  </a:lnTo>
                  <a:lnTo>
                    <a:pt x="369" y="50"/>
                  </a:lnTo>
                  <a:lnTo>
                    <a:pt x="403" y="26"/>
                  </a:lnTo>
                  <a:lnTo>
                    <a:pt x="441" y="18"/>
                  </a:lnTo>
                  <a:lnTo>
                    <a:pt x="458" y="20"/>
                  </a:lnTo>
                  <a:lnTo>
                    <a:pt x="471" y="25"/>
                  </a:lnTo>
                  <a:lnTo>
                    <a:pt x="481" y="34"/>
                  </a:lnTo>
                  <a:lnTo>
                    <a:pt x="489" y="45"/>
                  </a:lnTo>
                  <a:lnTo>
                    <a:pt x="494" y="58"/>
                  </a:lnTo>
                  <a:lnTo>
                    <a:pt x="497" y="73"/>
                  </a:lnTo>
                  <a:lnTo>
                    <a:pt x="499" y="89"/>
                  </a:lnTo>
                  <a:lnTo>
                    <a:pt x="499" y="106"/>
                  </a:lnTo>
                  <a:lnTo>
                    <a:pt x="499" y="290"/>
                  </a:lnTo>
                  <a:lnTo>
                    <a:pt x="497" y="311"/>
                  </a:lnTo>
                  <a:lnTo>
                    <a:pt x="488" y="321"/>
                  </a:lnTo>
                  <a:lnTo>
                    <a:pt x="470" y="325"/>
                  </a:lnTo>
                  <a:lnTo>
                    <a:pt x="438" y="326"/>
                  </a:lnTo>
                  <a:lnTo>
                    <a:pt x="438" y="350"/>
                  </a:lnTo>
                  <a:lnTo>
                    <a:pt x="461" y="349"/>
                  </a:lnTo>
                  <a:lnTo>
                    <a:pt x="485" y="348"/>
                  </a:lnTo>
                  <a:lnTo>
                    <a:pt x="508" y="348"/>
                  </a:lnTo>
                  <a:lnTo>
                    <a:pt x="527" y="348"/>
                  </a:lnTo>
                  <a:lnTo>
                    <a:pt x="546" y="348"/>
                  </a:lnTo>
                  <a:lnTo>
                    <a:pt x="569" y="348"/>
                  </a:lnTo>
                  <a:lnTo>
                    <a:pt x="593" y="349"/>
                  </a:lnTo>
                  <a:lnTo>
                    <a:pt x="615" y="350"/>
                  </a:lnTo>
                  <a:lnTo>
                    <a:pt x="615" y="326"/>
                  </a:lnTo>
                  <a:lnTo>
                    <a:pt x="588" y="325"/>
                  </a:lnTo>
                  <a:lnTo>
                    <a:pt x="570" y="323"/>
                  </a:lnTo>
                  <a:lnTo>
                    <a:pt x="558" y="315"/>
                  </a:lnTo>
                  <a:lnTo>
                    <a:pt x="554" y="302"/>
                  </a:lnTo>
                  <a:lnTo>
                    <a:pt x="554" y="151"/>
                  </a:lnTo>
                  <a:lnTo>
                    <a:pt x="553" y="107"/>
                  </a:lnTo>
                  <a:lnTo>
                    <a:pt x="551" y="75"/>
                  </a:lnTo>
                  <a:lnTo>
                    <a:pt x="544" y="51"/>
                  </a:lnTo>
                  <a:lnTo>
                    <a:pt x="529" y="29"/>
                  </a:lnTo>
                  <a:lnTo>
                    <a:pt x="518" y="19"/>
                  </a:lnTo>
                  <a:lnTo>
                    <a:pt x="501" y="10"/>
                  </a:lnTo>
                  <a:lnTo>
                    <a:pt x="477" y="3"/>
                  </a:lnTo>
                  <a:lnTo>
                    <a:pt x="447" y="0"/>
                  </a:lnTo>
                  <a:lnTo>
                    <a:pt x="403" y="8"/>
                  </a:lnTo>
                  <a:lnTo>
                    <a:pt x="370" y="28"/>
                  </a:lnTo>
                  <a:lnTo>
                    <a:pt x="346" y="53"/>
                  </a:lnTo>
                  <a:lnTo>
                    <a:pt x="332" y="78"/>
                  </a:lnTo>
                  <a:lnTo>
                    <a:pt x="326" y="55"/>
                  </a:lnTo>
                  <a:lnTo>
                    <a:pt x="316" y="37"/>
                  </a:lnTo>
                  <a:lnTo>
                    <a:pt x="304" y="23"/>
                  </a:lnTo>
                  <a:lnTo>
                    <a:pt x="289" y="14"/>
                  </a:lnTo>
                  <a:lnTo>
                    <a:pt x="273" y="7"/>
                  </a:lnTo>
                  <a:lnTo>
                    <a:pt x="257" y="3"/>
                  </a:lnTo>
                  <a:lnTo>
                    <a:pt x="242" y="1"/>
                  </a:lnTo>
                  <a:lnTo>
                    <a:pt x="228" y="0"/>
                  </a:lnTo>
                  <a:lnTo>
                    <a:pt x="188" y="6"/>
                  </a:lnTo>
                  <a:lnTo>
                    <a:pt x="156" y="23"/>
                  </a:lnTo>
                  <a:lnTo>
                    <a:pt x="130" y="50"/>
                  </a:lnTo>
                  <a:lnTo>
                    <a:pt x="111" y="84"/>
                  </a:lnTo>
                  <a:lnTo>
                    <a:pt x="111" y="0"/>
                  </a:lnTo>
                  <a:lnTo>
                    <a:pt x="0" y="9"/>
                  </a:lnTo>
                  <a:lnTo>
                    <a:pt x="0" y="34"/>
                  </a:lnTo>
                  <a:lnTo>
                    <a:pt x="18" y="34"/>
                  </a:lnTo>
                  <a:lnTo>
                    <a:pt x="32" y="35"/>
                  </a:lnTo>
                  <a:lnTo>
                    <a:pt x="43" y="37"/>
                  </a:lnTo>
                  <a:lnTo>
                    <a:pt x="51" y="41"/>
                  </a:lnTo>
                  <a:lnTo>
                    <a:pt x="56" y="47"/>
                  </a:lnTo>
                  <a:lnTo>
                    <a:pt x="60" y="55"/>
                  </a:lnTo>
                  <a:lnTo>
                    <a:pt x="61" y="65"/>
                  </a:lnTo>
                  <a:lnTo>
                    <a:pt x="62" y="7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40"/>
            <p:cNvSpPr>
              <a:spLocks noChangeAspect="1" noEditPoints="1"/>
            </p:cNvSpPr>
            <p:nvPr/>
          </p:nvSpPr>
          <p:spPr bwMode="auto">
            <a:xfrm>
              <a:off x="4406" y="240"/>
              <a:ext cx="355" cy="363"/>
            </a:xfrm>
            <a:custGeom>
              <a:avLst/>
              <a:gdLst>
                <a:gd name="T0" fmla="*/ 235 w 355"/>
                <a:gd name="T1" fmla="*/ 317 h 363"/>
                <a:gd name="T2" fmla="*/ 266 w 355"/>
                <a:gd name="T3" fmla="*/ 353 h 363"/>
                <a:gd name="T4" fmla="*/ 298 w 355"/>
                <a:gd name="T5" fmla="*/ 358 h 363"/>
                <a:gd name="T6" fmla="*/ 318 w 355"/>
                <a:gd name="T7" fmla="*/ 352 h 363"/>
                <a:gd name="T8" fmla="*/ 339 w 355"/>
                <a:gd name="T9" fmla="*/ 335 h 363"/>
                <a:gd name="T10" fmla="*/ 353 w 355"/>
                <a:gd name="T11" fmla="*/ 305 h 363"/>
                <a:gd name="T12" fmla="*/ 355 w 355"/>
                <a:gd name="T13" fmla="*/ 239 h 363"/>
                <a:gd name="T14" fmla="*/ 336 w 355"/>
                <a:gd name="T15" fmla="*/ 284 h 363"/>
                <a:gd name="T16" fmla="*/ 325 w 355"/>
                <a:gd name="T17" fmla="*/ 326 h 363"/>
                <a:gd name="T18" fmla="*/ 307 w 355"/>
                <a:gd name="T19" fmla="*/ 334 h 363"/>
                <a:gd name="T20" fmla="*/ 283 w 355"/>
                <a:gd name="T21" fmla="*/ 316 h 363"/>
                <a:gd name="T22" fmla="*/ 278 w 355"/>
                <a:gd name="T23" fmla="*/ 295 h 363"/>
                <a:gd name="T24" fmla="*/ 278 w 355"/>
                <a:gd name="T25" fmla="*/ 112 h 363"/>
                <a:gd name="T26" fmla="*/ 266 w 355"/>
                <a:gd name="T27" fmla="*/ 65 h 363"/>
                <a:gd name="T28" fmla="*/ 225 w 355"/>
                <a:gd name="T29" fmla="*/ 23 h 363"/>
                <a:gd name="T30" fmla="*/ 170 w 355"/>
                <a:gd name="T31" fmla="*/ 2 h 363"/>
                <a:gd name="T32" fmla="*/ 118 w 355"/>
                <a:gd name="T33" fmla="*/ 1 h 363"/>
                <a:gd name="T34" fmla="*/ 76 w 355"/>
                <a:gd name="T35" fmla="*/ 14 h 363"/>
                <a:gd name="T36" fmla="*/ 43 w 355"/>
                <a:gd name="T37" fmla="*/ 38 h 363"/>
                <a:gd name="T38" fmla="*/ 25 w 355"/>
                <a:gd name="T39" fmla="*/ 70 h 363"/>
                <a:gd name="T40" fmla="*/ 25 w 355"/>
                <a:gd name="T41" fmla="*/ 105 h 363"/>
                <a:gd name="T42" fmla="*/ 45 w 355"/>
                <a:gd name="T43" fmla="*/ 124 h 363"/>
                <a:gd name="T44" fmla="*/ 74 w 355"/>
                <a:gd name="T45" fmla="*/ 124 h 363"/>
                <a:gd name="T46" fmla="*/ 93 w 355"/>
                <a:gd name="T47" fmla="*/ 104 h 363"/>
                <a:gd name="T48" fmla="*/ 94 w 355"/>
                <a:gd name="T49" fmla="*/ 80 h 363"/>
                <a:gd name="T50" fmla="*/ 77 w 355"/>
                <a:gd name="T51" fmla="*/ 58 h 363"/>
                <a:gd name="T52" fmla="*/ 74 w 355"/>
                <a:gd name="T53" fmla="*/ 36 h 363"/>
                <a:gd name="T54" fmla="*/ 119 w 355"/>
                <a:gd name="T55" fmla="*/ 19 h 363"/>
                <a:gd name="T56" fmla="*/ 155 w 355"/>
                <a:gd name="T57" fmla="*/ 18 h 363"/>
                <a:gd name="T58" fmla="*/ 183 w 355"/>
                <a:gd name="T59" fmla="*/ 30 h 363"/>
                <a:gd name="T60" fmla="*/ 208 w 355"/>
                <a:gd name="T61" fmla="*/ 55 h 363"/>
                <a:gd name="T62" fmla="*/ 222 w 355"/>
                <a:gd name="T63" fmla="*/ 94 h 363"/>
                <a:gd name="T64" fmla="*/ 224 w 355"/>
                <a:gd name="T65" fmla="*/ 148 h 363"/>
                <a:gd name="T66" fmla="*/ 79 w 355"/>
                <a:gd name="T67" fmla="*/ 176 h 363"/>
                <a:gd name="T68" fmla="*/ 17 w 355"/>
                <a:gd name="T69" fmla="*/ 225 h 363"/>
                <a:gd name="T70" fmla="*/ 0 w 355"/>
                <a:gd name="T71" fmla="*/ 279 h 363"/>
                <a:gd name="T72" fmla="*/ 44 w 355"/>
                <a:gd name="T73" fmla="*/ 345 h 363"/>
                <a:gd name="T74" fmla="*/ 126 w 355"/>
                <a:gd name="T75" fmla="*/ 363 h 363"/>
                <a:gd name="T76" fmla="*/ 191 w 355"/>
                <a:gd name="T77" fmla="*/ 342 h 363"/>
                <a:gd name="T78" fmla="*/ 229 w 355"/>
                <a:gd name="T79" fmla="*/ 294 h 363"/>
                <a:gd name="T80" fmla="*/ 224 w 355"/>
                <a:gd name="T81" fmla="*/ 243 h 363"/>
                <a:gd name="T82" fmla="*/ 214 w 355"/>
                <a:gd name="T83" fmla="*/ 291 h 363"/>
                <a:gd name="T84" fmla="*/ 191 w 355"/>
                <a:gd name="T85" fmla="*/ 323 h 363"/>
                <a:gd name="T86" fmla="*/ 161 w 355"/>
                <a:gd name="T87" fmla="*/ 340 h 363"/>
                <a:gd name="T88" fmla="*/ 131 w 355"/>
                <a:gd name="T89" fmla="*/ 345 h 363"/>
                <a:gd name="T90" fmla="*/ 82 w 355"/>
                <a:gd name="T91" fmla="*/ 327 h 363"/>
                <a:gd name="T92" fmla="*/ 61 w 355"/>
                <a:gd name="T93" fmla="*/ 278 h 363"/>
                <a:gd name="T94" fmla="*/ 93 w 355"/>
                <a:gd name="T95" fmla="*/ 207 h 363"/>
                <a:gd name="T96" fmla="*/ 224 w 355"/>
                <a:gd name="T97" fmla="*/ 16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55" h="363">
                  <a:moveTo>
                    <a:pt x="229" y="294"/>
                  </a:moveTo>
                  <a:lnTo>
                    <a:pt x="235" y="317"/>
                  </a:lnTo>
                  <a:lnTo>
                    <a:pt x="247" y="338"/>
                  </a:lnTo>
                  <a:lnTo>
                    <a:pt x="266" y="353"/>
                  </a:lnTo>
                  <a:lnTo>
                    <a:pt x="291" y="359"/>
                  </a:lnTo>
                  <a:lnTo>
                    <a:pt x="298" y="358"/>
                  </a:lnTo>
                  <a:lnTo>
                    <a:pt x="308" y="356"/>
                  </a:lnTo>
                  <a:lnTo>
                    <a:pt x="318" y="352"/>
                  </a:lnTo>
                  <a:lnTo>
                    <a:pt x="329" y="345"/>
                  </a:lnTo>
                  <a:lnTo>
                    <a:pt x="339" y="335"/>
                  </a:lnTo>
                  <a:lnTo>
                    <a:pt x="347" y="323"/>
                  </a:lnTo>
                  <a:lnTo>
                    <a:pt x="353" y="305"/>
                  </a:lnTo>
                  <a:lnTo>
                    <a:pt x="355" y="284"/>
                  </a:lnTo>
                  <a:lnTo>
                    <a:pt x="355" y="239"/>
                  </a:lnTo>
                  <a:lnTo>
                    <a:pt x="336" y="239"/>
                  </a:lnTo>
                  <a:lnTo>
                    <a:pt x="336" y="284"/>
                  </a:lnTo>
                  <a:lnTo>
                    <a:pt x="332" y="311"/>
                  </a:lnTo>
                  <a:lnTo>
                    <a:pt x="325" y="326"/>
                  </a:lnTo>
                  <a:lnTo>
                    <a:pt x="315" y="333"/>
                  </a:lnTo>
                  <a:lnTo>
                    <a:pt x="307" y="334"/>
                  </a:lnTo>
                  <a:lnTo>
                    <a:pt x="292" y="329"/>
                  </a:lnTo>
                  <a:lnTo>
                    <a:pt x="283" y="316"/>
                  </a:lnTo>
                  <a:lnTo>
                    <a:pt x="279" y="302"/>
                  </a:lnTo>
                  <a:lnTo>
                    <a:pt x="278" y="295"/>
                  </a:lnTo>
                  <a:lnTo>
                    <a:pt x="278" y="136"/>
                  </a:lnTo>
                  <a:lnTo>
                    <a:pt x="278" y="112"/>
                  </a:lnTo>
                  <a:lnTo>
                    <a:pt x="275" y="88"/>
                  </a:lnTo>
                  <a:lnTo>
                    <a:pt x="266" y="65"/>
                  </a:lnTo>
                  <a:lnTo>
                    <a:pt x="250" y="43"/>
                  </a:lnTo>
                  <a:lnTo>
                    <a:pt x="225" y="23"/>
                  </a:lnTo>
                  <a:lnTo>
                    <a:pt x="198" y="10"/>
                  </a:lnTo>
                  <a:lnTo>
                    <a:pt x="170" y="2"/>
                  </a:lnTo>
                  <a:lnTo>
                    <a:pt x="142" y="0"/>
                  </a:lnTo>
                  <a:lnTo>
                    <a:pt x="118" y="1"/>
                  </a:lnTo>
                  <a:lnTo>
                    <a:pt x="96" y="6"/>
                  </a:lnTo>
                  <a:lnTo>
                    <a:pt x="76" y="14"/>
                  </a:lnTo>
                  <a:lnTo>
                    <a:pt x="58" y="25"/>
                  </a:lnTo>
                  <a:lnTo>
                    <a:pt x="43" y="38"/>
                  </a:lnTo>
                  <a:lnTo>
                    <a:pt x="32" y="53"/>
                  </a:lnTo>
                  <a:lnTo>
                    <a:pt x="25" y="70"/>
                  </a:lnTo>
                  <a:lnTo>
                    <a:pt x="23" y="89"/>
                  </a:lnTo>
                  <a:lnTo>
                    <a:pt x="25" y="105"/>
                  </a:lnTo>
                  <a:lnTo>
                    <a:pt x="33" y="117"/>
                  </a:lnTo>
                  <a:lnTo>
                    <a:pt x="45" y="124"/>
                  </a:lnTo>
                  <a:lnTo>
                    <a:pt x="59" y="126"/>
                  </a:lnTo>
                  <a:lnTo>
                    <a:pt x="74" y="124"/>
                  </a:lnTo>
                  <a:lnTo>
                    <a:pt x="85" y="116"/>
                  </a:lnTo>
                  <a:lnTo>
                    <a:pt x="93" y="104"/>
                  </a:lnTo>
                  <a:lnTo>
                    <a:pt x="95" y="90"/>
                  </a:lnTo>
                  <a:lnTo>
                    <a:pt x="94" y="80"/>
                  </a:lnTo>
                  <a:lnTo>
                    <a:pt x="89" y="68"/>
                  </a:lnTo>
                  <a:lnTo>
                    <a:pt x="77" y="58"/>
                  </a:lnTo>
                  <a:lnTo>
                    <a:pt x="55" y="54"/>
                  </a:lnTo>
                  <a:lnTo>
                    <a:pt x="74" y="36"/>
                  </a:lnTo>
                  <a:lnTo>
                    <a:pt x="96" y="25"/>
                  </a:lnTo>
                  <a:lnTo>
                    <a:pt x="119" y="19"/>
                  </a:lnTo>
                  <a:lnTo>
                    <a:pt x="140" y="17"/>
                  </a:lnTo>
                  <a:lnTo>
                    <a:pt x="155" y="18"/>
                  </a:lnTo>
                  <a:lnTo>
                    <a:pt x="169" y="23"/>
                  </a:lnTo>
                  <a:lnTo>
                    <a:pt x="183" y="30"/>
                  </a:lnTo>
                  <a:lnTo>
                    <a:pt x="197" y="41"/>
                  </a:lnTo>
                  <a:lnTo>
                    <a:pt x="208" y="55"/>
                  </a:lnTo>
                  <a:lnTo>
                    <a:pt x="216" y="73"/>
                  </a:lnTo>
                  <a:lnTo>
                    <a:pt x="222" y="94"/>
                  </a:lnTo>
                  <a:lnTo>
                    <a:pt x="224" y="118"/>
                  </a:lnTo>
                  <a:lnTo>
                    <a:pt x="224" y="148"/>
                  </a:lnTo>
                  <a:lnTo>
                    <a:pt x="155" y="154"/>
                  </a:lnTo>
                  <a:lnTo>
                    <a:pt x="79" y="176"/>
                  </a:lnTo>
                  <a:lnTo>
                    <a:pt x="41" y="198"/>
                  </a:lnTo>
                  <a:lnTo>
                    <a:pt x="17" y="225"/>
                  </a:lnTo>
                  <a:lnTo>
                    <a:pt x="4" y="252"/>
                  </a:lnTo>
                  <a:lnTo>
                    <a:pt x="0" y="279"/>
                  </a:lnTo>
                  <a:lnTo>
                    <a:pt x="13" y="319"/>
                  </a:lnTo>
                  <a:lnTo>
                    <a:pt x="44" y="345"/>
                  </a:lnTo>
                  <a:lnTo>
                    <a:pt x="85" y="359"/>
                  </a:lnTo>
                  <a:lnTo>
                    <a:pt x="126" y="363"/>
                  </a:lnTo>
                  <a:lnTo>
                    <a:pt x="162" y="357"/>
                  </a:lnTo>
                  <a:lnTo>
                    <a:pt x="191" y="342"/>
                  </a:lnTo>
                  <a:lnTo>
                    <a:pt x="214" y="320"/>
                  </a:lnTo>
                  <a:lnTo>
                    <a:pt x="229" y="294"/>
                  </a:lnTo>
                  <a:close/>
                  <a:moveTo>
                    <a:pt x="224" y="164"/>
                  </a:moveTo>
                  <a:lnTo>
                    <a:pt x="224" y="243"/>
                  </a:lnTo>
                  <a:lnTo>
                    <a:pt x="221" y="269"/>
                  </a:lnTo>
                  <a:lnTo>
                    <a:pt x="214" y="291"/>
                  </a:lnTo>
                  <a:lnTo>
                    <a:pt x="204" y="309"/>
                  </a:lnTo>
                  <a:lnTo>
                    <a:pt x="191" y="323"/>
                  </a:lnTo>
                  <a:lnTo>
                    <a:pt x="176" y="333"/>
                  </a:lnTo>
                  <a:lnTo>
                    <a:pt x="161" y="340"/>
                  </a:lnTo>
                  <a:lnTo>
                    <a:pt x="146" y="344"/>
                  </a:lnTo>
                  <a:lnTo>
                    <a:pt x="131" y="345"/>
                  </a:lnTo>
                  <a:lnTo>
                    <a:pt x="104" y="340"/>
                  </a:lnTo>
                  <a:lnTo>
                    <a:pt x="82" y="327"/>
                  </a:lnTo>
                  <a:lnTo>
                    <a:pt x="66" y="305"/>
                  </a:lnTo>
                  <a:lnTo>
                    <a:pt x="61" y="278"/>
                  </a:lnTo>
                  <a:lnTo>
                    <a:pt x="68" y="243"/>
                  </a:lnTo>
                  <a:lnTo>
                    <a:pt x="93" y="207"/>
                  </a:lnTo>
                  <a:lnTo>
                    <a:pt x="143" y="178"/>
                  </a:lnTo>
                  <a:lnTo>
                    <a:pt x="224" y="16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41"/>
            <p:cNvSpPr>
              <a:spLocks noChangeAspect="1"/>
            </p:cNvSpPr>
            <p:nvPr/>
          </p:nvSpPr>
          <p:spPr bwMode="auto">
            <a:xfrm>
              <a:off x="4777" y="253"/>
              <a:ext cx="397" cy="341"/>
            </a:xfrm>
            <a:custGeom>
              <a:avLst/>
              <a:gdLst>
                <a:gd name="T0" fmla="*/ 235 w 397"/>
                <a:gd name="T1" fmla="*/ 131 h 341"/>
                <a:gd name="T2" fmla="*/ 273 w 397"/>
                <a:gd name="T3" fmla="*/ 84 h 341"/>
                <a:gd name="T4" fmla="*/ 308 w 397"/>
                <a:gd name="T5" fmla="*/ 47 h 341"/>
                <a:gd name="T6" fmla="*/ 355 w 397"/>
                <a:gd name="T7" fmla="*/ 27 h 341"/>
                <a:gd name="T8" fmla="*/ 383 w 397"/>
                <a:gd name="T9" fmla="*/ 0 h 341"/>
                <a:gd name="T10" fmla="*/ 297 w 397"/>
                <a:gd name="T11" fmla="*/ 2 h 341"/>
                <a:gd name="T12" fmla="*/ 255 w 397"/>
                <a:gd name="T13" fmla="*/ 1 h 341"/>
                <a:gd name="T14" fmla="*/ 242 w 397"/>
                <a:gd name="T15" fmla="*/ 25 h 341"/>
                <a:gd name="T16" fmla="*/ 265 w 397"/>
                <a:gd name="T17" fmla="*/ 49 h 341"/>
                <a:gd name="T18" fmla="*/ 253 w 397"/>
                <a:gd name="T19" fmla="*/ 77 h 341"/>
                <a:gd name="T20" fmla="*/ 143 w 397"/>
                <a:gd name="T21" fmla="*/ 59 h 341"/>
                <a:gd name="T22" fmla="*/ 136 w 397"/>
                <a:gd name="T23" fmla="*/ 44 h 341"/>
                <a:gd name="T24" fmla="*/ 164 w 397"/>
                <a:gd name="T25" fmla="*/ 25 h 341"/>
                <a:gd name="T26" fmla="*/ 143 w 397"/>
                <a:gd name="T27" fmla="*/ 1 h 341"/>
                <a:gd name="T28" fmla="*/ 94 w 397"/>
                <a:gd name="T29" fmla="*/ 2 h 341"/>
                <a:gd name="T30" fmla="*/ 63 w 397"/>
                <a:gd name="T31" fmla="*/ 2 h 341"/>
                <a:gd name="T32" fmla="*/ 22 w 397"/>
                <a:gd name="T33" fmla="*/ 1 h 341"/>
                <a:gd name="T34" fmla="*/ 3 w 397"/>
                <a:gd name="T35" fmla="*/ 25 h 341"/>
                <a:gd name="T36" fmla="*/ 36 w 397"/>
                <a:gd name="T37" fmla="*/ 25 h 341"/>
                <a:gd name="T38" fmla="*/ 57 w 397"/>
                <a:gd name="T39" fmla="*/ 31 h 341"/>
                <a:gd name="T40" fmla="*/ 74 w 397"/>
                <a:gd name="T41" fmla="*/ 45 h 341"/>
                <a:gd name="T42" fmla="*/ 97 w 397"/>
                <a:gd name="T43" fmla="*/ 73 h 341"/>
                <a:gd name="T44" fmla="*/ 100 w 397"/>
                <a:gd name="T45" fmla="*/ 269 h 341"/>
                <a:gd name="T46" fmla="*/ 42 w 397"/>
                <a:gd name="T47" fmla="*/ 310 h 341"/>
                <a:gd name="T48" fmla="*/ 0 w 397"/>
                <a:gd name="T49" fmla="*/ 317 h 341"/>
                <a:gd name="T50" fmla="*/ 65 w 397"/>
                <a:gd name="T51" fmla="*/ 339 h 341"/>
                <a:gd name="T52" fmla="*/ 140 w 397"/>
                <a:gd name="T53" fmla="*/ 341 h 341"/>
                <a:gd name="T54" fmla="*/ 122 w 397"/>
                <a:gd name="T55" fmla="*/ 308 h 341"/>
                <a:gd name="T56" fmla="*/ 121 w 397"/>
                <a:gd name="T57" fmla="*/ 277 h 341"/>
                <a:gd name="T58" fmla="*/ 156 w 397"/>
                <a:gd name="T59" fmla="*/ 229 h 341"/>
                <a:gd name="T60" fmla="*/ 248 w 397"/>
                <a:gd name="T61" fmla="*/ 271 h 341"/>
                <a:gd name="T62" fmla="*/ 264 w 397"/>
                <a:gd name="T63" fmla="*/ 297 h 341"/>
                <a:gd name="T64" fmla="*/ 258 w 397"/>
                <a:gd name="T65" fmla="*/ 309 h 341"/>
                <a:gd name="T66" fmla="*/ 236 w 397"/>
                <a:gd name="T67" fmla="*/ 317 h 341"/>
                <a:gd name="T68" fmla="*/ 257 w 397"/>
                <a:gd name="T69" fmla="*/ 340 h 341"/>
                <a:gd name="T70" fmla="*/ 304 w 397"/>
                <a:gd name="T71" fmla="*/ 339 h 341"/>
                <a:gd name="T72" fmla="*/ 358 w 397"/>
                <a:gd name="T73" fmla="*/ 339 h 341"/>
                <a:gd name="T74" fmla="*/ 397 w 397"/>
                <a:gd name="T75" fmla="*/ 317 h 341"/>
                <a:gd name="T76" fmla="*/ 350 w 397"/>
                <a:gd name="T77" fmla="*/ 313 h 341"/>
                <a:gd name="T78" fmla="*/ 322 w 397"/>
                <a:gd name="T79" fmla="*/ 292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97" h="341">
                  <a:moveTo>
                    <a:pt x="216" y="155"/>
                  </a:moveTo>
                  <a:lnTo>
                    <a:pt x="235" y="131"/>
                  </a:lnTo>
                  <a:lnTo>
                    <a:pt x="254" y="107"/>
                  </a:lnTo>
                  <a:lnTo>
                    <a:pt x="273" y="84"/>
                  </a:lnTo>
                  <a:lnTo>
                    <a:pt x="289" y="66"/>
                  </a:lnTo>
                  <a:lnTo>
                    <a:pt x="308" y="47"/>
                  </a:lnTo>
                  <a:lnTo>
                    <a:pt x="331" y="35"/>
                  </a:lnTo>
                  <a:lnTo>
                    <a:pt x="355" y="27"/>
                  </a:lnTo>
                  <a:lnTo>
                    <a:pt x="383" y="25"/>
                  </a:lnTo>
                  <a:lnTo>
                    <a:pt x="383" y="0"/>
                  </a:lnTo>
                  <a:lnTo>
                    <a:pt x="318" y="3"/>
                  </a:lnTo>
                  <a:lnTo>
                    <a:pt x="297" y="2"/>
                  </a:lnTo>
                  <a:lnTo>
                    <a:pt x="275" y="2"/>
                  </a:lnTo>
                  <a:lnTo>
                    <a:pt x="255" y="1"/>
                  </a:lnTo>
                  <a:lnTo>
                    <a:pt x="242" y="0"/>
                  </a:lnTo>
                  <a:lnTo>
                    <a:pt x="242" y="25"/>
                  </a:lnTo>
                  <a:lnTo>
                    <a:pt x="260" y="33"/>
                  </a:lnTo>
                  <a:lnTo>
                    <a:pt x="265" y="49"/>
                  </a:lnTo>
                  <a:lnTo>
                    <a:pt x="260" y="66"/>
                  </a:lnTo>
                  <a:lnTo>
                    <a:pt x="253" y="77"/>
                  </a:lnTo>
                  <a:lnTo>
                    <a:pt x="204" y="139"/>
                  </a:lnTo>
                  <a:lnTo>
                    <a:pt x="143" y="59"/>
                  </a:lnTo>
                  <a:lnTo>
                    <a:pt x="137" y="50"/>
                  </a:lnTo>
                  <a:lnTo>
                    <a:pt x="136" y="44"/>
                  </a:lnTo>
                  <a:lnTo>
                    <a:pt x="144" y="30"/>
                  </a:lnTo>
                  <a:lnTo>
                    <a:pt x="164" y="25"/>
                  </a:lnTo>
                  <a:lnTo>
                    <a:pt x="164" y="0"/>
                  </a:lnTo>
                  <a:lnTo>
                    <a:pt x="143" y="1"/>
                  </a:lnTo>
                  <a:lnTo>
                    <a:pt x="118" y="2"/>
                  </a:lnTo>
                  <a:lnTo>
                    <a:pt x="94" y="2"/>
                  </a:lnTo>
                  <a:lnTo>
                    <a:pt x="78" y="3"/>
                  </a:lnTo>
                  <a:lnTo>
                    <a:pt x="63" y="2"/>
                  </a:lnTo>
                  <a:lnTo>
                    <a:pt x="43" y="2"/>
                  </a:lnTo>
                  <a:lnTo>
                    <a:pt x="22" y="1"/>
                  </a:lnTo>
                  <a:lnTo>
                    <a:pt x="3" y="0"/>
                  </a:lnTo>
                  <a:lnTo>
                    <a:pt x="3" y="25"/>
                  </a:lnTo>
                  <a:lnTo>
                    <a:pt x="22" y="25"/>
                  </a:lnTo>
                  <a:lnTo>
                    <a:pt x="36" y="25"/>
                  </a:lnTo>
                  <a:lnTo>
                    <a:pt x="47" y="27"/>
                  </a:lnTo>
                  <a:lnTo>
                    <a:pt x="57" y="31"/>
                  </a:lnTo>
                  <a:lnTo>
                    <a:pt x="65" y="37"/>
                  </a:lnTo>
                  <a:lnTo>
                    <a:pt x="74" y="45"/>
                  </a:lnTo>
                  <a:lnTo>
                    <a:pt x="84" y="57"/>
                  </a:lnTo>
                  <a:lnTo>
                    <a:pt x="97" y="73"/>
                  </a:lnTo>
                  <a:lnTo>
                    <a:pt x="174" y="175"/>
                  </a:lnTo>
                  <a:lnTo>
                    <a:pt x="100" y="269"/>
                  </a:lnTo>
                  <a:lnTo>
                    <a:pt x="71" y="296"/>
                  </a:lnTo>
                  <a:lnTo>
                    <a:pt x="42" y="310"/>
                  </a:lnTo>
                  <a:lnTo>
                    <a:pt x="17" y="316"/>
                  </a:lnTo>
                  <a:lnTo>
                    <a:pt x="0" y="317"/>
                  </a:lnTo>
                  <a:lnTo>
                    <a:pt x="0" y="341"/>
                  </a:lnTo>
                  <a:lnTo>
                    <a:pt x="65" y="339"/>
                  </a:lnTo>
                  <a:lnTo>
                    <a:pt x="104" y="339"/>
                  </a:lnTo>
                  <a:lnTo>
                    <a:pt x="140" y="341"/>
                  </a:lnTo>
                  <a:lnTo>
                    <a:pt x="140" y="317"/>
                  </a:lnTo>
                  <a:lnTo>
                    <a:pt x="122" y="308"/>
                  </a:lnTo>
                  <a:lnTo>
                    <a:pt x="117" y="292"/>
                  </a:lnTo>
                  <a:lnTo>
                    <a:pt x="121" y="277"/>
                  </a:lnTo>
                  <a:lnTo>
                    <a:pt x="134" y="257"/>
                  </a:lnTo>
                  <a:lnTo>
                    <a:pt x="156" y="229"/>
                  </a:lnTo>
                  <a:lnTo>
                    <a:pt x="188" y="191"/>
                  </a:lnTo>
                  <a:lnTo>
                    <a:pt x="248" y="271"/>
                  </a:lnTo>
                  <a:lnTo>
                    <a:pt x="258" y="285"/>
                  </a:lnTo>
                  <a:lnTo>
                    <a:pt x="264" y="297"/>
                  </a:lnTo>
                  <a:lnTo>
                    <a:pt x="263" y="303"/>
                  </a:lnTo>
                  <a:lnTo>
                    <a:pt x="258" y="309"/>
                  </a:lnTo>
                  <a:lnTo>
                    <a:pt x="249" y="314"/>
                  </a:lnTo>
                  <a:lnTo>
                    <a:pt x="236" y="317"/>
                  </a:lnTo>
                  <a:lnTo>
                    <a:pt x="236" y="341"/>
                  </a:lnTo>
                  <a:lnTo>
                    <a:pt x="257" y="340"/>
                  </a:lnTo>
                  <a:lnTo>
                    <a:pt x="281" y="339"/>
                  </a:lnTo>
                  <a:lnTo>
                    <a:pt x="304" y="339"/>
                  </a:lnTo>
                  <a:lnTo>
                    <a:pt x="321" y="339"/>
                  </a:lnTo>
                  <a:lnTo>
                    <a:pt x="358" y="339"/>
                  </a:lnTo>
                  <a:lnTo>
                    <a:pt x="397" y="341"/>
                  </a:lnTo>
                  <a:lnTo>
                    <a:pt x="397" y="317"/>
                  </a:lnTo>
                  <a:lnTo>
                    <a:pt x="369" y="316"/>
                  </a:lnTo>
                  <a:lnTo>
                    <a:pt x="350" y="313"/>
                  </a:lnTo>
                  <a:lnTo>
                    <a:pt x="335" y="305"/>
                  </a:lnTo>
                  <a:lnTo>
                    <a:pt x="322" y="292"/>
                  </a:lnTo>
                  <a:lnTo>
                    <a:pt x="216" y="1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42"/>
            <p:cNvSpPr>
              <a:spLocks noChangeAspect="1"/>
            </p:cNvSpPr>
            <p:nvPr/>
          </p:nvSpPr>
          <p:spPr bwMode="auto">
            <a:xfrm>
              <a:off x="3324" y="1122"/>
              <a:ext cx="281" cy="184"/>
            </a:xfrm>
            <a:custGeom>
              <a:avLst/>
              <a:gdLst>
                <a:gd name="T0" fmla="*/ 224 w 281"/>
                <a:gd name="T1" fmla="*/ 39 h 184"/>
                <a:gd name="T2" fmla="*/ 216 w 281"/>
                <a:gd name="T3" fmla="*/ 57 h 184"/>
                <a:gd name="T4" fmla="*/ 222 w 281"/>
                <a:gd name="T5" fmla="*/ 79 h 184"/>
                <a:gd name="T6" fmla="*/ 252 w 281"/>
                <a:gd name="T7" fmla="*/ 83 h 184"/>
                <a:gd name="T8" fmla="*/ 271 w 281"/>
                <a:gd name="T9" fmla="*/ 64 h 184"/>
                <a:gd name="T10" fmla="*/ 270 w 281"/>
                <a:gd name="T11" fmla="*/ 27 h 184"/>
                <a:gd name="T12" fmla="*/ 238 w 281"/>
                <a:gd name="T13" fmla="*/ 3 h 184"/>
                <a:gd name="T14" fmla="*/ 185 w 281"/>
                <a:gd name="T15" fmla="*/ 6 h 184"/>
                <a:gd name="T16" fmla="*/ 145 w 281"/>
                <a:gd name="T17" fmla="*/ 10 h 184"/>
                <a:gd name="T18" fmla="*/ 111 w 281"/>
                <a:gd name="T19" fmla="*/ 1 h 184"/>
                <a:gd name="T20" fmla="*/ 73 w 281"/>
                <a:gd name="T21" fmla="*/ 3 h 184"/>
                <a:gd name="T22" fmla="*/ 37 w 281"/>
                <a:gd name="T23" fmla="*/ 16 h 184"/>
                <a:gd name="T24" fmla="*/ 13 w 281"/>
                <a:gd name="T25" fmla="*/ 36 h 184"/>
                <a:gd name="T26" fmla="*/ 2 w 281"/>
                <a:gd name="T27" fmla="*/ 56 h 184"/>
                <a:gd name="T28" fmla="*/ 5 w 281"/>
                <a:gd name="T29" fmla="*/ 71 h 184"/>
                <a:gd name="T30" fmla="*/ 24 w 281"/>
                <a:gd name="T31" fmla="*/ 72 h 184"/>
                <a:gd name="T32" fmla="*/ 32 w 281"/>
                <a:gd name="T33" fmla="*/ 68 h 184"/>
                <a:gd name="T34" fmla="*/ 43 w 281"/>
                <a:gd name="T35" fmla="*/ 46 h 184"/>
                <a:gd name="T36" fmla="*/ 75 w 281"/>
                <a:gd name="T37" fmla="*/ 26 h 184"/>
                <a:gd name="T38" fmla="*/ 119 w 281"/>
                <a:gd name="T39" fmla="*/ 28 h 184"/>
                <a:gd name="T40" fmla="*/ 123 w 281"/>
                <a:gd name="T41" fmla="*/ 59 h 184"/>
                <a:gd name="T42" fmla="*/ 111 w 281"/>
                <a:gd name="T43" fmla="*/ 107 h 184"/>
                <a:gd name="T44" fmla="*/ 107 w 281"/>
                <a:gd name="T45" fmla="*/ 126 h 184"/>
                <a:gd name="T46" fmla="*/ 102 w 281"/>
                <a:gd name="T47" fmla="*/ 142 h 184"/>
                <a:gd name="T48" fmla="*/ 82 w 281"/>
                <a:gd name="T49" fmla="*/ 159 h 184"/>
                <a:gd name="T50" fmla="*/ 58 w 281"/>
                <a:gd name="T51" fmla="*/ 160 h 184"/>
                <a:gd name="T52" fmla="*/ 58 w 281"/>
                <a:gd name="T53" fmla="*/ 145 h 184"/>
                <a:gd name="T54" fmla="*/ 66 w 281"/>
                <a:gd name="T55" fmla="*/ 128 h 184"/>
                <a:gd name="T56" fmla="*/ 59 w 281"/>
                <a:gd name="T57" fmla="*/ 106 h 184"/>
                <a:gd name="T58" fmla="*/ 30 w 281"/>
                <a:gd name="T59" fmla="*/ 102 h 184"/>
                <a:gd name="T60" fmla="*/ 10 w 281"/>
                <a:gd name="T61" fmla="*/ 120 h 184"/>
                <a:gd name="T62" fmla="*/ 12 w 281"/>
                <a:gd name="T63" fmla="*/ 157 h 184"/>
                <a:gd name="T64" fmla="*/ 44 w 281"/>
                <a:gd name="T65" fmla="*/ 181 h 184"/>
                <a:gd name="T66" fmla="*/ 96 w 281"/>
                <a:gd name="T67" fmla="*/ 179 h 184"/>
                <a:gd name="T68" fmla="*/ 148 w 281"/>
                <a:gd name="T69" fmla="*/ 179 h 184"/>
                <a:gd name="T70" fmla="*/ 208 w 281"/>
                <a:gd name="T71" fmla="*/ 182 h 184"/>
                <a:gd name="T72" fmla="*/ 245 w 281"/>
                <a:gd name="T73" fmla="*/ 168 h 184"/>
                <a:gd name="T74" fmla="*/ 269 w 281"/>
                <a:gd name="T75" fmla="*/ 148 h 184"/>
                <a:gd name="T76" fmla="*/ 280 w 281"/>
                <a:gd name="T77" fmla="*/ 129 h 184"/>
                <a:gd name="T78" fmla="*/ 277 w 281"/>
                <a:gd name="T79" fmla="*/ 114 h 184"/>
                <a:gd name="T80" fmla="*/ 257 w 281"/>
                <a:gd name="T81" fmla="*/ 113 h 184"/>
                <a:gd name="T82" fmla="*/ 250 w 281"/>
                <a:gd name="T83" fmla="*/ 117 h 184"/>
                <a:gd name="T84" fmla="*/ 238 w 281"/>
                <a:gd name="T85" fmla="*/ 139 h 184"/>
                <a:gd name="T86" fmla="*/ 206 w 281"/>
                <a:gd name="T87" fmla="*/ 159 h 184"/>
                <a:gd name="T88" fmla="*/ 174 w 281"/>
                <a:gd name="T89" fmla="*/ 161 h 184"/>
                <a:gd name="T90" fmla="*/ 158 w 281"/>
                <a:gd name="T91" fmla="*/ 152 h 184"/>
                <a:gd name="T92" fmla="*/ 158 w 281"/>
                <a:gd name="T93" fmla="*/ 125 h 184"/>
                <a:gd name="T94" fmla="*/ 175 w 281"/>
                <a:gd name="T95" fmla="*/ 56 h 184"/>
                <a:gd name="T96" fmla="*/ 187 w 281"/>
                <a:gd name="T97" fmla="*/ 33 h 184"/>
                <a:gd name="T98" fmla="*/ 214 w 281"/>
                <a:gd name="T99" fmla="*/ 23 h 184"/>
                <a:gd name="T100" fmla="*/ 235 w 281"/>
                <a:gd name="T101" fmla="*/ 3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" h="184">
                  <a:moveTo>
                    <a:pt x="235" y="31"/>
                  </a:moveTo>
                  <a:lnTo>
                    <a:pt x="224" y="39"/>
                  </a:lnTo>
                  <a:lnTo>
                    <a:pt x="218" y="49"/>
                  </a:lnTo>
                  <a:lnTo>
                    <a:pt x="216" y="57"/>
                  </a:lnTo>
                  <a:lnTo>
                    <a:pt x="215" y="62"/>
                  </a:lnTo>
                  <a:lnTo>
                    <a:pt x="222" y="79"/>
                  </a:lnTo>
                  <a:lnTo>
                    <a:pt x="240" y="85"/>
                  </a:lnTo>
                  <a:lnTo>
                    <a:pt x="252" y="83"/>
                  </a:lnTo>
                  <a:lnTo>
                    <a:pt x="263" y="76"/>
                  </a:lnTo>
                  <a:lnTo>
                    <a:pt x="271" y="64"/>
                  </a:lnTo>
                  <a:lnTo>
                    <a:pt x="274" y="47"/>
                  </a:lnTo>
                  <a:lnTo>
                    <a:pt x="270" y="27"/>
                  </a:lnTo>
                  <a:lnTo>
                    <a:pt x="257" y="13"/>
                  </a:lnTo>
                  <a:lnTo>
                    <a:pt x="238" y="3"/>
                  </a:lnTo>
                  <a:lnTo>
                    <a:pt x="215" y="0"/>
                  </a:lnTo>
                  <a:lnTo>
                    <a:pt x="185" y="6"/>
                  </a:lnTo>
                  <a:lnTo>
                    <a:pt x="160" y="20"/>
                  </a:lnTo>
                  <a:lnTo>
                    <a:pt x="145" y="10"/>
                  </a:lnTo>
                  <a:lnTo>
                    <a:pt x="128" y="4"/>
                  </a:lnTo>
                  <a:lnTo>
                    <a:pt x="111" y="1"/>
                  </a:lnTo>
                  <a:lnTo>
                    <a:pt x="97" y="0"/>
                  </a:lnTo>
                  <a:lnTo>
                    <a:pt x="73" y="3"/>
                  </a:lnTo>
                  <a:lnTo>
                    <a:pt x="54" y="8"/>
                  </a:lnTo>
                  <a:lnTo>
                    <a:pt x="37" y="16"/>
                  </a:lnTo>
                  <a:lnTo>
                    <a:pt x="24" y="26"/>
                  </a:lnTo>
                  <a:lnTo>
                    <a:pt x="13" y="36"/>
                  </a:lnTo>
                  <a:lnTo>
                    <a:pt x="6" y="47"/>
                  </a:lnTo>
                  <a:lnTo>
                    <a:pt x="2" y="56"/>
                  </a:lnTo>
                  <a:lnTo>
                    <a:pt x="0" y="63"/>
                  </a:lnTo>
                  <a:lnTo>
                    <a:pt x="5" y="71"/>
                  </a:lnTo>
                  <a:lnTo>
                    <a:pt x="17" y="72"/>
                  </a:lnTo>
                  <a:lnTo>
                    <a:pt x="24" y="72"/>
                  </a:lnTo>
                  <a:lnTo>
                    <a:pt x="29" y="70"/>
                  </a:lnTo>
                  <a:lnTo>
                    <a:pt x="32" y="68"/>
                  </a:lnTo>
                  <a:lnTo>
                    <a:pt x="34" y="62"/>
                  </a:lnTo>
                  <a:lnTo>
                    <a:pt x="43" y="46"/>
                  </a:lnTo>
                  <a:lnTo>
                    <a:pt x="58" y="34"/>
                  </a:lnTo>
                  <a:lnTo>
                    <a:pt x="75" y="26"/>
                  </a:lnTo>
                  <a:lnTo>
                    <a:pt x="95" y="23"/>
                  </a:lnTo>
                  <a:lnTo>
                    <a:pt x="119" y="28"/>
                  </a:lnTo>
                  <a:lnTo>
                    <a:pt x="126" y="43"/>
                  </a:lnTo>
                  <a:lnTo>
                    <a:pt x="123" y="59"/>
                  </a:lnTo>
                  <a:lnTo>
                    <a:pt x="118" y="81"/>
                  </a:lnTo>
                  <a:lnTo>
                    <a:pt x="111" y="107"/>
                  </a:lnTo>
                  <a:lnTo>
                    <a:pt x="108" y="120"/>
                  </a:lnTo>
                  <a:lnTo>
                    <a:pt x="107" y="126"/>
                  </a:lnTo>
                  <a:lnTo>
                    <a:pt x="106" y="129"/>
                  </a:lnTo>
                  <a:lnTo>
                    <a:pt x="102" y="142"/>
                  </a:lnTo>
                  <a:lnTo>
                    <a:pt x="91" y="154"/>
                  </a:lnTo>
                  <a:lnTo>
                    <a:pt x="82" y="159"/>
                  </a:lnTo>
                  <a:lnTo>
                    <a:pt x="68" y="162"/>
                  </a:lnTo>
                  <a:lnTo>
                    <a:pt x="58" y="160"/>
                  </a:lnTo>
                  <a:lnTo>
                    <a:pt x="46" y="154"/>
                  </a:lnTo>
                  <a:lnTo>
                    <a:pt x="58" y="145"/>
                  </a:lnTo>
                  <a:lnTo>
                    <a:pt x="63" y="136"/>
                  </a:lnTo>
                  <a:lnTo>
                    <a:pt x="66" y="128"/>
                  </a:lnTo>
                  <a:lnTo>
                    <a:pt x="66" y="123"/>
                  </a:lnTo>
                  <a:lnTo>
                    <a:pt x="59" y="106"/>
                  </a:lnTo>
                  <a:lnTo>
                    <a:pt x="42" y="100"/>
                  </a:lnTo>
                  <a:lnTo>
                    <a:pt x="30" y="102"/>
                  </a:lnTo>
                  <a:lnTo>
                    <a:pt x="19" y="109"/>
                  </a:lnTo>
                  <a:lnTo>
                    <a:pt x="10" y="120"/>
                  </a:lnTo>
                  <a:lnTo>
                    <a:pt x="7" y="138"/>
                  </a:lnTo>
                  <a:lnTo>
                    <a:pt x="12" y="157"/>
                  </a:lnTo>
                  <a:lnTo>
                    <a:pt x="25" y="172"/>
                  </a:lnTo>
                  <a:lnTo>
                    <a:pt x="44" y="181"/>
                  </a:lnTo>
                  <a:lnTo>
                    <a:pt x="66" y="184"/>
                  </a:lnTo>
                  <a:lnTo>
                    <a:pt x="96" y="179"/>
                  </a:lnTo>
                  <a:lnTo>
                    <a:pt x="121" y="165"/>
                  </a:lnTo>
                  <a:lnTo>
                    <a:pt x="148" y="179"/>
                  </a:lnTo>
                  <a:lnTo>
                    <a:pt x="185" y="184"/>
                  </a:lnTo>
                  <a:lnTo>
                    <a:pt x="208" y="182"/>
                  </a:lnTo>
                  <a:lnTo>
                    <a:pt x="228" y="177"/>
                  </a:lnTo>
                  <a:lnTo>
                    <a:pt x="245" y="168"/>
                  </a:lnTo>
                  <a:lnTo>
                    <a:pt x="258" y="159"/>
                  </a:lnTo>
                  <a:lnTo>
                    <a:pt x="269" y="148"/>
                  </a:lnTo>
                  <a:lnTo>
                    <a:pt x="276" y="138"/>
                  </a:lnTo>
                  <a:lnTo>
                    <a:pt x="280" y="129"/>
                  </a:lnTo>
                  <a:lnTo>
                    <a:pt x="281" y="122"/>
                  </a:lnTo>
                  <a:lnTo>
                    <a:pt x="277" y="114"/>
                  </a:lnTo>
                  <a:lnTo>
                    <a:pt x="265" y="113"/>
                  </a:lnTo>
                  <a:lnTo>
                    <a:pt x="257" y="113"/>
                  </a:lnTo>
                  <a:lnTo>
                    <a:pt x="253" y="114"/>
                  </a:lnTo>
                  <a:lnTo>
                    <a:pt x="250" y="117"/>
                  </a:lnTo>
                  <a:lnTo>
                    <a:pt x="247" y="123"/>
                  </a:lnTo>
                  <a:lnTo>
                    <a:pt x="238" y="139"/>
                  </a:lnTo>
                  <a:lnTo>
                    <a:pt x="224" y="151"/>
                  </a:lnTo>
                  <a:lnTo>
                    <a:pt x="206" y="159"/>
                  </a:lnTo>
                  <a:lnTo>
                    <a:pt x="187" y="162"/>
                  </a:lnTo>
                  <a:lnTo>
                    <a:pt x="174" y="161"/>
                  </a:lnTo>
                  <a:lnTo>
                    <a:pt x="165" y="158"/>
                  </a:lnTo>
                  <a:lnTo>
                    <a:pt x="158" y="152"/>
                  </a:lnTo>
                  <a:lnTo>
                    <a:pt x="156" y="142"/>
                  </a:lnTo>
                  <a:lnTo>
                    <a:pt x="158" y="125"/>
                  </a:lnTo>
                  <a:lnTo>
                    <a:pt x="163" y="104"/>
                  </a:lnTo>
                  <a:lnTo>
                    <a:pt x="175" y="56"/>
                  </a:lnTo>
                  <a:lnTo>
                    <a:pt x="179" y="44"/>
                  </a:lnTo>
                  <a:lnTo>
                    <a:pt x="187" y="33"/>
                  </a:lnTo>
                  <a:lnTo>
                    <a:pt x="200" y="26"/>
                  </a:lnTo>
                  <a:lnTo>
                    <a:pt x="214" y="23"/>
                  </a:lnTo>
                  <a:lnTo>
                    <a:pt x="224" y="24"/>
                  </a:lnTo>
                  <a:lnTo>
                    <a:pt x="235" y="3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43"/>
            <p:cNvSpPr>
              <a:spLocks noChangeAspect="1"/>
            </p:cNvSpPr>
            <p:nvPr/>
          </p:nvSpPr>
          <p:spPr bwMode="auto">
            <a:xfrm>
              <a:off x="3703" y="1065"/>
              <a:ext cx="246" cy="277"/>
            </a:xfrm>
            <a:custGeom>
              <a:avLst/>
              <a:gdLst>
                <a:gd name="T0" fmla="*/ 229 w 246"/>
                <a:gd name="T1" fmla="*/ 149 h 277"/>
                <a:gd name="T2" fmla="*/ 234 w 246"/>
                <a:gd name="T3" fmla="*/ 149 h 277"/>
                <a:gd name="T4" fmla="*/ 240 w 246"/>
                <a:gd name="T5" fmla="*/ 148 h 277"/>
                <a:gd name="T6" fmla="*/ 244 w 246"/>
                <a:gd name="T7" fmla="*/ 145 h 277"/>
                <a:gd name="T8" fmla="*/ 246 w 246"/>
                <a:gd name="T9" fmla="*/ 138 h 277"/>
                <a:gd name="T10" fmla="*/ 244 w 246"/>
                <a:gd name="T11" fmla="*/ 132 h 277"/>
                <a:gd name="T12" fmla="*/ 240 w 246"/>
                <a:gd name="T13" fmla="*/ 129 h 277"/>
                <a:gd name="T14" fmla="*/ 234 w 246"/>
                <a:gd name="T15" fmla="*/ 127 h 277"/>
                <a:gd name="T16" fmla="*/ 229 w 246"/>
                <a:gd name="T17" fmla="*/ 127 h 277"/>
                <a:gd name="T18" fmla="*/ 23 w 246"/>
                <a:gd name="T19" fmla="*/ 127 h 277"/>
                <a:gd name="T20" fmla="*/ 35 w 246"/>
                <a:gd name="T21" fmla="*/ 87 h 277"/>
                <a:gd name="T22" fmla="*/ 62 w 246"/>
                <a:gd name="T23" fmla="*/ 53 h 277"/>
                <a:gd name="T24" fmla="*/ 102 w 246"/>
                <a:gd name="T25" fmla="*/ 30 h 277"/>
                <a:gd name="T26" fmla="*/ 151 w 246"/>
                <a:gd name="T27" fmla="*/ 22 h 277"/>
                <a:gd name="T28" fmla="*/ 229 w 246"/>
                <a:gd name="T29" fmla="*/ 22 h 277"/>
                <a:gd name="T30" fmla="*/ 234 w 246"/>
                <a:gd name="T31" fmla="*/ 22 h 277"/>
                <a:gd name="T32" fmla="*/ 240 w 246"/>
                <a:gd name="T33" fmla="*/ 20 h 277"/>
                <a:gd name="T34" fmla="*/ 244 w 246"/>
                <a:gd name="T35" fmla="*/ 17 h 277"/>
                <a:gd name="T36" fmla="*/ 246 w 246"/>
                <a:gd name="T37" fmla="*/ 11 h 277"/>
                <a:gd name="T38" fmla="*/ 244 w 246"/>
                <a:gd name="T39" fmla="*/ 4 h 277"/>
                <a:gd name="T40" fmla="*/ 240 w 246"/>
                <a:gd name="T41" fmla="*/ 1 h 277"/>
                <a:gd name="T42" fmla="*/ 234 w 246"/>
                <a:gd name="T43" fmla="*/ 0 h 277"/>
                <a:gd name="T44" fmla="*/ 229 w 246"/>
                <a:gd name="T45" fmla="*/ 0 h 277"/>
                <a:gd name="T46" fmla="*/ 150 w 246"/>
                <a:gd name="T47" fmla="*/ 0 h 277"/>
                <a:gd name="T48" fmla="*/ 93 w 246"/>
                <a:gd name="T49" fmla="*/ 10 h 277"/>
                <a:gd name="T50" fmla="*/ 45 w 246"/>
                <a:gd name="T51" fmla="*/ 39 h 277"/>
                <a:gd name="T52" fmla="*/ 12 w 246"/>
                <a:gd name="T53" fmla="*/ 83 h 277"/>
                <a:gd name="T54" fmla="*/ 0 w 246"/>
                <a:gd name="T55" fmla="*/ 138 h 277"/>
                <a:gd name="T56" fmla="*/ 12 w 246"/>
                <a:gd name="T57" fmla="*/ 194 h 277"/>
                <a:gd name="T58" fmla="*/ 45 w 246"/>
                <a:gd name="T59" fmla="*/ 238 h 277"/>
                <a:gd name="T60" fmla="*/ 93 w 246"/>
                <a:gd name="T61" fmla="*/ 267 h 277"/>
                <a:gd name="T62" fmla="*/ 150 w 246"/>
                <a:gd name="T63" fmla="*/ 277 h 277"/>
                <a:gd name="T64" fmla="*/ 229 w 246"/>
                <a:gd name="T65" fmla="*/ 277 h 277"/>
                <a:gd name="T66" fmla="*/ 234 w 246"/>
                <a:gd name="T67" fmla="*/ 277 h 277"/>
                <a:gd name="T68" fmla="*/ 240 w 246"/>
                <a:gd name="T69" fmla="*/ 276 h 277"/>
                <a:gd name="T70" fmla="*/ 244 w 246"/>
                <a:gd name="T71" fmla="*/ 272 h 277"/>
                <a:gd name="T72" fmla="*/ 246 w 246"/>
                <a:gd name="T73" fmla="*/ 266 h 277"/>
                <a:gd name="T74" fmla="*/ 244 w 246"/>
                <a:gd name="T75" fmla="*/ 259 h 277"/>
                <a:gd name="T76" fmla="*/ 240 w 246"/>
                <a:gd name="T77" fmla="*/ 256 h 277"/>
                <a:gd name="T78" fmla="*/ 234 w 246"/>
                <a:gd name="T79" fmla="*/ 255 h 277"/>
                <a:gd name="T80" fmla="*/ 229 w 246"/>
                <a:gd name="T81" fmla="*/ 255 h 277"/>
                <a:gd name="T82" fmla="*/ 151 w 246"/>
                <a:gd name="T83" fmla="*/ 255 h 277"/>
                <a:gd name="T84" fmla="*/ 102 w 246"/>
                <a:gd name="T85" fmla="*/ 247 h 277"/>
                <a:gd name="T86" fmla="*/ 62 w 246"/>
                <a:gd name="T87" fmla="*/ 224 h 277"/>
                <a:gd name="T88" fmla="*/ 35 w 246"/>
                <a:gd name="T89" fmla="*/ 190 h 277"/>
                <a:gd name="T90" fmla="*/ 23 w 246"/>
                <a:gd name="T91" fmla="*/ 149 h 277"/>
                <a:gd name="T92" fmla="*/ 229 w 246"/>
                <a:gd name="T93" fmla="*/ 149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6" h="277">
                  <a:moveTo>
                    <a:pt x="229" y="149"/>
                  </a:moveTo>
                  <a:lnTo>
                    <a:pt x="234" y="149"/>
                  </a:lnTo>
                  <a:lnTo>
                    <a:pt x="240" y="148"/>
                  </a:lnTo>
                  <a:lnTo>
                    <a:pt x="244" y="145"/>
                  </a:lnTo>
                  <a:lnTo>
                    <a:pt x="246" y="138"/>
                  </a:lnTo>
                  <a:lnTo>
                    <a:pt x="244" y="132"/>
                  </a:lnTo>
                  <a:lnTo>
                    <a:pt x="240" y="129"/>
                  </a:lnTo>
                  <a:lnTo>
                    <a:pt x="234" y="127"/>
                  </a:lnTo>
                  <a:lnTo>
                    <a:pt x="229" y="127"/>
                  </a:lnTo>
                  <a:lnTo>
                    <a:pt x="23" y="127"/>
                  </a:lnTo>
                  <a:lnTo>
                    <a:pt x="35" y="87"/>
                  </a:lnTo>
                  <a:lnTo>
                    <a:pt x="62" y="53"/>
                  </a:lnTo>
                  <a:lnTo>
                    <a:pt x="102" y="30"/>
                  </a:lnTo>
                  <a:lnTo>
                    <a:pt x="151" y="22"/>
                  </a:lnTo>
                  <a:lnTo>
                    <a:pt x="229" y="22"/>
                  </a:lnTo>
                  <a:lnTo>
                    <a:pt x="234" y="22"/>
                  </a:lnTo>
                  <a:lnTo>
                    <a:pt x="240" y="20"/>
                  </a:lnTo>
                  <a:lnTo>
                    <a:pt x="244" y="17"/>
                  </a:lnTo>
                  <a:lnTo>
                    <a:pt x="246" y="11"/>
                  </a:lnTo>
                  <a:lnTo>
                    <a:pt x="244" y="4"/>
                  </a:lnTo>
                  <a:lnTo>
                    <a:pt x="240" y="1"/>
                  </a:lnTo>
                  <a:lnTo>
                    <a:pt x="234" y="0"/>
                  </a:lnTo>
                  <a:lnTo>
                    <a:pt x="229" y="0"/>
                  </a:lnTo>
                  <a:lnTo>
                    <a:pt x="150" y="0"/>
                  </a:lnTo>
                  <a:lnTo>
                    <a:pt x="93" y="10"/>
                  </a:lnTo>
                  <a:lnTo>
                    <a:pt x="45" y="39"/>
                  </a:lnTo>
                  <a:lnTo>
                    <a:pt x="12" y="83"/>
                  </a:lnTo>
                  <a:lnTo>
                    <a:pt x="0" y="138"/>
                  </a:lnTo>
                  <a:lnTo>
                    <a:pt x="12" y="194"/>
                  </a:lnTo>
                  <a:lnTo>
                    <a:pt x="45" y="238"/>
                  </a:lnTo>
                  <a:lnTo>
                    <a:pt x="93" y="267"/>
                  </a:lnTo>
                  <a:lnTo>
                    <a:pt x="150" y="277"/>
                  </a:lnTo>
                  <a:lnTo>
                    <a:pt x="229" y="277"/>
                  </a:lnTo>
                  <a:lnTo>
                    <a:pt x="234" y="277"/>
                  </a:lnTo>
                  <a:lnTo>
                    <a:pt x="240" y="276"/>
                  </a:lnTo>
                  <a:lnTo>
                    <a:pt x="244" y="272"/>
                  </a:lnTo>
                  <a:lnTo>
                    <a:pt x="246" y="266"/>
                  </a:lnTo>
                  <a:lnTo>
                    <a:pt x="244" y="259"/>
                  </a:lnTo>
                  <a:lnTo>
                    <a:pt x="240" y="256"/>
                  </a:lnTo>
                  <a:lnTo>
                    <a:pt x="234" y="255"/>
                  </a:lnTo>
                  <a:lnTo>
                    <a:pt x="229" y="255"/>
                  </a:lnTo>
                  <a:lnTo>
                    <a:pt x="151" y="255"/>
                  </a:lnTo>
                  <a:lnTo>
                    <a:pt x="102" y="247"/>
                  </a:lnTo>
                  <a:lnTo>
                    <a:pt x="62" y="224"/>
                  </a:lnTo>
                  <a:lnTo>
                    <a:pt x="35" y="190"/>
                  </a:lnTo>
                  <a:lnTo>
                    <a:pt x="23" y="149"/>
                  </a:lnTo>
                  <a:lnTo>
                    <a:pt x="229" y="1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44"/>
            <p:cNvSpPr>
              <a:spLocks noChangeAspect="1"/>
            </p:cNvSpPr>
            <p:nvPr/>
          </p:nvSpPr>
          <p:spPr bwMode="auto">
            <a:xfrm>
              <a:off x="4058" y="1032"/>
              <a:ext cx="360" cy="270"/>
            </a:xfrm>
            <a:custGeom>
              <a:avLst/>
              <a:gdLst>
                <a:gd name="T0" fmla="*/ 260 w 360"/>
                <a:gd name="T1" fmla="*/ 243 h 270"/>
                <a:gd name="T2" fmla="*/ 239 w 360"/>
                <a:gd name="T3" fmla="*/ 231 h 270"/>
                <a:gd name="T4" fmla="*/ 227 w 360"/>
                <a:gd name="T5" fmla="*/ 201 h 270"/>
                <a:gd name="T6" fmla="*/ 219 w 360"/>
                <a:gd name="T7" fmla="*/ 157 h 270"/>
                <a:gd name="T8" fmla="*/ 222 w 360"/>
                <a:gd name="T9" fmla="*/ 126 h 270"/>
                <a:gd name="T10" fmla="*/ 272 w 360"/>
                <a:gd name="T11" fmla="*/ 101 h 270"/>
                <a:gd name="T12" fmla="*/ 328 w 360"/>
                <a:gd name="T13" fmla="*/ 68 h 270"/>
                <a:gd name="T14" fmla="*/ 357 w 360"/>
                <a:gd name="T15" fmla="*/ 38 h 270"/>
                <a:gd name="T16" fmla="*/ 358 w 360"/>
                <a:gd name="T17" fmla="*/ 14 h 270"/>
                <a:gd name="T18" fmla="*/ 344 w 360"/>
                <a:gd name="T19" fmla="*/ 2 h 270"/>
                <a:gd name="T20" fmla="*/ 321 w 360"/>
                <a:gd name="T21" fmla="*/ 2 h 270"/>
                <a:gd name="T22" fmla="*/ 302 w 360"/>
                <a:gd name="T23" fmla="*/ 16 h 270"/>
                <a:gd name="T24" fmla="*/ 301 w 360"/>
                <a:gd name="T25" fmla="*/ 26 h 270"/>
                <a:gd name="T26" fmla="*/ 309 w 360"/>
                <a:gd name="T27" fmla="*/ 28 h 270"/>
                <a:gd name="T28" fmla="*/ 318 w 360"/>
                <a:gd name="T29" fmla="*/ 35 h 270"/>
                <a:gd name="T30" fmla="*/ 318 w 360"/>
                <a:gd name="T31" fmla="*/ 52 h 270"/>
                <a:gd name="T32" fmla="*/ 286 w 360"/>
                <a:gd name="T33" fmla="*/ 73 h 270"/>
                <a:gd name="T34" fmla="*/ 231 w 360"/>
                <a:gd name="T35" fmla="*/ 101 h 270"/>
                <a:gd name="T36" fmla="*/ 202 w 360"/>
                <a:gd name="T37" fmla="*/ 76 h 270"/>
                <a:gd name="T38" fmla="*/ 187 w 360"/>
                <a:gd name="T39" fmla="*/ 22 h 270"/>
                <a:gd name="T40" fmla="*/ 159 w 360"/>
                <a:gd name="T41" fmla="*/ 1 h 270"/>
                <a:gd name="T42" fmla="*/ 110 w 360"/>
                <a:gd name="T43" fmla="*/ 5 h 270"/>
                <a:gd name="T44" fmla="*/ 78 w 360"/>
                <a:gd name="T45" fmla="*/ 31 h 270"/>
                <a:gd name="T46" fmla="*/ 78 w 360"/>
                <a:gd name="T47" fmla="*/ 43 h 270"/>
                <a:gd name="T48" fmla="*/ 96 w 360"/>
                <a:gd name="T49" fmla="*/ 40 h 270"/>
                <a:gd name="T50" fmla="*/ 126 w 360"/>
                <a:gd name="T51" fmla="*/ 28 h 270"/>
                <a:gd name="T52" fmla="*/ 149 w 360"/>
                <a:gd name="T53" fmla="*/ 45 h 270"/>
                <a:gd name="T54" fmla="*/ 169 w 360"/>
                <a:gd name="T55" fmla="*/ 130 h 270"/>
                <a:gd name="T56" fmla="*/ 79 w 360"/>
                <a:gd name="T57" fmla="*/ 174 h 270"/>
                <a:gd name="T58" fmla="*/ 30 w 360"/>
                <a:gd name="T59" fmla="*/ 204 h 270"/>
                <a:gd name="T60" fmla="*/ 0 w 360"/>
                <a:gd name="T61" fmla="*/ 245 h 270"/>
                <a:gd name="T62" fmla="*/ 8 w 360"/>
                <a:gd name="T63" fmla="*/ 264 h 270"/>
                <a:gd name="T64" fmla="*/ 26 w 360"/>
                <a:gd name="T65" fmla="*/ 270 h 270"/>
                <a:gd name="T66" fmla="*/ 49 w 360"/>
                <a:gd name="T67" fmla="*/ 262 h 270"/>
                <a:gd name="T68" fmla="*/ 61 w 360"/>
                <a:gd name="T69" fmla="*/ 247 h 270"/>
                <a:gd name="T70" fmla="*/ 51 w 360"/>
                <a:gd name="T71" fmla="*/ 242 h 270"/>
                <a:gd name="T72" fmla="*/ 41 w 360"/>
                <a:gd name="T73" fmla="*/ 235 h 270"/>
                <a:gd name="T74" fmla="*/ 40 w 360"/>
                <a:gd name="T75" fmla="*/ 222 h 270"/>
                <a:gd name="T76" fmla="*/ 50 w 360"/>
                <a:gd name="T77" fmla="*/ 212 h 270"/>
                <a:gd name="T78" fmla="*/ 89 w 360"/>
                <a:gd name="T79" fmla="*/ 189 h 270"/>
                <a:gd name="T80" fmla="*/ 173 w 360"/>
                <a:gd name="T81" fmla="*/ 148 h 270"/>
                <a:gd name="T82" fmla="*/ 185 w 360"/>
                <a:gd name="T83" fmla="*/ 207 h 270"/>
                <a:gd name="T84" fmla="*/ 192 w 360"/>
                <a:gd name="T85" fmla="*/ 238 h 270"/>
                <a:gd name="T86" fmla="*/ 215 w 360"/>
                <a:gd name="T87" fmla="*/ 266 h 270"/>
                <a:gd name="T88" fmla="*/ 239 w 360"/>
                <a:gd name="T89" fmla="*/ 270 h 270"/>
                <a:gd name="T90" fmla="*/ 296 w 360"/>
                <a:gd name="T91" fmla="*/ 252 h 270"/>
                <a:gd name="T92" fmla="*/ 309 w 360"/>
                <a:gd name="T93" fmla="*/ 231 h 270"/>
                <a:gd name="T94" fmla="*/ 303 w 360"/>
                <a:gd name="T95" fmla="*/ 227 h 270"/>
                <a:gd name="T96" fmla="*/ 273 w 360"/>
                <a:gd name="T97" fmla="*/ 243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60" h="270">
                  <a:moveTo>
                    <a:pt x="273" y="243"/>
                  </a:moveTo>
                  <a:lnTo>
                    <a:pt x="260" y="243"/>
                  </a:lnTo>
                  <a:lnTo>
                    <a:pt x="249" y="239"/>
                  </a:lnTo>
                  <a:lnTo>
                    <a:pt x="239" y="231"/>
                  </a:lnTo>
                  <a:lnTo>
                    <a:pt x="231" y="215"/>
                  </a:lnTo>
                  <a:lnTo>
                    <a:pt x="227" y="201"/>
                  </a:lnTo>
                  <a:lnTo>
                    <a:pt x="223" y="181"/>
                  </a:lnTo>
                  <a:lnTo>
                    <a:pt x="219" y="157"/>
                  </a:lnTo>
                  <a:lnTo>
                    <a:pt x="213" y="130"/>
                  </a:lnTo>
                  <a:lnTo>
                    <a:pt x="222" y="126"/>
                  </a:lnTo>
                  <a:lnTo>
                    <a:pt x="244" y="115"/>
                  </a:lnTo>
                  <a:lnTo>
                    <a:pt x="272" y="101"/>
                  </a:lnTo>
                  <a:lnTo>
                    <a:pt x="300" y="86"/>
                  </a:lnTo>
                  <a:lnTo>
                    <a:pt x="328" y="68"/>
                  </a:lnTo>
                  <a:lnTo>
                    <a:pt x="347" y="52"/>
                  </a:lnTo>
                  <a:lnTo>
                    <a:pt x="357" y="38"/>
                  </a:lnTo>
                  <a:lnTo>
                    <a:pt x="360" y="25"/>
                  </a:lnTo>
                  <a:lnTo>
                    <a:pt x="358" y="14"/>
                  </a:lnTo>
                  <a:lnTo>
                    <a:pt x="352" y="6"/>
                  </a:lnTo>
                  <a:lnTo>
                    <a:pt x="344" y="2"/>
                  </a:lnTo>
                  <a:lnTo>
                    <a:pt x="334" y="0"/>
                  </a:lnTo>
                  <a:lnTo>
                    <a:pt x="321" y="2"/>
                  </a:lnTo>
                  <a:lnTo>
                    <a:pt x="310" y="8"/>
                  </a:lnTo>
                  <a:lnTo>
                    <a:pt x="302" y="16"/>
                  </a:lnTo>
                  <a:lnTo>
                    <a:pt x="299" y="23"/>
                  </a:lnTo>
                  <a:lnTo>
                    <a:pt x="301" y="26"/>
                  </a:lnTo>
                  <a:lnTo>
                    <a:pt x="305" y="27"/>
                  </a:lnTo>
                  <a:lnTo>
                    <a:pt x="309" y="28"/>
                  </a:lnTo>
                  <a:lnTo>
                    <a:pt x="314" y="30"/>
                  </a:lnTo>
                  <a:lnTo>
                    <a:pt x="318" y="35"/>
                  </a:lnTo>
                  <a:lnTo>
                    <a:pt x="320" y="44"/>
                  </a:lnTo>
                  <a:lnTo>
                    <a:pt x="318" y="52"/>
                  </a:lnTo>
                  <a:lnTo>
                    <a:pt x="307" y="61"/>
                  </a:lnTo>
                  <a:lnTo>
                    <a:pt x="286" y="73"/>
                  </a:lnTo>
                  <a:lnTo>
                    <a:pt x="259" y="87"/>
                  </a:lnTo>
                  <a:lnTo>
                    <a:pt x="231" y="101"/>
                  </a:lnTo>
                  <a:lnTo>
                    <a:pt x="209" y="111"/>
                  </a:lnTo>
                  <a:lnTo>
                    <a:pt x="202" y="76"/>
                  </a:lnTo>
                  <a:lnTo>
                    <a:pt x="197" y="52"/>
                  </a:lnTo>
                  <a:lnTo>
                    <a:pt x="187" y="22"/>
                  </a:lnTo>
                  <a:lnTo>
                    <a:pt x="174" y="6"/>
                  </a:lnTo>
                  <a:lnTo>
                    <a:pt x="159" y="1"/>
                  </a:lnTo>
                  <a:lnTo>
                    <a:pt x="146" y="0"/>
                  </a:lnTo>
                  <a:lnTo>
                    <a:pt x="110" y="5"/>
                  </a:lnTo>
                  <a:lnTo>
                    <a:pt x="89" y="18"/>
                  </a:lnTo>
                  <a:lnTo>
                    <a:pt x="78" y="31"/>
                  </a:lnTo>
                  <a:lnTo>
                    <a:pt x="75" y="39"/>
                  </a:lnTo>
                  <a:lnTo>
                    <a:pt x="78" y="43"/>
                  </a:lnTo>
                  <a:lnTo>
                    <a:pt x="82" y="44"/>
                  </a:lnTo>
                  <a:lnTo>
                    <a:pt x="96" y="40"/>
                  </a:lnTo>
                  <a:lnTo>
                    <a:pt x="112" y="27"/>
                  </a:lnTo>
                  <a:lnTo>
                    <a:pt x="126" y="28"/>
                  </a:lnTo>
                  <a:lnTo>
                    <a:pt x="138" y="33"/>
                  </a:lnTo>
                  <a:lnTo>
                    <a:pt x="149" y="45"/>
                  </a:lnTo>
                  <a:lnTo>
                    <a:pt x="158" y="70"/>
                  </a:lnTo>
                  <a:lnTo>
                    <a:pt x="169" y="130"/>
                  </a:lnTo>
                  <a:lnTo>
                    <a:pt x="130" y="149"/>
                  </a:lnTo>
                  <a:lnTo>
                    <a:pt x="79" y="174"/>
                  </a:lnTo>
                  <a:lnTo>
                    <a:pt x="56" y="187"/>
                  </a:lnTo>
                  <a:lnTo>
                    <a:pt x="30" y="204"/>
                  </a:lnTo>
                  <a:lnTo>
                    <a:pt x="9" y="224"/>
                  </a:lnTo>
                  <a:lnTo>
                    <a:pt x="0" y="245"/>
                  </a:lnTo>
                  <a:lnTo>
                    <a:pt x="2" y="256"/>
                  </a:lnTo>
                  <a:lnTo>
                    <a:pt x="8" y="264"/>
                  </a:lnTo>
                  <a:lnTo>
                    <a:pt x="16" y="269"/>
                  </a:lnTo>
                  <a:lnTo>
                    <a:pt x="26" y="270"/>
                  </a:lnTo>
                  <a:lnTo>
                    <a:pt x="38" y="268"/>
                  </a:lnTo>
                  <a:lnTo>
                    <a:pt x="49" y="262"/>
                  </a:lnTo>
                  <a:lnTo>
                    <a:pt x="58" y="254"/>
                  </a:lnTo>
                  <a:lnTo>
                    <a:pt x="61" y="247"/>
                  </a:lnTo>
                  <a:lnTo>
                    <a:pt x="56" y="243"/>
                  </a:lnTo>
                  <a:lnTo>
                    <a:pt x="51" y="242"/>
                  </a:lnTo>
                  <a:lnTo>
                    <a:pt x="46" y="240"/>
                  </a:lnTo>
                  <a:lnTo>
                    <a:pt x="41" y="235"/>
                  </a:lnTo>
                  <a:lnTo>
                    <a:pt x="40" y="227"/>
                  </a:lnTo>
                  <a:lnTo>
                    <a:pt x="40" y="222"/>
                  </a:lnTo>
                  <a:lnTo>
                    <a:pt x="43" y="218"/>
                  </a:lnTo>
                  <a:lnTo>
                    <a:pt x="50" y="212"/>
                  </a:lnTo>
                  <a:lnTo>
                    <a:pt x="63" y="203"/>
                  </a:lnTo>
                  <a:lnTo>
                    <a:pt x="89" y="189"/>
                  </a:lnTo>
                  <a:lnTo>
                    <a:pt x="121" y="173"/>
                  </a:lnTo>
                  <a:lnTo>
                    <a:pt x="173" y="148"/>
                  </a:lnTo>
                  <a:lnTo>
                    <a:pt x="180" y="182"/>
                  </a:lnTo>
                  <a:lnTo>
                    <a:pt x="185" y="207"/>
                  </a:lnTo>
                  <a:lnTo>
                    <a:pt x="188" y="224"/>
                  </a:lnTo>
                  <a:lnTo>
                    <a:pt x="192" y="238"/>
                  </a:lnTo>
                  <a:lnTo>
                    <a:pt x="203" y="257"/>
                  </a:lnTo>
                  <a:lnTo>
                    <a:pt x="215" y="266"/>
                  </a:lnTo>
                  <a:lnTo>
                    <a:pt x="227" y="270"/>
                  </a:lnTo>
                  <a:lnTo>
                    <a:pt x="239" y="270"/>
                  </a:lnTo>
                  <a:lnTo>
                    <a:pt x="274" y="265"/>
                  </a:lnTo>
                  <a:lnTo>
                    <a:pt x="296" y="252"/>
                  </a:lnTo>
                  <a:lnTo>
                    <a:pt x="306" y="239"/>
                  </a:lnTo>
                  <a:lnTo>
                    <a:pt x="309" y="231"/>
                  </a:lnTo>
                  <a:lnTo>
                    <a:pt x="307" y="227"/>
                  </a:lnTo>
                  <a:lnTo>
                    <a:pt x="303" y="227"/>
                  </a:lnTo>
                  <a:lnTo>
                    <a:pt x="289" y="230"/>
                  </a:lnTo>
                  <a:lnTo>
                    <a:pt x="273" y="24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" name="Freeform 45"/>
            <p:cNvSpPr>
              <a:spLocks noChangeAspect="1"/>
            </p:cNvSpPr>
            <p:nvPr/>
          </p:nvSpPr>
          <p:spPr bwMode="auto">
            <a:xfrm>
              <a:off x="5224" y="36"/>
              <a:ext cx="393" cy="720"/>
            </a:xfrm>
            <a:custGeom>
              <a:avLst/>
              <a:gdLst>
                <a:gd name="T0" fmla="*/ 315 w 393"/>
                <a:gd name="T1" fmla="*/ 242 h 720"/>
                <a:gd name="T2" fmla="*/ 333 w 393"/>
                <a:gd name="T3" fmla="*/ 240 h 720"/>
                <a:gd name="T4" fmla="*/ 339 w 393"/>
                <a:gd name="T5" fmla="*/ 226 h 720"/>
                <a:gd name="T6" fmla="*/ 318 w 393"/>
                <a:gd name="T7" fmla="*/ 217 h 720"/>
                <a:gd name="T8" fmla="*/ 269 w 393"/>
                <a:gd name="T9" fmla="*/ 127 h 720"/>
                <a:gd name="T10" fmla="*/ 278 w 393"/>
                <a:gd name="T11" fmla="*/ 83 h 720"/>
                <a:gd name="T12" fmla="*/ 288 w 393"/>
                <a:gd name="T13" fmla="*/ 45 h 720"/>
                <a:gd name="T14" fmla="*/ 325 w 393"/>
                <a:gd name="T15" fmla="*/ 18 h 720"/>
                <a:gd name="T16" fmla="*/ 340 w 393"/>
                <a:gd name="T17" fmla="*/ 20 h 720"/>
                <a:gd name="T18" fmla="*/ 364 w 393"/>
                <a:gd name="T19" fmla="*/ 32 h 720"/>
                <a:gd name="T20" fmla="*/ 329 w 393"/>
                <a:gd name="T21" fmla="*/ 50 h 720"/>
                <a:gd name="T22" fmla="*/ 321 w 393"/>
                <a:gd name="T23" fmla="*/ 75 h 720"/>
                <a:gd name="T24" fmla="*/ 330 w 393"/>
                <a:gd name="T25" fmla="*/ 95 h 720"/>
                <a:gd name="T26" fmla="*/ 350 w 393"/>
                <a:gd name="T27" fmla="*/ 102 h 720"/>
                <a:gd name="T28" fmla="*/ 380 w 393"/>
                <a:gd name="T29" fmla="*/ 90 h 720"/>
                <a:gd name="T30" fmla="*/ 393 w 393"/>
                <a:gd name="T31" fmla="*/ 55 h 720"/>
                <a:gd name="T32" fmla="*/ 371 w 393"/>
                <a:gd name="T33" fmla="*/ 14 h 720"/>
                <a:gd name="T34" fmla="*/ 325 w 393"/>
                <a:gd name="T35" fmla="*/ 0 h 720"/>
                <a:gd name="T36" fmla="*/ 302 w 393"/>
                <a:gd name="T37" fmla="*/ 4 h 720"/>
                <a:gd name="T38" fmla="*/ 274 w 393"/>
                <a:gd name="T39" fmla="*/ 17 h 720"/>
                <a:gd name="T40" fmla="*/ 247 w 393"/>
                <a:gd name="T41" fmla="*/ 45 h 720"/>
                <a:gd name="T42" fmla="*/ 225 w 393"/>
                <a:gd name="T43" fmla="*/ 93 h 720"/>
                <a:gd name="T44" fmla="*/ 217 w 393"/>
                <a:gd name="T45" fmla="*/ 124 h 720"/>
                <a:gd name="T46" fmla="*/ 199 w 393"/>
                <a:gd name="T47" fmla="*/ 217 h 720"/>
                <a:gd name="T48" fmla="*/ 135 w 393"/>
                <a:gd name="T49" fmla="*/ 217 h 720"/>
                <a:gd name="T50" fmla="*/ 122 w 393"/>
                <a:gd name="T51" fmla="*/ 223 h 720"/>
                <a:gd name="T52" fmla="*/ 126 w 393"/>
                <a:gd name="T53" fmla="*/ 240 h 720"/>
                <a:gd name="T54" fmla="*/ 195 w 393"/>
                <a:gd name="T55" fmla="*/ 242 h 720"/>
                <a:gd name="T56" fmla="*/ 125 w 393"/>
                <a:gd name="T57" fmla="*/ 610 h 720"/>
                <a:gd name="T58" fmla="*/ 93 w 393"/>
                <a:gd name="T59" fmla="*/ 690 h 720"/>
                <a:gd name="T60" fmla="*/ 62 w 393"/>
                <a:gd name="T61" fmla="*/ 702 h 720"/>
                <a:gd name="T62" fmla="*/ 41 w 393"/>
                <a:gd name="T63" fmla="*/ 697 h 720"/>
                <a:gd name="T64" fmla="*/ 52 w 393"/>
                <a:gd name="T65" fmla="*/ 682 h 720"/>
                <a:gd name="T66" fmla="*/ 71 w 393"/>
                <a:gd name="T67" fmla="*/ 657 h 720"/>
                <a:gd name="T68" fmla="*/ 70 w 393"/>
                <a:gd name="T69" fmla="*/ 634 h 720"/>
                <a:gd name="T70" fmla="*/ 55 w 393"/>
                <a:gd name="T71" fmla="*/ 620 h 720"/>
                <a:gd name="T72" fmla="*/ 28 w 393"/>
                <a:gd name="T73" fmla="*/ 621 h 720"/>
                <a:gd name="T74" fmla="*/ 4 w 393"/>
                <a:gd name="T75" fmla="*/ 646 h 720"/>
                <a:gd name="T76" fmla="*/ 6 w 393"/>
                <a:gd name="T77" fmla="*/ 689 h 720"/>
                <a:gd name="T78" fmla="*/ 43 w 393"/>
                <a:gd name="T79" fmla="*/ 716 h 720"/>
                <a:gd name="T80" fmla="*/ 98 w 393"/>
                <a:gd name="T81" fmla="*/ 712 h 720"/>
                <a:gd name="T82" fmla="*/ 142 w 393"/>
                <a:gd name="T83" fmla="*/ 668 h 720"/>
                <a:gd name="T84" fmla="*/ 174 w 393"/>
                <a:gd name="T85" fmla="*/ 600 h 720"/>
                <a:gd name="T86" fmla="*/ 197 w 393"/>
                <a:gd name="T87" fmla="*/ 511 h 720"/>
                <a:gd name="T88" fmla="*/ 248 w 393"/>
                <a:gd name="T89" fmla="*/ 24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93" h="720">
                  <a:moveTo>
                    <a:pt x="248" y="242"/>
                  </a:moveTo>
                  <a:lnTo>
                    <a:pt x="315" y="242"/>
                  </a:lnTo>
                  <a:lnTo>
                    <a:pt x="326" y="241"/>
                  </a:lnTo>
                  <a:lnTo>
                    <a:pt x="333" y="240"/>
                  </a:lnTo>
                  <a:lnTo>
                    <a:pt x="338" y="235"/>
                  </a:lnTo>
                  <a:lnTo>
                    <a:pt x="339" y="226"/>
                  </a:lnTo>
                  <a:lnTo>
                    <a:pt x="334" y="218"/>
                  </a:lnTo>
                  <a:lnTo>
                    <a:pt x="318" y="217"/>
                  </a:lnTo>
                  <a:lnTo>
                    <a:pt x="253" y="217"/>
                  </a:lnTo>
                  <a:lnTo>
                    <a:pt x="269" y="127"/>
                  </a:lnTo>
                  <a:lnTo>
                    <a:pt x="273" y="108"/>
                  </a:lnTo>
                  <a:lnTo>
                    <a:pt x="278" y="83"/>
                  </a:lnTo>
                  <a:lnTo>
                    <a:pt x="283" y="59"/>
                  </a:lnTo>
                  <a:lnTo>
                    <a:pt x="288" y="45"/>
                  </a:lnTo>
                  <a:lnTo>
                    <a:pt x="303" y="26"/>
                  </a:lnTo>
                  <a:lnTo>
                    <a:pt x="325" y="18"/>
                  </a:lnTo>
                  <a:lnTo>
                    <a:pt x="330" y="18"/>
                  </a:lnTo>
                  <a:lnTo>
                    <a:pt x="340" y="20"/>
                  </a:lnTo>
                  <a:lnTo>
                    <a:pt x="352" y="24"/>
                  </a:lnTo>
                  <a:lnTo>
                    <a:pt x="364" y="32"/>
                  </a:lnTo>
                  <a:lnTo>
                    <a:pt x="342" y="38"/>
                  </a:lnTo>
                  <a:lnTo>
                    <a:pt x="329" y="50"/>
                  </a:lnTo>
                  <a:lnTo>
                    <a:pt x="323" y="63"/>
                  </a:lnTo>
                  <a:lnTo>
                    <a:pt x="321" y="75"/>
                  </a:lnTo>
                  <a:lnTo>
                    <a:pt x="323" y="87"/>
                  </a:lnTo>
                  <a:lnTo>
                    <a:pt x="330" y="95"/>
                  </a:lnTo>
                  <a:lnTo>
                    <a:pt x="339" y="101"/>
                  </a:lnTo>
                  <a:lnTo>
                    <a:pt x="350" y="102"/>
                  </a:lnTo>
                  <a:lnTo>
                    <a:pt x="366" y="99"/>
                  </a:lnTo>
                  <a:lnTo>
                    <a:pt x="380" y="90"/>
                  </a:lnTo>
                  <a:lnTo>
                    <a:pt x="390" y="75"/>
                  </a:lnTo>
                  <a:lnTo>
                    <a:pt x="393" y="55"/>
                  </a:lnTo>
                  <a:lnTo>
                    <a:pt x="387" y="31"/>
                  </a:lnTo>
                  <a:lnTo>
                    <a:pt x="371" y="14"/>
                  </a:lnTo>
                  <a:lnTo>
                    <a:pt x="349" y="4"/>
                  </a:lnTo>
                  <a:lnTo>
                    <a:pt x="325" y="0"/>
                  </a:lnTo>
                  <a:lnTo>
                    <a:pt x="314" y="1"/>
                  </a:lnTo>
                  <a:lnTo>
                    <a:pt x="302" y="4"/>
                  </a:lnTo>
                  <a:lnTo>
                    <a:pt x="288" y="9"/>
                  </a:lnTo>
                  <a:lnTo>
                    <a:pt x="274" y="17"/>
                  </a:lnTo>
                  <a:lnTo>
                    <a:pt x="260" y="29"/>
                  </a:lnTo>
                  <a:lnTo>
                    <a:pt x="247" y="45"/>
                  </a:lnTo>
                  <a:lnTo>
                    <a:pt x="235" y="66"/>
                  </a:lnTo>
                  <a:lnTo>
                    <a:pt x="225" y="93"/>
                  </a:lnTo>
                  <a:lnTo>
                    <a:pt x="222" y="105"/>
                  </a:lnTo>
                  <a:lnTo>
                    <a:pt x="217" y="124"/>
                  </a:lnTo>
                  <a:lnTo>
                    <a:pt x="210" y="158"/>
                  </a:lnTo>
                  <a:lnTo>
                    <a:pt x="199" y="217"/>
                  </a:lnTo>
                  <a:lnTo>
                    <a:pt x="145" y="217"/>
                  </a:lnTo>
                  <a:lnTo>
                    <a:pt x="135" y="217"/>
                  </a:lnTo>
                  <a:lnTo>
                    <a:pt x="127" y="219"/>
                  </a:lnTo>
                  <a:lnTo>
                    <a:pt x="122" y="223"/>
                  </a:lnTo>
                  <a:lnTo>
                    <a:pt x="121" y="232"/>
                  </a:lnTo>
                  <a:lnTo>
                    <a:pt x="126" y="240"/>
                  </a:lnTo>
                  <a:lnTo>
                    <a:pt x="143" y="242"/>
                  </a:lnTo>
                  <a:lnTo>
                    <a:pt x="195" y="242"/>
                  </a:lnTo>
                  <a:lnTo>
                    <a:pt x="136" y="554"/>
                  </a:lnTo>
                  <a:lnTo>
                    <a:pt x="125" y="610"/>
                  </a:lnTo>
                  <a:lnTo>
                    <a:pt x="112" y="657"/>
                  </a:lnTo>
                  <a:lnTo>
                    <a:pt x="93" y="690"/>
                  </a:lnTo>
                  <a:lnTo>
                    <a:pt x="67" y="703"/>
                  </a:lnTo>
                  <a:lnTo>
                    <a:pt x="62" y="702"/>
                  </a:lnTo>
                  <a:lnTo>
                    <a:pt x="53" y="701"/>
                  </a:lnTo>
                  <a:lnTo>
                    <a:pt x="41" y="697"/>
                  </a:lnTo>
                  <a:lnTo>
                    <a:pt x="29" y="688"/>
                  </a:lnTo>
                  <a:lnTo>
                    <a:pt x="52" y="682"/>
                  </a:lnTo>
                  <a:lnTo>
                    <a:pt x="65" y="671"/>
                  </a:lnTo>
                  <a:lnTo>
                    <a:pt x="71" y="657"/>
                  </a:lnTo>
                  <a:lnTo>
                    <a:pt x="73" y="646"/>
                  </a:lnTo>
                  <a:lnTo>
                    <a:pt x="70" y="634"/>
                  </a:lnTo>
                  <a:lnTo>
                    <a:pt x="64" y="625"/>
                  </a:lnTo>
                  <a:lnTo>
                    <a:pt x="55" y="620"/>
                  </a:lnTo>
                  <a:lnTo>
                    <a:pt x="44" y="618"/>
                  </a:lnTo>
                  <a:lnTo>
                    <a:pt x="28" y="621"/>
                  </a:lnTo>
                  <a:lnTo>
                    <a:pt x="14" y="631"/>
                  </a:lnTo>
                  <a:lnTo>
                    <a:pt x="4" y="646"/>
                  </a:lnTo>
                  <a:lnTo>
                    <a:pt x="0" y="666"/>
                  </a:lnTo>
                  <a:lnTo>
                    <a:pt x="6" y="689"/>
                  </a:lnTo>
                  <a:lnTo>
                    <a:pt x="22" y="706"/>
                  </a:lnTo>
                  <a:lnTo>
                    <a:pt x="43" y="716"/>
                  </a:lnTo>
                  <a:lnTo>
                    <a:pt x="67" y="720"/>
                  </a:lnTo>
                  <a:lnTo>
                    <a:pt x="98" y="712"/>
                  </a:lnTo>
                  <a:lnTo>
                    <a:pt x="123" y="693"/>
                  </a:lnTo>
                  <a:lnTo>
                    <a:pt x="142" y="668"/>
                  </a:lnTo>
                  <a:lnTo>
                    <a:pt x="156" y="643"/>
                  </a:lnTo>
                  <a:lnTo>
                    <a:pt x="174" y="600"/>
                  </a:lnTo>
                  <a:lnTo>
                    <a:pt x="188" y="551"/>
                  </a:lnTo>
                  <a:lnTo>
                    <a:pt x="197" y="511"/>
                  </a:lnTo>
                  <a:lnTo>
                    <a:pt x="201" y="492"/>
                  </a:lnTo>
                  <a:lnTo>
                    <a:pt x="248" y="2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6" name="Freeform 46"/>
            <p:cNvSpPr>
              <a:spLocks noChangeAspect="1"/>
            </p:cNvSpPr>
            <p:nvPr/>
          </p:nvSpPr>
          <p:spPr bwMode="auto">
            <a:xfrm>
              <a:off x="5863" y="1"/>
              <a:ext cx="183" cy="791"/>
            </a:xfrm>
            <a:custGeom>
              <a:avLst/>
              <a:gdLst>
                <a:gd name="T0" fmla="*/ 183 w 183"/>
                <a:gd name="T1" fmla="*/ 783 h 791"/>
                <a:gd name="T2" fmla="*/ 183 w 183"/>
                <a:gd name="T3" fmla="*/ 781 h 791"/>
                <a:gd name="T4" fmla="*/ 181 w 183"/>
                <a:gd name="T5" fmla="*/ 778 h 791"/>
                <a:gd name="T6" fmla="*/ 177 w 183"/>
                <a:gd name="T7" fmla="*/ 773 h 791"/>
                <a:gd name="T8" fmla="*/ 170 w 183"/>
                <a:gd name="T9" fmla="*/ 765 h 791"/>
                <a:gd name="T10" fmla="*/ 109 w 183"/>
                <a:gd name="T11" fmla="*/ 683 h 791"/>
                <a:gd name="T12" fmla="*/ 71 w 183"/>
                <a:gd name="T13" fmla="*/ 588 h 791"/>
                <a:gd name="T14" fmla="*/ 51 w 183"/>
                <a:gd name="T15" fmla="*/ 490 h 791"/>
                <a:gd name="T16" fmla="*/ 46 w 183"/>
                <a:gd name="T17" fmla="*/ 395 h 791"/>
                <a:gd name="T18" fmla="*/ 52 w 183"/>
                <a:gd name="T19" fmla="*/ 293 h 791"/>
                <a:gd name="T20" fmla="*/ 73 w 183"/>
                <a:gd name="T21" fmla="*/ 194 h 791"/>
                <a:gd name="T22" fmla="*/ 112 w 183"/>
                <a:gd name="T23" fmla="*/ 102 h 791"/>
                <a:gd name="T24" fmla="*/ 173 w 183"/>
                <a:gd name="T25" fmla="*/ 21 h 791"/>
                <a:gd name="T26" fmla="*/ 182 w 183"/>
                <a:gd name="T27" fmla="*/ 12 h 791"/>
                <a:gd name="T28" fmla="*/ 183 w 183"/>
                <a:gd name="T29" fmla="*/ 8 h 791"/>
                <a:gd name="T30" fmla="*/ 181 w 183"/>
                <a:gd name="T31" fmla="*/ 2 h 791"/>
                <a:gd name="T32" fmla="*/ 175 w 183"/>
                <a:gd name="T33" fmla="*/ 0 h 791"/>
                <a:gd name="T34" fmla="*/ 159 w 183"/>
                <a:gd name="T35" fmla="*/ 10 h 791"/>
                <a:gd name="T36" fmla="*/ 127 w 183"/>
                <a:gd name="T37" fmla="*/ 39 h 791"/>
                <a:gd name="T38" fmla="*/ 88 w 183"/>
                <a:gd name="T39" fmla="*/ 87 h 791"/>
                <a:gd name="T40" fmla="*/ 50 w 183"/>
                <a:gd name="T41" fmla="*/ 154 h 791"/>
                <a:gd name="T42" fmla="*/ 25 w 183"/>
                <a:gd name="T43" fmla="*/ 219 h 791"/>
                <a:gd name="T44" fmla="*/ 10 w 183"/>
                <a:gd name="T45" fmla="*/ 282 h 791"/>
                <a:gd name="T46" fmla="*/ 2 w 183"/>
                <a:gd name="T47" fmla="*/ 342 h 791"/>
                <a:gd name="T48" fmla="*/ 0 w 183"/>
                <a:gd name="T49" fmla="*/ 395 h 791"/>
                <a:gd name="T50" fmla="*/ 2 w 183"/>
                <a:gd name="T51" fmla="*/ 447 h 791"/>
                <a:gd name="T52" fmla="*/ 10 w 183"/>
                <a:gd name="T53" fmla="*/ 508 h 791"/>
                <a:gd name="T54" fmla="*/ 26 w 183"/>
                <a:gd name="T55" fmla="*/ 574 h 791"/>
                <a:gd name="T56" fmla="*/ 52 w 183"/>
                <a:gd name="T57" fmla="*/ 642 h 791"/>
                <a:gd name="T58" fmla="*/ 90 w 183"/>
                <a:gd name="T59" fmla="*/ 706 h 791"/>
                <a:gd name="T60" fmla="*/ 128 w 183"/>
                <a:gd name="T61" fmla="*/ 753 h 791"/>
                <a:gd name="T62" fmla="*/ 159 w 183"/>
                <a:gd name="T63" fmla="*/ 781 h 791"/>
                <a:gd name="T64" fmla="*/ 175 w 183"/>
                <a:gd name="T65" fmla="*/ 791 h 791"/>
                <a:gd name="T66" fmla="*/ 181 w 183"/>
                <a:gd name="T67" fmla="*/ 789 h 791"/>
                <a:gd name="T68" fmla="*/ 183 w 183"/>
                <a:gd name="T69" fmla="*/ 783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3" h="791">
                  <a:moveTo>
                    <a:pt x="183" y="783"/>
                  </a:moveTo>
                  <a:lnTo>
                    <a:pt x="183" y="781"/>
                  </a:lnTo>
                  <a:lnTo>
                    <a:pt x="181" y="778"/>
                  </a:lnTo>
                  <a:lnTo>
                    <a:pt x="177" y="773"/>
                  </a:lnTo>
                  <a:lnTo>
                    <a:pt x="170" y="765"/>
                  </a:lnTo>
                  <a:lnTo>
                    <a:pt x="109" y="683"/>
                  </a:lnTo>
                  <a:lnTo>
                    <a:pt x="71" y="588"/>
                  </a:lnTo>
                  <a:lnTo>
                    <a:pt x="51" y="490"/>
                  </a:lnTo>
                  <a:lnTo>
                    <a:pt x="46" y="395"/>
                  </a:lnTo>
                  <a:lnTo>
                    <a:pt x="52" y="293"/>
                  </a:lnTo>
                  <a:lnTo>
                    <a:pt x="73" y="194"/>
                  </a:lnTo>
                  <a:lnTo>
                    <a:pt x="112" y="102"/>
                  </a:lnTo>
                  <a:lnTo>
                    <a:pt x="173" y="21"/>
                  </a:lnTo>
                  <a:lnTo>
                    <a:pt x="182" y="12"/>
                  </a:lnTo>
                  <a:lnTo>
                    <a:pt x="183" y="8"/>
                  </a:lnTo>
                  <a:lnTo>
                    <a:pt x="181" y="2"/>
                  </a:lnTo>
                  <a:lnTo>
                    <a:pt x="175" y="0"/>
                  </a:lnTo>
                  <a:lnTo>
                    <a:pt x="159" y="10"/>
                  </a:lnTo>
                  <a:lnTo>
                    <a:pt x="127" y="39"/>
                  </a:lnTo>
                  <a:lnTo>
                    <a:pt x="88" y="87"/>
                  </a:lnTo>
                  <a:lnTo>
                    <a:pt x="50" y="154"/>
                  </a:lnTo>
                  <a:lnTo>
                    <a:pt x="25" y="219"/>
                  </a:lnTo>
                  <a:lnTo>
                    <a:pt x="10" y="282"/>
                  </a:lnTo>
                  <a:lnTo>
                    <a:pt x="2" y="342"/>
                  </a:lnTo>
                  <a:lnTo>
                    <a:pt x="0" y="395"/>
                  </a:lnTo>
                  <a:lnTo>
                    <a:pt x="2" y="447"/>
                  </a:lnTo>
                  <a:lnTo>
                    <a:pt x="10" y="508"/>
                  </a:lnTo>
                  <a:lnTo>
                    <a:pt x="26" y="574"/>
                  </a:lnTo>
                  <a:lnTo>
                    <a:pt x="52" y="642"/>
                  </a:lnTo>
                  <a:lnTo>
                    <a:pt x="90" y="706"/>
                  </a:lnTo>
                  <a:lnTo>
                    <a:pt x="128" y="753"/>
                  </a:lnTo>
                  <a:lnTo>
                    <a:pt x="159" y="781"/>
                  </a:lnTo>
                  <a:lnTo>
                    <a:pt x="175" y="791"/>
                  </a:lnTo>
                  <a:lnTo>
                    <a:pt x="181" y="789"/>
                  </a:lnTo>
                  <a:lnTo>
                    <a:pt x="183" y="78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7" name="Freeform 47"/>
            <p:cNvSpPr>
              <a:spLocks noChangeAspect="1"/>
            </p:cNvSpPr>
            <p:nvPr/>
          </p:nvSpPr>
          <p:spPr bwMode="auto">
            <a:xfrm>
              <a:off x="6121" y="236"/>
              <a:ext cx="447" cy="364"/>
            </a:xfrm>
            <a:custGeom>
              <a:avLst/>
              <a:gdLst>
                <a:gd name="T0" fmla="*/ 374 w 447"/>
                <a:gd name="T1" fmla="*/ 50 h 364"/>
                <a:gd name="T2" fmla="*/ 353 w 447"/>
                <a:gd name="T3" fmla="*/ 80 h 364"/>
                <a:gd name="T4" fmla="*/ 353 w 447"/>
                <a:gd name="T5" fmla="*/ 109 h 364"/>
                <a:gd name="T6" fmla="*/ 373 w 447"/>
                <a:gd name="T7" fmla="*/ 129 h 364"/>
                <a:gd name="T8" fmla="*/ 410 w 447"/>
                <a:gd name="T9" fmla="*/ 128 h 364"/>
                <a:gd name="T10" fmla="*/ 441 w 447"/>
                <a:gd name="T11" fmla="*/ 96 h 364"/>
                <a:gd name="T12" fmla="*/ 439 w 447"/>
                <a:gd name="T13" fmla="*/ 42 h 364"/>
                <a:gd name="T14" fmla="*/ 391 w 447"/>
                <a:gd name="T15" fmla="*/ 5 h 364"/>
                <a:gd name="T16" fmla="*/ 326 w 447"/>
                <a:gd name="T17" fmla="*/ 6 h 364"/>
                <a:gd name="T18" fmla="*/ 283 w 447"/>
                <a:gd name="T19" fmla="*/ 35 h 364"/>
                <a:gd name="T20" fmla="*/ 253 w 447"/>
                <a:gd name="T21" fmla="*/ 27 h 364"/>
                <a:gd name="T22" fmla="*/ 197 w 447"/>
                <a:gd name="T23" fmla="*/ 3 h 364"/>
                <a:gd name="T24" fmla="*/ 98 w 447"/>
                <a:gd name="T25" fmla="*/ 16 h 364"/>
                <a:gd name="T26" fmla="*/ 21 w 447"/>
                <a:gd name="T27" fmla="*/ 93 h 364"/>
                <a:gd name="T28" fmla="*/ 13 w 447"/>
                <a:gd name="T29" fmla="*/ 130 h 364"/>
                <a:gd name="T30" fmla="*/ 24 w 447"/>
                <a:gd name="T31" fmla="*/ 135 h 364"/>
                <a:gd name="T32" fmla="*/ 41 w 447"/>
                <a:gd name="T33" fmla="*/ 134 h 364"/>
                <a:gd name="T34" fmla="*/ 58 w 447"/>
                <a:gd name="T35" fmla="*/ 100 h 364"/>
                <a:gd name="T36" fmla="*/ 85 w 447"/>
                <a:gd name="T37" fmla="*/ 63 h 364"/>
                <a:gd name="T38" fmla="*/ 116 w 447"/>
                <a:gd name="T39" fmla="*/ 40 h 364"/>
                <a:gd name="T40" fmla="*/ 147 w 447"/>
                <a:gd name="T41" fmla="*/ 30 h 364"/>
                <a:gd name="T42" fmla="*/ 179 w 447"/>
                <a:gd name="T43" fmla="*/ 31 h 364"/>
                <a:gd name="T44" fmla="*/ 201 w 447"/>
                <a:gd name="T45" fmla="*/ 51 h 364"/>
                <a:gd name="T46" fmla="*/ 202 w 447"/>
                <a:gd name="T47" fmla="*/ 84 h 364"/>
                <a:gd name="T48" fmla="*/ 191 w 447"/>
                <a:gd name="T49" fmla="*/ 132 h 364"/>
                <a:gd name="T50" fmla="*/ 159 w 447"/>
                <a:gd name="T51" fmla="*/ 264 h 364"/>
                <a:gd name="T52" fmla="*/ 131 w 447"/>
                <a:gd name="T53" fmla="*/ 318 h 364"/>
                <a:gd name="T54" fmla="*/ 92 w 447"/>
                <a:gd name="T55" fmla="*/ 336 h 364"/>
                <a:gd name="T56" fmla="*/ 77 w 447"/>
                <a:gd name="T57" fmla="*/ 334 h 364"/>
                <a:gd name="T58" fmla="*/ 54 w 447"/>
                <a:gd name="T59" fmla="*/ 324 h 364"/>
                <a:gd name="T60" fmla="*/ 86 w 447"/>
                <a:gd name="T61" fmla="*/ 301 h 364"/>
                <a:gd name="T62" fmla="*/ 96 w 447"/>
                <a:gd name="T63" fmla="*/ 269 h 364"/>
                <a:gd name="T64" fmla="*/ 87 w 447"/>
                <a:gd name="T65" fmla="*/ 245 h 364"/>
                <a:gd name="T66" fmla="*/ 57 w 447"/>
                <a:gd name="T67" fmla="*/ 233 h 364"/>
                <a:gd name="T68" fmla="*/ 18 w 447"/>
                <a:gd name="T69" fmla="*/ 249 h 364"/>
                <a:gd name="T70" fmla="*/ 0 w 447"/>
                <a:gd name="T71" fmla="*/ 295 h 364"/>
                <a:gd name="T72" fmla="*/ 27 w 447"/>
                <a:gd name="T73" fmla="*/ 345 h 364"/>
                <a:gd name="T74" fmla="*/ 90 w 447"/>
                <a:gd name="T75" fmla="*/ 364 h 364"/>
                <a:gd name="T76" fmla="*/ 145 w 447"/>
                <a:gd name="T77" fmla="*/ 345 h 364"/>
                <a:gd name="T78" fmla="*/ 174 w 447"/>
                <a:gd name="T79" fmla="*/ 316 h 364"/>
                <a:gd name="T80" fmla="*/ 220 w 447"/>
                <a:gd name="T81" fmla="*/ 353 h 364"/>
                <a:gd name="T82" fmla="*/ 283 w 447"/>
                <a:gd name="T83" fmla="*/ 364 h 364"/>
                <a:gd name="T84" fmla="*/ 397 w 447"/>
                <a:gd name="T85" fmla="*/ 313 h 364"/>
                <a:gd name="T86" fmla="*/ 436 w 447"/>
                <a:gd name="T87" fmla="*/ 241 h 364"/>
                <a:gd name="T88" fmla="*/ 429 w 447"/>
                <a:gd name="T89" fmla="*/ 231 h 364"/>
                <a:gd name="T90" fmla="*/ 417 w 447"/>
                <a:gd name="T91" fmla="*/ 230 h 364"/>
                <a:gd name="T92" fmla="*/ 399 w 447"/>
                <a:gd name="T93" fmla="*/ 240 h 364"/>
                <a:gd name="T94" fmla="*/ 376 w 447"/>
                <a:gd name="T95" fmla="*/ 285 h 364"/>
                <a:gd name="T96" fmla="*/ 347 w 447"/>
                <a:gd name="T97" fmla="*/ 315 h 364"/>
                <a:gd name="T98" fmla="*/ 315 w 447"/>
                <a:gd name="T99" fmla="*/ 331 h 364"/>
                <a:gd name="T100" fmla="*/ 287 w 447"/>
                <a:gd name="T101" fmla="*/ 336 h 364"/>
                <a:gd name="T102" fmla="*/ 254 w 447"/>
                <a:gd name="T103" fmla="*/ 326 h 364"/>
                <a:gd name="T104" fmla="*/ 243 w 447"/>
                <a:gd name="T105" fmla="*/ 296 h 364"/>
                <a:gd name="T106" fmla="*/ 249 w 447"/>
                <a:gd name="T107" fmla="*/ 257 h 364"/>
                <a:gd name="T108" fmla="*/ 260 w 447"/>
                <a:gd name="T109" fmla="*/ 208 h 364"/>
                <a:gd name="T110" fmla="*/ 275 w 447"/>
                <a:gd name="T111" fmla="*/ 152 h 364"/>
                <a:gd name="T112" fmla="*/ 288 w 447"/>
                <a:gd name="T113" fmla="*/ 101 h 364"/>
                <a:gd name="T114" fmla="*/ 316 w 447"/>
                <a:gd name="T115" fmla="*/ 47 h 364"/>
                <a:gd name="T116" fmla="*/ 355 w 447"/>
                <a:gd name="T117" fmla="*/ 29 h 364"/>
                <a:gd name="T118" fmla="*/ 369 w 447"/>
                <a:gd name="T119" fmla="*/ 31 h 364"/>
                <a:gd name="T120" fmla="*/ 393 w 447"/>
                <a:gd name="T121" fmla="*/ 41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47" h="364">
                  <a:moveTo>
                    <a:pt x="393" y="41"/>
                  </a:moveTo>
                  <a:lnTo>
                    <a:pt x="374" y="50"/>
                  </a:lnTo>
                  <a:lnTo>
                    <a:pt x="361" y="64"/>
                  </a:lnTo>
                  <a:lnTo>
                    <a:pt x="353" y="80"/>
                  </a:lnTo>
                  <a:lnTo>
                    <a:pt x="350" y="95"/>
                  </a:lnTo>
                  <a:lnTo>
                    <a:pt x="353" y="109"/>
                  </a:lnTo>
                  <a:lnTo>
                    <a:pt x="360" y="120"/>
                  </a:lnTo>
                  <a:lnTo>
                    <a:pt x="373" y="129"/>
                  </a:lnTo>
                  <a:lnTo>
                    <a:pt x="390" y="132"/>
                  </a:lnTo>
                  <a:lnTo>
                    <a:pt x="410" y="128"/>
                  </a:lnTo>
                  <a:lnTo>
                    <a:pt x="428" y="115"/>
                  </a:lnTo>
                  <a:lnTo>
                    <a:pt x="441" y="96"/>
                  </a:lnTo>
                  <a:lnTo>
                    <a:pt x="447" y="70"/>
                  </a:lnTo>
                  <a:lnTo>
                    <a:pt x="439" y="42"/>
                  </a:lnTo>
                  <a:lnTo>
                    <a:pt x="419" y="20"/>
                  </a:lnTo>
                  <a:lnTo>
                    <a:pt x="391" y="5"/>
                  </a:lnTo>
                  <a:lnTo>
                    <a:pt x="356" y="0"/>
                  </a:lnTo>
                  <a:lnTo>
                    <a:pt x="326" y="6"/>
                  </a:lnTo>
                  <a:lnTo>
                    <a:pt x="301" y="19"/>
                  </a:lnTo>
                  <a:lnTo>
                    <a:pt x="283" y="35"/>
                  </a:lnTo>
                  <a:lnTo>
                    <a:pt x="272" y="49"/>
                  </a:lnTo>
                  <a:lnTo>
                    <a:pt x="253" y="27"/>
                  </a:lnTo>
                  <a:lnTo>
                    <a:pt x="227" y="12"/>
                  </a:lnTo>
                  <a:lnTo>
                    <a:pt x="197" y="3"/>
                  </a:lnTo>
                  <a:lnTo>
                    <a:pt x="164" y="0"/>
                  </a:lnTo>
                  <a:lnTo>
                    <a:pt x="98" y="16"/>
                  </a:lnTo>
                  <a:lnTo>
                    <a:pt x="50" y="52"/>
                  </a:lnTo>
                  <a:lnTo>
                    <a:pt x="21" y="93"/>
                  </a:lnTo>
                  <a:lnTo>
                    <a:pt x="10" y="124"/>
                  </a:lnTo>
                  <a:lnTo>
                    <a:pt x="13" y="130"/>
                  </a:lnTo>
                  <a:lnTo>
                    <a:pt x="17" y="134"/>
                  </a:lnTo>
                  <a:lnTo>
                    <a:pt x="24" y="135"/>
                  </a:lnTo>
                  <a:lnTo>
                    <a:pt x="30" y="135"/>
                  </a:lnTo>
                  <a:lnTo>
                    <a:pt x="41" y="134"/>
                  </a:lnTo>
                  <a:lnTo>
                    <a:pt x="48" y="124"/>
                  </a:lnTo>
                  <a:lnTo>
                    <a:pt x="58" y="100"/>
                  </a:lnTo>
                  <a:lnTo>
                    <a:pt x="70" y="79"/>
                  </a:lnTo>
                  <a:lnTo>
                    <a:pt x="85" y="63"/>
                  </a:lnTo>
                  <a:lnTo>
                    <a:pt x="100" y="50"/>
                  </a:lnTo>
                  <a:lnTo>
                    <a:pt x="116" y="40"/>
                  </a:lnTo>
                  <a:lnTo>
                    <a:pt x="131" y="34"/>
                  </a:lnTo>
                  <a:lnTo>
                    <a:pt x="147" y="30"/>
                  </a:lnTo>
                  <a:lnTo>
                    <a:pt x="160" y="29"/>
                  </a:lnTo>
                  <a:lnTo>
                    <a:pt x="179" y="31"/>
                  </a:lnTo>
                  <a:lnTo>
                    <a:pt x="193" y="39"/>
                  </a:lnTo>
                  <a:lnTo>
                    <a:pt x="201" y="51"/>
                  </a:lnTo>
                  <a:lnTo>
                    <a:pt x="204" y="68"/>
                  </a:lnTo>
                  <a:lnTo>
                    <a:pt x="202" y="84"/>
                  </a:lnTo>
                  <a:lnTo>
                    <a:pt x="197" y="107"/>
                  </a:lnTo>
                  <a:lnTo>
                    <a:pt x="191" y="132"/>
                  </a:lnTo>
                  <a:lnTo>
                    <a:pt x="186" y="156"/>
                  </a:lnTo>
                  <a:lnTo>
                    <a:pt x="159" y="264"/>
                  </a:lnTo>
                  <a:lnTo>
                    <a:pt x="147" y="295"/>
                  </a:lnTo>
                  <a:lnTo>
                    <a:pt x="131" y="318"/>
                  </a:lnTo>
                  <a:lnTo>
                    <a:pt x="112" y="331"/>
                  </a:lnTo>
                  <a:lnTo>
                    <a:pt x="92" y="336"/>
                  </a:lnTo>
                  <a:lnTo>
                    <a:pt x="86" y="336"/>
                  </a:lnTo>
                  <a:lnTo>
                    <a:pt x="77" y="334"/>
                  </a:lnTo>
                  <a:lnTo>
                    <a:pt x="66" y="331"/>
                  </a:lnTo>
                  <a:lnTo>
                    <a:pt x="54" y="324"/>
                  </a:lnTo>
                  <a:lnTo>
                    <a:pt x="73" y="315"/>
                  </a:lnTo>
                  <a:lnTo>
                    <a:pt x="86" y="301"/>
                  </a:lnTo>
                  <a:lnTo>
                    <a:pt x="94" y="285"/>
                  </a:lnTo>
                  <a:lnTo>
                    <a:pt x="96" y="269"/>
                  </a:lnTo>
                  <a:lnTo>
                    <a:pt x="94" y="257"/>
                  </a:lnTo>
                  <a:lnTo>
                    <a:pt x="87" y="245"/>
                  </a:lnTo>
                  <a:lnTo>
                    <a:pt x="74" y="236"/>
                  </a:lnTo>
                  <a:lnTo>
                    <a:pt x="57" y="233"/>
                  </a:lnTo>
                  <a:lnTo>
                    <a:pt x="37" y="237"/>
                  </a:lnTo>
                  <a:lnTo>
                    <a:pt x="18" y="249"/>
                  </a:lnTo>
                  <a:lnTo>
                    <a:pt x="5" y="269"/>
                  </a:lnTo>
                  <a:lnTo>
                    <a:pt x="0" y="295"/>
                  </a:lnTo>
                  <a:lnTo>
                    <a:pt x="8" y="323"/>
                  </a:lnTo>
                  <a:lnTo>
                    <a:pt x="27" y="345"/>
                  </a:lnTo>
                  <a:lnTo>
                    <a:pt x="56" y="359"/>
                  </a:lnTo>
                  <a:lnTo>
                    <a:pt x="90" y="364"/>
                  </a:lnTo>
                  <a:lnTo>
                    <a:pt x="121" y="359"/>
                  </a:lnTo>
                  <a:lnTo>
                    <a:pt x="145" y="345"/>
                  </a:lnTo>
                  <a:lnTo>
                    <a:pt x="164" y="330"/>
                  </a:lnTo>
                  <a:lnTo>
                    <a:pt x="174" y="316"/>
                  </a:lnTo>
                  <a:lnTo>
                    <a:pt x="194" y="337"/>
                  </a:lnTo>
                  <a:lnTo>
                    <a:pt x="220" y="353"/>
                  </a:lnTo>
                  <a:lnTo>
                    <a:pt x="250" y="362"/>
                  </a:lnTo>
                  <a:lnTo>
                    <a:pt x="283" y="364"/>
                  </a:lnTo>
                  <a:lnTo>
                    <a:pt x="349" y="349"/>
                  </a:lnTo>
                  <a:lnTo>
                    <a:pt x="397" y="313"/>
                  </a:lnTo>
                  <a:lnTo>
                    <a:pt x="426" y="271"/>
                  </a:lnTo>
                  <a:lnTo>
                    <a:pt x="436" y="241"/>
                  </a:lnTo>
                  <a:lnTo>
                    <a:pt x="434" y="235"/>
                  </a:lnTo>
                  <a:lnTo>
                    <a:pt x="429" y="231"/>
                  </a:lnTo>
                  <a:lnTo>
                    <a:pt x="423" y="230"/>
                  </a:lnTo>
                  <a:lnTo>
                    <a:pt x="417" y="230"/>
                  </a:lnTo>
                  <a:lnTo>
                    <a:pt x="406" y="231"/>
                  </a:lnTo>
                  <a:lnTo>
                    <a:pt x="399" y="240"/>
                  </a:lnTo>
                  <a:lnTo>
                    <a:pt x="389" y="265"/>
                  </a:lnTo>
                  <a:lnTo>
                    <a:pt x="376" y="285"/>
                  </a:lnTo>
                  <a:lnTo>
                    <a:pt x="362" y="302"/>
                  </a:lnTo>
                  <a:lnTo>
                    <a:pt x="347" y="315"/>
                  </a:lnTo>
                  <a:lnTo>
                    <a:pt x="331" y="325"/>
                  </a:lnTo>
                  <a:lnTo>
                    <a:pt x="315" y="331"/>
                  </a:lnTo>
                  <a:lnTo>
                    <a:pt x="300" y="335"/>
                  </a:lnTo>
                  <a:lnTo>
                    <a:pt x="287" y="336"/>
                  </a:lnTo>
                  <a:lnTo>
                    <a:pt x="268" y="333"/>
                  </a:lnTo>
                  <a:lnTo>
                    <a:pt x="254" y="326"/>
                  </a:lnTo>
                  <a:lnTo>
                    <a:pt x="246" y="313"/>
                  </a:lnTo>
                  <a:lnTo>
                    <a:pt x="243" y="296"/>
                  </a:lnTo>
                  <a:lnTo>
                    <a:pt x="245" y="280"/>
                  </a:lnTo>
                  <a:lnTo>
                    <a:pt x="249" y="257"/>
                  </a:lnTo>
                  <a:lnTo>
                    <a:pt x="255" y="232"/>
                  </a:lnTo>
                  <a:lnTo>
                    <a:pt x="260" y="208"/>
                  </a:lnTo>
                  <a:lnTo>
                    <a:pt x="266" y="185"/>
                  </a:lnTo>
                  <a:lnTo>
                    <a:pt x="275" y="152"/>
                  </a:lnTo>
                  <a:lnTo>
                    <a:pt x="283" y="120"/>
                  </a:lnTo>
                  <a:lnTo>
                    <a:pt x="288" y="101"/>
                  </a:lnTo>
                  <a:lnTo>
                    <a:pt x="300" y="70"/>
                  </a:lnTo>
                  <a:lnTo>
                    <a:pt x="316" y="47"/>
                  </a:lnTo>
                  <a:lnTo>
                    <a:pt x="335" y="34"/>
                  </a:lnTo>
                  <a:lnTo>
                    <a:pt x="355" y="29"/>
                  </a:lnTo>
                  <a:lnTo>
                    <a:pt x="360" y="29"/>
                  </a:lnTo>
                  <a:lnTo>
                    <a:pt x="369" y="31"/>
                  </a:lnTo>
                  <a:lnTo>
                    <a:pt x="381" y="34"/>
                  </a:lnTo>
                  <a:lnTo>
                    <a:pt x="393" y="4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" name="Freeform 48"/>
            <p:cNvSpPr>
              <a:spLocks noChangeAspect="1"/>
            </p:cNvSpPr>
            <p:nvPr/>
          </p:nvSpPr>
          <p:spPr bwMode="auto">
            <a:xfrm>
              <a:off x="6656" y="1"/>
              <a:ext cx="183" cy="791"/>
            </a:xfrm>
            <a:custGeom>
              <a:avLst/>
              <a:gdLst>
                <a:gd name="T0" fmla="*/ 183 w 183"/>
                <a:gd name="T1" fmla="*/ 395 h 791"/>
                <a:gd name="T2" fmla="*/ 181 w 183"/>
                <a:gd name="T3" fmla="*/ 343 h 791"/>
                <a:gd name="T4" fmla="*/ 173 w 183"/>
                <a:gd name="T5" fmla="*/ 282 h 791"/>
                <a:gd name="T6" fmla="*/ 158 w 183"/>
                <a:gd name="T7" fmla="*/ 216 h 791"/>
                <a:gd name="T8" fmla="*/ 131 w 183"/>
                <a:gd name="T9" fmla="*/ 148 h 791"/>
                <a:gd name="T10" fmla="*/ 93 w 183"/>
                <a:gd name="T11" fmla="*/ 84 h 791"/>
                <a:gd name="T12" fmla="*/ 55 w 183"/>
                <a:gd name="T13" fmla="*/ 38 h 791"/>
                <a:gd name="T14" fmla="*/ 24 w 183"/>
                <a:gd name="T15" fmla="*/ 9 h 791"/>
                <a:gd name="T16" fmla="*/ 8 w 183"/>
                <a:gd name="T17" fmla="*/ 0 h 791"/>
                <a:gd name="T18" fmla="*/ 2 w 183"/>
                <a:gd name="T19" fmla="*/ 2 h 791"/>
                <a:gd name="T20" fmla="*/ 0 w 183"/>
                <a:gd name="T21" fmla="*/ 8 h 791"/>
                <a:gd name="T22" fmla="*/ 0 w 183"/>
                <a:gd name="T23" fmla="*/ 10 h 791"/>
                <a:gd name="T24" fmla="*/ 2 w 183"/>
                <a:gd name="T25" fmla="*/ 12 h 791"/>
                <a:gd name="T26" fmla="*/ 6 w 183"/>
                <a:gd name="T27" fmla="*/ 17 h 791"/>
                <a:gd name="T28" fmla="*/ 15 w 183"/>
                <a:gd name="T29" fmla="*/ 26 h 791"/>
                <a:gd name="T30" fmla="*/ 67 w 183"/>
                <a:gd name="T31" fmla="*/ 94 h 791"/>
                <a:gd name="T32" fmla="*/ 105 w 183"/>
                <a:gd name="T33" fmla="*/ 178 h 791"/>
                <a:gd name="T34" fmla="*/ 129 w 183"/>
                <a:gd name="T35" fmla="*/ 279 h 791"/>
                <a:gd name="T36" fmla="*/ 137 w 183"/>
                <a:gd name="T37" fmla="*/ 395 h 791"/>
                <a:gd name="T38" fmla="*/ 131 w 183"/>
                <a:gd name="T39" fmla="*/ 497 h 791"/>
                <a:gd name="T40" fmla="*/ 111 w 183"/>
                <a:gd name="T41" fmla="*/ 596 h 791"/>
                <a:gd name="T42" fmla="*/ 71 w 183"/>
                <a:gd name="T43" fmla="*/ 688 h 791"/>
                <a:gd name="T44" fmla="*/ 11 w 183"/>
                <a:gd name="T45" fmla="*/ 770 h 791"/>
                <a:gd name="T46" fmla="*/ 2 w 183"/>
                <a:gd name="T47" fmla="*/ 779 h 791"/>
                <a:gd name="T48" fmla="*/ 0 w 183"/>
                <a:gd name="T49" fmla="*/ 783 h 791"/>
                <a:gd name="T50" fmla="*/ 2 w 183"/>
                <a:gd name="T51" fmla="*/ 789 h 791"/>
                <a:gd name="T52" fmla="*/ 8 w 183"/>
                <a:gd name="T53" fmla="*/ 791 h 791"/>
                <a:gd name="T54" fmla="*/ 25 w 183"/>
                <a:gd name="T55" fmla="*/ 781 h 791"/>
                <a:gd name="T56" fmla="*/ 56 w 183"/>
                <a:gd name="T57" fmla="*/ 751 h 791"/>
                <a:gd name="T58" fmla="*/ 95 w 183"/>
                <a:gd name="T59" fmla="*/ 703 h 791"/>
                <a:gd name="T60" fmla="*/ 133 w 183"/>
                <a:gd name="T61" fmla="*/ 636 h 791"/>
                <a:gd name="T62" fmla="*/ 158 w 183"/>
                <a:gd name="T63" fmla="*/ 571 h 791"/>
                <a:gd name="T64" fmla="*/ 173 w 183"/>
                <a:gd name="T65" fmla="*/ 508 h 791"/>
                <a:gd name="T66" fmla="*/ 181 w 183"/>
                <a:gd name="T67" fmla="*/ 449 h 791"/>
                <a:gd name="T68" fmla="*/ 183 w 183"/>
                <a:gd name="T69" fmla="*/ 395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3" h="791">
                  <a:moveTo>
                    <a:pt x="183" y="395"/>
                  </a:moveTo>
                  <a:lnTo>
                    <a:pt x="181" y="343"/>
                  </a:lnTo>
                  <a:lnTo>
                    <a:pt x="173" y="282"/>
                  </a:lnTo>
                  <a:lnTo>
                    <a:pt x="158" y="216"/>
                  </a:lnTo>
                  <a:lnTo>
                    <a:pt x="131" y="148"/>
                  </a:lnTo>
                  <a:lnTo>
                    <a:pt x="93" y="84"/>
                  </a:lnTo>
                  <a:lnTo>
                    <a:pt x="55" y="38"/>
                  </a:lnTo>
                  <a:lnTo>
                    <a:pt x="24" y="9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6" y="17"/>
                  </a:lnTo>
                  <a:lnTo>
                    <a:pt x="15" y="26"/>
                  </a:lnTo>
                  <a:lnTo>
                    <a:pt x="67" y="94"/>
                  </a:lnTo>
                  <a:lnTo>
                    <a:pt x="105" y="178"/>
                  </a:lnTo>
                  <a:lnTo>
                    <a:pt x="129" y="279"/>
                  </a:lnTo>
                  <a:lnTo>
                    <a:pt x="137" y="395"/>
                  </a:lnTo>
                  <a:lnTo>
                    <a:pt x="131" y="497"/>
                  </a:lnTo>
                  <a:lnTo>
                    <a:pt x="111" y="596"/>
                  </a:lnTo>
                  <a:lnTo>
                    <a:pt x="71" y="688"/>
                  </a:lnTo>
                  <a:lnTo>
                    <a:pt x="11" y="770"/>
                  </a:lnTo>
                  <a:lnTo>
                    <a:pt x="2" y="779"/>
                  </a:lnTo>
                  <a:lnTo>
                    <a:pt x="0" y="783"/>
                  </a:lnTo>
                  <a:lnTo>
                    <a:pt x="2" y="789"/>
                  </a:lnTo>
                  <a:lnTo>
                    <a:pt x="8" y="791"/>
                  </a:lnTo>
                  <a:lnTo>
                    <a:pt x="25" y="781"/>
                  </a:lnTo>
                  <a:lnTo>
                    <a:pt x="56" y="751"/>
                  </a:lnTo>
                  <a:lnTo>
                    <a:pt x="95" y="703"/>
                  </a:lnTo>
                  <a:lnTo>
                    <a:pt x="133" y="636"/>
                  </a:lnTo>
                  <a:lnTo>
                    <a:pt x="158" y="571"/>
                  </a:lnTo>
                  <a:lnTo>
                    <a:pt x="173" y="508"/>
                  </a:lnTo>
                  <a:lnTo>
                    <a:pt x="181" y="449"/>
                  </a:lnTo>
                  <a:lnTo>
                    <a:pt x="183" y="3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6188144" y="5321452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solidFill>
                  <a:srgbClr val="0070C0"/>
                </a:solidFill>
              </a:rPr>
              <a:t>solvable!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8766260" y="5927620"/>
            <a:ext cx="174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solidFill>
                  <a:srgbClr val="FF0000"/>
                </a:solidFill>
              </a:rPr>
              <a:t>unsolvable!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241" y="1865847"/>
            <a:ext cx="5750472" cy="11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019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57946CE-687E-4205-AFEC-962860A44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Win-rate from</a:t>
            </a:r>
          </a:p>
          <a:p>
            <a:pPr marL="0" indent="0">
              <a:buNone/>
            </a:pPr>
            <a:r>
              <a:rPr lang="en-AU" dirty="0"/>
              <a:t>50% to 66%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9C9219-CAA2-4603-9BE3-F37047F4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BO for Tuning Deep Reinforcement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7EEDC-05D3-4EC5-A758-4205ED272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9F2AF-6924-40E7-A0A5-C5BB3B49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70</a:t>
            </a:fld>
            <a:endParaRPr lang="en-AU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3A3A51-E56A-428C-B70D-08D10A9F3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8" t="4293"/>
          <a:stretch/>
        </p:blipFill>
        <p:spPr>
          <a:xfrm>
            <a:off x="2980978" y="921504"/>
            <a:ext cx="7765157" cy="577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364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Short Summary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71</a:t>
            </a:fld>
            <a:endParaRPr lang="en-AU" alt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244674" y="1171229"/>
            <a:ext cx="10225136" cy="1080119"/>
          </a:xfrm>
        </p:spPr>
        <p:txBody>
          <a:bodyPr/>
          <a:lstStyle/>
          <a:p>
            <a:r>
              <a:rPr lang="en-US" sz="2800" dirty="0"/>
              <a:t>Bayesian optimization is essential for hyper-parameters tuning of the black-box functions (e.g., machine learning algorithm and experimental design).</a:t>
            </a:r>
          </a:p>
          <a:p>
            <a:endParaRPr lang="en-US" sz="2800" dirty="0"/>
          </a:p>
          <a:p>
            <a:r>
              <a:rPr lang="en-US" sz="2800" dirty="0"/>
              <a:t>Bayesian optimization has both theoretical guarantee and empirical success that it performs better than random search and grid search (especially for high dimensions).</a:t>
            </a:r>
          </a:p>
          <a:p>
            <a:endParaRPr lang="en-US" sz="2800" dirty="0"/>
          </a:p>
          <a:p>
            <a:r>
              <a:rPr lang="en-US" sz="2800" dirty="0"/>
              <a:t>Bayesian optimization is an active research direction.</a:t>
            </a:r>
          </a:p>
        </p:txBody>
      </p:sp>
    </p:spTree>
    <p:extLst>
      <p:ext uri="{BB962C8B-B14F-4D97-AF65-F5344CB8AC3E}">
        <p14:creationId xmlns:p14="http://schemas.microsoft.com/office/powerpoint/2010/main" val="39003711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Short Summary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72</a:t>
            </a:fld>
            <a:endParaRPr lang="en-AU" alt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16682" y="1046008"/>
            <a:ext cx="10225136" cy="1080119"/>
          </a:xfrm>
        </p:spPr>
        <p:txBody>
          <a:bodyPr/>
          <a:lstStyle/>
          <a:p>
            <a:r>
              <a:rPr lang="en-US" sz="2800" dirty="0"/>
              <a:t>Bayesian optimization is an active research direction.</a:t>
            </a:r>
          </a:p>
          <a:p>
            <a:r>
              <a:rPr lang="en-US" sz="2800" dirty="0"/>
              <a:t>Google scholar 74.000 results since 2013.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46" y="2160832"/>
            <a:ext cx="4902945" cy="44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611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 and Answer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73</a:t>
            </a:fld>
            <a:endParaRPr lang="en-AU" alt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970" y="1675284"/>
            <a:ext cx="4215317" cy="450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003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74</a:t>
            </a:fld>
            <a:endParaRPr lang="en-AU" alt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61950" y="883197"/>
            <a:ext cx="9953625" cy="5583310"/>
          </a:xfrm>
        </p:spPr>
        <p:txBody>
          <a:bodyPr/>
          <a:lstStyle/>
          <a:p>
            <a:r>
              <a:rPr lang="en-US" sz="1800" b="1" dirty="0"/>
              <a:t>V. Nguyen</a:t>
            </a:r>
            <a:r>
              <a:rPr lang="en-US" sz="1800" dirty="0"/>
              <a:t>, S. Gupta, S. Rana, C. Li, S. Venkatesh. Regret for Expected Improvement over the Best-Observed Value and Stopping Condition. In Proceedings of The 9th Asian Conference on Machine Learning, (</a:t>
            </a:r>
            <a:r>
              <a:rPr lang="en-US" sz="1800" i="1" dirty="0"/>
              <a:t>ACML</a:t>
            </a:r>
            <a:r>
              <a:rPr lang="en-US" sz="1800" dirty="0"/>
              <a:t>), 2017.</a:t>
            </a:r>
          </a:p>
          <a:p>
            <a:r>
              <a:rPr lang="en-US" sz="1800" dirty="0"/>
              <a:t>Hernandez-</a:t>
            </a:r>
            <a:r>
              <a:rPr lang="en-US" sz="1800" dirty="0" err="1"/>
              <a:t>Lobato</a:t>
            </a:r>
            <a:r>
              <a:rPr lang="en-US" sz="1800" dirty="0"/>
              <a:t>, J. M., Hoffman, M. W., &amp; </a:t>
            </a:r>
            <a:r>
              <a:rPr lang="en-US" sz="1800" dirty="0" err="1"/>
              <a:t>Ghahramani</a:t>
            </a:r>
            <a:r>
              <a:rPr lang="en-US" sz="1800" dirty="0"/>
              <a:t>, Z. Predictive entropy search for efficient global optimization of black-box functions. In Advances in Neural Information Processing Systems (NIPS), pp. 918–926, 2014.</a:t>
            </a:r>
          </a:p>
          <a:p>
            <a:r>
              <a:rPr lang="en-US" sz="1800" dirty="0" err="1"/>
              <a:t>Hennig</a:t>
            </a:r>
            <a:r>
              <a:rPr lang="en-US" sz="1800" dirty="0"/>
              <a:t>, P., &amp; Schuler, C. J. Entropy search for information-efficient global optimization. Journal of Machine Learning Research, 13, 1809–1837, 2012.</a:t>
            </a:r>
          </a:p>
          <a:p>
            <a:r>
              <a:rPr lang="en-US" sz="1800" dirty="0"/>
              <a:t>T. D. Nguyen, S. K. Gupta, S. Rana, </a:t>
            </a:r>
            <a:r>
              <a:rPr lang="en-US" sz="1800" b="1" dirty="0"/>
              <a:t>V. Nguyen</a:t>
            </a:r>
            <a:r>
              <a:rPr lang="en-US" sz="1800" dirty="0"/>
              <a:t>, S. Venkatesh, K. Deane, P. Sanders. Cascade Bayesian Optimization. In Proceedings The 29th Australasian Joint Conference on Artificial Intelligence, (</a:t>
            </a:r>
            <a:r>
              <a:rPr lang="en-US" sz="1800" i="1" dirty="0"/>
              <a:t>AI</a:t>
            </a:r>
            <a:r>
              <a:rPr lang="en-US" sz="1800" dirty="0"/>
              <a:t>), pp 268-280, 2016.</a:t>
            </a:r>
          </a:p>
          <a:p>
            <a:r>
              <a:rPr lang="en-US" sz="1800" dirty="0"/>
              <a:t>Rasmussen, C. E. Gaussian processes for machine learning, 2006.</a:t>
            </a:r>
          </a:p>
          <a:p>
            <a:r>
              <a:rPr lang="en-US" sz="1800" dirty="0" err="1"/>
              <a:t>Mockus</a:t>
            </a:r>
            <a:r>
              <a:rPr lang="en-US" sz="1800" dirty="0"/>
              <a:t>, J., </a:t>
            </a:r>
            <a:r>
              <a:rPr lang="en-US" sz="1800" dirty="0" err="1"/>
              <a:t>Tiesis</a:t>
            </a:r>
            <a:r>
              <a:rPr lang="en-US" sz="1800" dirty="0"/>
              <a:t>, V., &amp; </a:t>
            </a:r>
            <a:r>
              <a:rPr lang="en-US" sz="1800" dirty="0" err="1"/>
              <a:t>Zilinskas</a:t>
            </a:r>
            <a:r>
              <a:rPr lang="en-US" sz="1800" dirty="0"/>
              <a:t>, A. The application of </a:t>
            </a:r>
            <a:r>
              <a:rPr lang="en-US" sz="1800" dirty="0" err="1"/>
              <a:t>bayesian</a:t>
            </a:r>
            <a:r>
              <a:rPr lang="en-US" sz="1800" dirty="0"/>
              <a:t> methods for seeking the extremum. Towards global optimization, 2(117-129), 2, 1978.</a:t>
            </a:r>
          </a:p>
          <a:p>
            <a:r>
              <a:rPr lang="en-US" sz="1800" dirty="0"/>
              <a:t>Snoek, J., </a:t>
            </a:r>
            <a:r>
              <a:rPr lang="en-US" sz="1800" dirty="0" err="1"/>
              <a:t>Larochelle</a:t>
            </a:r>
            <a:r>
              <a:rPr lang="en-US" sz="1800" dirty="0"/>
              <a:t>, H., &amp; Adams, R. P. Practical </a:t>
            </a:r>
            <a:r>
              <a:rPr lang="en-US" sz="1800" dirty="0" err="1"/>
              <a:t>bayesian</a:t>
            </a:r>
            <a:r>
              <a:rPr lang="en-US" sz="1800" dirty="0"/>
              <a:t> optimization of machine learning algorithms. In Advances in neural information processing systems (pp. 2951-2959), 2012.</a:t>
            </a:r>
          </a:p>
          <a:p>
            <a:r>
              <a:rPr lang="en-US" sz="1800" b="1" dirty="0"/>
              <a:t>V. Nguyen</a:t>
            </a:r>
            <a:r>
              <a:rPr lang="en-US" sz="1800" dirty="0"/>
              <a:t>, M. A. Osborne. Knowing The What But Not The Where in Bayesian Optimization. International Conference on Machine Learning (ICML), 2020.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566636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75</a:t>
            </a:fld>
            <a:endParaRPr lang="en-AU" alt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361950" y="1126067"/>
            <a:ext cx="9953625" cy="5340439"/>
          </a:xfrm>
        </p:spPr>
        <p:txBody>
          <a:bodyPr/>
          <a:lstStyle/>
          <a:p>
            <a:r>
              <a:rPr lang="en-US" sz="1800" dirty="0"/>
              <a:t>T. Le, K. Nguyen, </a:t>
            </a:r>
            <a:r>
              <a:rPr lang="en-US" sz="1800" b="1" dirty="0"/>
              <a:t>V. Nguyen</a:t>
            </a:r>
            <a:r>
              <a:rPr lang="en-US" sz="1800" dirty="0"/>
              <a:t>, T. D. Nguyen, D. Phung. </a:t>
            </a:r>
            <a:r>
              <a:rPr lang="en-US" sz="1800" dirty="0" err="1"/>
              <a:t>GoGP</a:t>
            </a:r>
            <a:r>
              <a:rPr lang="en-US" sz="1800" dirty="0"/>
              <a:t>: Fast Online Regression with Gaussian Processes. In Proceedings of the IEEE International Conference on Data Mining, (</a:t>
            </a:r>
            <a:r>
              <a:rPr lang="en-US" sz="1800" i="1" dirty="0"/>
              <a:t>ICDM</a:t>
            </a:r>
            <a:r>
              <a:rPr lang="en-US" sz="1800" dirty="0"/>
              <a:t>), 2017.</a:t>
            </a:r>
          </a:p>
          <a:p>
            <a:r>
              <a:rPr lang="en-US" sz="1800" dirty="0"/>
              <a:t>Jones, D. R., </a:t>
            </a:r>
            <a:r>
              <a:rPr lang="en-US" sz="1800" dirty="0" err="1"/>
              <a:t>Perttunen</a:t>
            </a:r>
            <a:r>
              <a:rPr lang="en-US" sz="1800" dirty="0"/>
              <a:t>, C. D., &amp; </a:t>
            </a:r>
            <a:r>
              <a:rPr lang="en-US" sz="1800" dirty="0" err="1"/>
              <a:t>Stuckman</a:t>
            </a:r>
            <a:r>
              <a:rPr lang="en-US" sz="1800" dirty="0"/>
              <a:t>, B. E. </a:t>
            </a:r>
            <a:r>
              <a:rPr lang="en-US" sz="1800" dirty="0" err="1"/>
              <a:t>Lipschitzian</a:t>
            </a:r>
            <a:r>
              <a:rPr lang="en-US" sz="1800" dirty="0"/>
              <a:t> optimization without the </a:t>
            </a:r>
            <a:r>
              <a:rPr lang="en-US" sz="1800" dirty="0" err="1"/>
              <a:t>lipschitz</a:t>
            </a:r>
            <a:r>
              <a:rPr lang="en-US" sz="1800" dirty="0"/>
              <a:t> constant. Journal of Optimization Theory and Applications, 79(1), 157–181, 1993.</a:t>
            </a:r>
          </a:p>
          <a:p>
            <a:r>
              <a:rPr lang="en-US" sz="1800" dirty="0"/>
              <a:t>Kushner, H. J. A new method of locating the maximum point of an arbitrary </a:t>
            </a:r>
            <a:r>
              <a:rPr lang="en-US" sz="1800" dirty="0" err="1"/>
              <a:t>multipeak</a:t>
            </a:r>
            <a:r>
              <a:rPr lang="en-US" sz="1800" dirty="0"/>
              <a:t> curve in the presence of noise. Journal of Basic Engineering, 86(1), 97-106, 1964.</a:t>
            </a:r>
          </a:p>
          <a:p>
            <a:r>
              <a:rPr lang="en-US" sz="1800" dirty="0" err="1"/>
              <a:t>Rahimi</a:t>
            </a:r>
            <a:r>
              <a:rPr lang="en-US" sz="1800" dirty="0"/>
              <a:t>, A. and </a:t>
            </a:r>
            <a:r>
              <a:rPr lang="en-US" sz="1800" dirty="0" err="1"/>
              <a:t>Recht</a:t>
            </a:r>
            <a:r>
              <a:rPr lang="en-US" sz="1800" dirty="0"/>
              <a:t>, B., Random features for large-scale kernel machines. In Advances in neural information processing systems, pp. 1177-1184, 2008.</a:t>
            </a:r>
          </a:p>
          <a:p>
            <a:r>
              <a:rPr lang="en-US" sz="1800" dirty="0"/>
              <a:t>Li, C., de </a:t>
            </a:r>
            <a:r>
              <a:rPr lang="en-US" sz="1800" dirty="0" err="1"/>
              <a:t>Celis</a:t>
            </a:r>
            <a:r>
              <a:rPr lang="en-US" sz="1800" dirty="0"/>
              <a:t> Leal, D.R., Rana, S., Gupta, S., </a:t>
            </a:r>
            <a:r>
              <a:rPr lang="en-US" sz="1800" dirty="0" err="1"/>
              <a:t>Sutti</a:t>
            </a:r>
            <a:r>
              <a:rPr lang="en-US" sz="1800" dirty="0"/>
              <a:t>, A., Greenhill, S., </a:t>
            </a:r>
            <a:r>
              <a:rPr lang="en-US" sz="1800" dirty="0" err="1"/>
              <a:t>Slezak</a:t>
            </a:r>
            <a:r>
              <a:rPr lang="en-US" sz="1800" dirty="0"/>
              <a:t>, T., Height, M. and Venkatesh, S., 2017. Rapid Bayesian </a:t>
            </a:r>
            <a:r>
              <a:rPr lang="en-US" sz="1800" dirty="0" err="1"/>
              <a:t>optimisation</a:t>
            </a:r>
            <a:r>
              <a:rPr lang="en-US" sz="1800" dirty="0"/>
              <a:t> for synthesis of short polymer fiber materials. </a:t>
            </a:r>
            <a:r>
              <a:rPr lang="en-US" sz="1800" i="1" dirty="0"/>
              <a:t>Scientific reports</a:t>
            </a:r>
            <a:r>
              <a:rPr lang="en-US" sz="1800" dirty="0"/>
              <a:t>, </a:t>
            </a:r>
            <a:r>
              <a:rPr lang="en-US" sz="1800" i="1" dirty="0"/>
              <a:t>7</a:t>
            </a:r>
            <a:r>
              <a:rPr lang="en-US" sz="1800" dirty="0"/>
              <a:t>(1), p.5683.</a:t>
            </a:r>
          </a:p>
          <a:p>
            <a:r>
              <a:rPr lang="en-AU" sz="1800" dirty="0"/>
              <a:t>F. </a:t>
            </a:r>
            <a:r>
              <a:rPr lang="en-AU" sz="1800" dirty="0" err="1"/>
              <a:t>Hutter</a:t>
            </a:r>
            <a:r>
              <a:rPr lang="en-AU" sz="1800" dirty="0"/>
              <a:t>, H. H. </a:t>
            </a:r>
            <a:r>
              <a:rPr lang="en-AU" sz="1800" dirty="0" err="1"/>
              <a:t>Hoos</a:t>
            </a:r>
            <a:r>
              <a:rPr lang="en-AU" sz="1800" dirty="0"/>
              <a:t>, and K. Leyton-Brown, ‘‘Sequential model-based optimization for general algorithm configuration,’’ Learning and Intelligent Optimization, Berlin, Germany: Springer-</a:t>
            </a:r>
            <a:r>
              <a:rPr lang="en-AU" sz="1800" dirty="0" err="1"/>
              <a:t>Verlag</a:t>
            </a:r>
            <a:r>
              <a:rPr lang="en-AU" sz="1800" dirty="0"/>
              <a:t>, 2011, pp. 507–523.</a:t>
            </a:r>
          </a:p>
          <a:p>
            <a:r>
              <a:rPr lang="en-AU" sz="1800" dirty="0"/>
              <a:t>J. Snoek et al., ‘‘Scalable Bayesian optimization using deep neural networks,’’ in ICML 2015, pp. 2171–2180.</a:t>
            </a:r>
          </a:p>
          <a:p>
            <a:r>
              <a:rPr lang="en-US" sz="1800" dirty="0"/>
              <a:t>J. Parker-Holder, </a:t>
            </a:r>
            <a:r>
              <a:rPr lang="en-US" sz="1800" b="1" dirty="0"/>
              <a:t>V. Nguyen</a:t>
            </a:r>
            <a:r>
              <a:rPr lang="en-US" sz="1800" dirty="0"/>
              <a:t>, SJ. Roberts. Provably Efficient Online Hyperparameter Optimization with Population-Based Bandits. </a:t>
            </a:r>
            <a:r>
              <a:rPr lang="en-US" sz="1800" dirty="0" err="1"/>
              <a:t>AutoML</a:t>
            </a:r>
            <a:r>
              <a:rPr lang="en-US" sz="1800" dirty="0"/>
              <a:t> workshop at (ICML), 2020.</a:t>
            </a:r>
          </a:p>
          <a:p>
            <a:br>
              <a:rPr lang="en-US" sz="1800" dirty="0"/>
            </a:b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19150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/>
              <a:t>Choose a prior distribution over the possible spaces of </a:t>
            </a:r>
            <a:r>
              <a:rPr lang="en-AU" i="1" dirty="0"/>
              <a:t>f.</a:t>
            </a:r>
          </a:p>
          <a:p>
            <a:pPr marL="514350" indent="-514350">
              <a:buFont typeface="+mj-lt"/>
              <a:buAutoNum type="arabicPeriod"/>
            </a:pPr>
            <a:endParaRPr lang="en-AU" i="1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Combine the prior and the likelihood (from the sequential data ) to get the posterior.</a:t>
            </a:r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Use the posterior to build the </a:t>
            </a:r>
            <a:r>
              <a:rPr lang="en-AU" dirty="0">
                <a:solidFill>
                  <a:srgbClr val="FF0000"/>
                </a:solidFill>
              </a:rPr>
              <a:t>acquisition function </a:t>
            </a:r>
            <a:r>
              <a:rPr lang="en-AU" dirty="0"/>
              <a:t>to select the next evaluation.</a:t>
            </a:r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Augment the data and repeat steps 2 and 3.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Bayesian Optimization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8</a:t>
            </a:fld>
            <a:endParaRPr lang="en-AU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25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cs typeface="Times New Roman" panose="02020603050405020304" pitchFamily="18" charset="0"/>
              </a:rPr>
              <a:t>Requirement 1: mimic the behaviour of the true function </a:t>
            </a:r>
            <a:r>
              <a:rPr lang="en-AU" i="1" dirty="0">
                <a:cs typeface="Times New Roman" panose="02020603050405020304" pitchFamily="18" charset="0"/>
              </a:rPr>
              <a:t>f.</a:t>
            </a:r>
          </a:p>
          <a:p>
            <a:pPr lvl="1"/>
            <a:r>
              <a:rPr lang="en-AU" dirty="0">
                <a:cs typeface="Times New Roman" panose="02020603050405020304" pitchFamily="18" charset="0"/>
              </a:rPr>
              <a:t>We can use non-linear regression models.</a:t>
            </a:r>
          </a:p>
          <a:p>
            <a:pPr lvl="1"/>
            <a:endParaRPr lang="en-AU" dirty="0">
              <a:cs typeface="Times New Roman" panose="02020603050405020304" pitchFamily="18" charset="0"/>
            </a:endParaRPr>
          </a:p>
          <a:p>
            <a:r>
              <a:rPr lang="en-AU" dirty="0">
                <a:cs typeface="Times New Roman" panose="02020603050405020304" pitchFamily="18" charset="0"/>
              </a:rPr>
              <a:t>Requirement 2: uncertainty for exploration</a:t>
            </a:r>
          </a:p>
          <a:p>
            <a:pPr lvl="1"/>
            <a:r>
              <a:rPr lang="en-AU" dirty="0">
                <a:cs typeface="Times New Roman" panose="02020603050405020304" pitchFamily="18" charset="0"/>
              </a:rPr>
              <a:t>We can use any non-linear models which can provide the uncertainty.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Surrogate Models Requirements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97CF-85E3-444C-AFAC-13DE89A1408D}" type="slidenum">
              <a:rPr lang="en-AU" altLang="en-US" smtClean="0"/>
              <a:pPr/>
              <a:t>9</a:t>
            </a:fld>
            <a:endParaRPr lang="en-AU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Bayesian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814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bx^{*}=\underset{\bx\in\mathcal{X}}{\text{argmax}\thinspace f\left(\bx\right)}.$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align*}&#10;p(y\mid D_{n},x,x_{*}) &amp; =\int p(y\mid f(x))p(f(x)\mid D_{n},x_{*})df(x)&#10;\end{align*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y=f(X)$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X=[T_1,T_2,t_1,t_2]$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bx_{t+1}=\argmax{\bx\in\mathcal{X}}\alpha_{t}\left(\bx\right)$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bx_{t+1}=\argmax{\bx\in\mathcal{X}}f\left(\bx\right)$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mu(x)$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sigma(x)$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mu(x)$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$\sigma(x)$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align*}&#10;\alpha_{PES}\left(x\right) &amp; =H\left[y\mid D_{t},x\right]-E_{x*\mid D_{n}}\left[H\left(y\mid D_{t}\cup\{x,x_{*}\}\right)\mid D_{t},x\right]&#10;\end{align*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RC" val="\begin{align*}&#10;p(y\mid D_{n},x,x_{*}) &amp; =\int p(y\mid f(x))p(f(x)\mid D_{n},x_{*})df(x)&#10;\end{align*}"/>
</p:tagLst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29351</TotalTime>
  <Words>3914</Words>
  <Application>Microsoft Office PowerPoint</Application>
  <PresentationFormat>Custom</PresentationFormat>
  <Paragraphs>733</Paragraphs>
  <Slides>75</Slides>
  <Notes>50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Arial</vt:lpstr>
      <vt:lpstr>Calibri</vt:lpstr>
      <vt:lpstr>Calibri Light</vt:lpstr>
      <vt:lpstr>Cambria</vt:lpstr>
      <vt:lpstr>Cambria Math</vt:lpstr>
      <vt:lpstr>Elephant</vt:lpstr>
      <vt:lpstr>Myriad Pro</vt:lpstr>
      <vt:lpstr>Times New Roman</vt:lpstr>
      <vt:lpstr>Beamer</vt:lpstr>
      <vt:lpstr>Part I: Bayesian Optimization</vt:lpstr>
      <vt:lpstr>Agenda</vt:lpstr>
      <vt:lpstr>Outline Part 1: Bayesian Optimization</vt:lpstr>
      <vt:lpstr>Black-box Function</vt:lpstr>
      <vt:lpstr>Bayesian Optimization</vt:lpstr>
      <vt:lpstr>Bayesian Optimization uses Surrogate Models</vt:lpstr>
      <vt:lpstr>Bayesian Optimization uses Surrogate Models</vt:lpstr>
      <vt:lpstr>Bayesian Optimization</vt:lpstr>
      <vt:lpstr>Surrogate Models Requirements</vt:lpstr>
      <vt:lpstr>Surrogate Models for Bayesian Optimization</vt:lpstr>
      <vt:lpstr>Outline Part 1: Bayesian Optimization</vt:lpstr>
      <vt:lpstr>Motivation for Using GP as a Surrogate Model</vt:lpstr>
      <vt:lpstr>Gaussian Process</vt:lpstr>
      <vt:lpstr>Examples of Gaussian Process</vt:lpstr>
      <vt:lpstr>Gaussian Process</vt:lpstr>
      <vt:lpstr>Gaussian Process</vt:lpstr>
      <vt:lpstr>Examples of GP Covariance functions</vt:lpstr>
      <vt:lpstr>Outline Part 1: Bayesian Optimization</vt:lpstr>
      <vt:lpstr>Acquisition Functions – Decision Functions</vt:lpstr>
      <vt:lpstr>Common Acquisition Functions</vt:lpstr>
      <vt:lpstr>Example of Acquisition Functions</vt:lpstr>
      <vt:lpstr>Bayesian Optimization Algorithm</vt:lpstr>
      <vt:lpstr>Illustration of Bayesian Optimization</vt:lpstr>
      <vt:lpstr>Illustration of Bayesian Optimization</vt:lpstr>
      <vt:lpstr>Illustration of Bayesian Optimization</vt:lpstr>
      <vt:lpstr>Different of Acquisition Functions (3 points)</vt:lpstr>
      <vt:lpstr>Different of Acquisition Functions (4 observations)</vt:lpstr>
      <vt:lpstr>Different of Acquisition Functions (5 points)</vt:lpstr>
      <vt:lpstr>Different of Acquisition Functions (7 points)</vt:lpstr>
      <vt:lpstr>Different of Acquisition Functions (10 points)</vt:lpstr>
      <vt:lpstr>Outline Part 1: Bayesian Optimization</vt:lpstr>
      <vt:lpstr>Upper Confidence Bound (UCB)</vt:lpstr>
      <vt:lpstr>Convergence Analysis for GP-UCB</vt:lpstr>
      <vt:lpstr>Expected Improvement (EI)</vt:lpstr>
      <vt:lpstr>Expected Improvement</vt:lpstr>
      <vt:lpstr>Convergence Analysis for Expected Improvement</vt:lpstr>
      <vt:lpstr>Convergence Analysis for Expected Improvement</vt:lpstr>
      <vt:lpstr>Illustration of Stopping Criteria for EI</vt:lpstr>
      <vt:lpstr>Remark on Expected Improvement vs UCB</vt:lpstr>
      <vt:lpstr>Remark on Expected Improvement vs UCB</vt:lpstr>
      <vt:lpstr>Outline Part 1: Bayesian Optimization</vt:lpstr>
      <vt:lpstr>Thompson Sampling for GP</vt:lpstr>
      <vt:lpstr>Connection of Gaussian Process to Linear Model</vt:lpstr>
      <vt:lpstr>Approximate kernel by Random Fourier feature</vt:lpstr>
      <vt:lpstr>Thompson Sampling from a Gaussian process</vt:lpstr>
      <vt:lpstr>Predictive Entropy Search</vt:lpstr>
      <vt:lpstr>Predictive Entropy Search</vt:lpstr>
      <vt:lpstr>Predictive Entropy Search</vt:lpstr>
      <vt:lpstr>Computational Time Across Acquisition Function</vt:lpstr>
      <vt:lpstr>Toolbox for Maximizing The Acquisition Function</vt:lpstr>
      <vt:lpstr>Outline Part 1: Bayesian Optimization</vt:lpstr>
      <vt:lpstr>Ironic Problem in Bayesian Optimization</vt:lpstr>
      <vt:lpstr>Treatment for GP Hyper-parameters</vt:lpstr>
      <vt:lpstr>Treatment for GP Hyper-parameters</vt:lpstr>
      <vt:lpstr>Outline Part 1: Bayesian Optimization</vt:lpstr>
      <vt:lpstr>Library for Bayesian Optimization</vt:lpstr>
      <vt:lpstr>Applications</vt:lpstr>
      <vt:lpstr>Applications – Robot Design</vt:lpstr>
      <vt:lpstr>Applications – Robot Design</vt:lpstr>
      <vt:lpstr>Applications – Alloy Design</vt:lpstr>
      <vt:lpstr>Applications – Alloy Design Process with BO</vt:lpstr>
      <vt:lpstr>Application: Ni-Alloy Optimization Process</vt:lpstr>
      <vt:lpstr>Applications – Alloy Design Testing</vt:lpstr>
      <vt:lpstr>Bayesian Optimization of Superalloy Designs</vt:lpstr>
      <vt:lpstr>Applications – Alloy Design Process with BO</vt:lpstr>
      <vt:lpstr>Applications – Heat-treatment Design</vt:lpstr>
      <vt:lpstr>Applications – Tuning Deep Learning</vt:lpstr>
      <vt:lpstr>Bayesian Optimization for Tuning Deep Learning</vt:lpstr>
      <vt:lpstr>Bayesian Optimization for Tuning Deep Learning</vt:lpstr>
      <vt:lpstr>BO for Tuning Deep Reinforcement Learning</vt:lpstr>
      <vt:lpstr>Short Summary</vt:lpstr>
      <vt:lpstr>Short Summary</vt:lpstr>
      <vt:lpstr>Question and Answer</vt:lpstr>
      <vt:lpstr>Reference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quoc dinh</dc:creator>
  <cp:lastModifiedBy>Vu Nguyen</cp:lastModifiedBy>
  <cp:revision>1029</cp:revision>
  <dcterms:created xsi:type="dcterms:W3CDTF">2015-08-07T12:36:21Z</dcterms:created>
  <dcterms:modified xsi:type="dcterms:W3CDTF">2020-07-13T13:48:26Z</dcterms:modified>
</cp:coreProperties>
</file>